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0"/>
  </p:notesMasterIdLst>
  <p:sldIdLst>
    <p:sldId id="257" r:id="rId3"/>
    <p:sldId id="269" r:id="rId4"/>
    <p:sldId id="258" r:id="rId5"/>
    <p:sldId id="266" r:id="rId6"/>
    <p:sldId id="267" r:id="rId7"/>
    <p:sldId id="270" r:id="rId8"/>
    <p:sldId id="271" r:id="rId9"/>
    <p:sldId id="272" r:id="rId10"/>
    <p:sldId id="274" r:id="rId11"/>
    <p:sldId id="275" r:id="rId12"/>
    <p:sldId id="276" r:id="rId13"/>
    <p:sldId id="279" r:id="rId14"/>
    <p:sldId id="277" r:id="rId15"/>
    <p:sldId id="278" r:id="rId16"/>
    <p:sldId id="280" r:id="rId17"/>
    <p:sldId id="281" r:id="rId18"/>
    <p:sldId id="282" r:id="rId19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Bez stylu, bez mřížky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94671" autoAdjust="0"/>
  </p:normalViewPr>
  <p:slideViewPr>
    <p:cSldViewPr>
      <p:cViewPr>
        <p:scale>
          <a:sx n="107" d="100"/>
          <a:sy n="107" d="100"/>
        </p:scale>
        <p:origin x="-84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B7B588-C60C-4AB8-B701-2C8574B695DC}" type="datetimeFigureOut">
              <a:rPr lang="cs-CZ" smtClean="0"/>
              <a:t>26.5.2014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A96012-4B67-4D95-AA8E-CA389ED69D2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298121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A96012-4B67-4D95-AA8E-CA389ED69D2F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047960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51534-027E-455D-ACFF-2722243F47B4}" type="datetimeFigureOut">
              <a:rPr lang="cs-CZ" smtClean="0"/>
              <a:t>26.5.2014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15E29-48DE-439D-AEFF-D09E23D30BE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304434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51534-027E-455D-ACFF-2722243F47B4}" type="datetimeFigureOut">
              <a:rPr lang="cs-CZ" smtClean="0"/>
              <a:t>26.5.2014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15E29-48DE-439D-AEFF-D09E23D30BE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16527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51534-027E-455D-ACFF-2722243F47B4}" type="datetimeFigureOut">
              <a:rPr lang="cs-CZ" smtClean="0"/>
              <a:t>26.5.2014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15E29-48DE-439D-AEFF-D09E23D30BE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490402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A23776B-372A-470C-8DFA-DB02D356AD13}" type="datetimeFigureOut">
              <a:rPr lang="cs-CZ" smtClean="0"/>
              <a:t>26.5.2014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5625918-F49C-4676-B319-0F847F22EA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064005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A23776B-372A-470C-8DFA-DB02D356AD13}" type="datetimeFigureOut">
              <a:rPr lang="cs-CZ" smtClean="0"/>
              <a:t>26.5.2014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5625918-F49C-4676-B319-0F847F22EA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167261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A23776B-372A-470C-8DFA-DB02D356AD13}" type="datetimeFigureOut">
              <a:rPr lang="cs-CZ" smtClean="0"/>
              <a:t>26.5.2014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5625918-F49C-4676-B319-0F847F22EA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594778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A23776B-372A-470C-8DFA-DB02D356AD13}" type="datetimeFigureOut">
              <a:rPr lang="cs-CZ" smtClean="0"/>
              <a:t>26.5.2014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5625918-F49C-4676-B319-0F847F22EA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64790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A23776B-372A-470C-8DFA-DB02D356AD13}" type="datetimeFigureOut">
              <a:rPr lang="cs-CZ" smtClean="0"/>
              <a:t>26.5.2014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5625918-F49C-4676-B319-0F847F22EA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835545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A23776B-372A-470C-8DFA-DB02D356AD13}" type="datetimeFigureOut">
              <a:rPr lang="cs-CZ" smtClean="0"/>
              <a:t>26.5.2014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5625918-F49C-4676-B319-0F847F22EA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70244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A23776B-372A-470C-8DFA-DB02D356AD13}" type="datetimeFigureOut">
              <a:rPr lang="cs-CZ" smtClean="0"/>
              <a:t>26.5.2014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5625918-F49C-4676-B319-0F847F22EA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474459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A23776B-372A-470C-8DFA-DB02D356AD13}" type="datetimeFigureOut">
              <a:rPr lang="cs-CZ" smtClean="0"/>
              <a:t>26.5.2014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5625918-F49C-4676-B319-0F847F22EA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60127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51534-027E-455D-ACFF-2722243F47B4}" type="datetimeFigureOut">
              <a:rPr lang="cs-CZ" smtClean="0"/>
              <a:t>26.5.2014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15E29-48DE-439D-AEFF-D09E23D30BE4}" type="slidenum">
              <a:rPr lang="cs-CZ" smtClean="0"/>
              <a:t>‹#›</a:t>
            </a:fld>
            <a:endParaRPr lang="cs-CZ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1723" y="0"/>
            <a:ext cx="4608512" cy="776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3219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A23776B-372A-470C-8DFA-DB02D356AD13}" type="datetimeFigureOut">
              <a:rPr lang="cs-CZ" smtClean="0"/>
              <a:t>26.5.2014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5625918-F49C-4676-B319-0F847F22EA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32632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A23776B-372A-470C-8DFA-DB02D356AD13}" type="datetimeFigureOut">
              <a:rPr lang="cs-CZ" smtClean="0"/>
              <a:t>26.5.2014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5625918-F49C-4676-B319-0F847F22EA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1338863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A23776B-372A-470C-8DFA-DB02D356AD13}" type="datetimeFigureOut">
              <a:rPr lang="cs-CZ" smtClean="0"/>
              <a:t>26.5.2014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5625918-F49C-4676-B319-0F847F22EA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13231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51534-027E-455D-ACFF-2722243F47B4}" type="datetimeFigureOut">
              <a:rPr lang="cs-CZ" smtClean="0"/>
              <a:t>26.5.2014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15E29-48DE-439D-AEFF-D09E23D30BE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12841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51534-027E-455D-ACFF-2722243F47B4}" type="datetimeFigureOut">
              <a:rPr lang="cs-CZ" smtClean="0"/>
              <a:t>26.5.2014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15E29-48DE-439D-AEFF-D09E23D30BE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9859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51534-027E-455D-ACFF-2722243F47B4}" type="datetimeFigureOut">
              <a:rPr lang="cs-CZ" smtClean="0"/>
              <a:t>26.5.2014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15E29-48DE-439D-AEFF-D09E23D30BE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55720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51534-027E-455D-ACFF-2722243F47B4}" type="datetimeFigureOut">
              <a:rPr lang="cs-CZ" smtClean="0"/>
              <a:t>26.5.2014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15E29-48DE-439D-AEFF-D09E23D30BE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659638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51534-027E-455D-ACFF-2722243F47B4}" type="datetimeFigureOut">
              <a:rPr lang="cs-CZ" smtClean="0"/>
              <a:t>26.5.2014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15E29-48DE-439D-AEFF-D09E23D30BE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13970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51534-027E-455D-ACFF-2722243F47B4}" type="datetimeFigureOut">
              <a:rPr lang="cs-CZ" smtClean="0"/>
              <a:t>26.5.2014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15E29-48DE-439D-AEFF-D09E23D30BE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47217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51534-027E-455D-ACFF-2722243F47B4}" type="datetimeFigureOut">
              <a:rPr lang="cs-CZ" smtClean="0"/>
              <a:t>26.5.2014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15E29-48DE-439D-AEFF-D09E23D30BE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604135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751534-027E-455D-ACFF-2722243F47B4}" type="datetimeFigureOut">
              <a:rPr lang="cs-CZ" smtClean="0"/>
              <a:t>26.5.2014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415E29-48DE-439D-AEFF-D09E23D30BE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82868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"/>
          <p:cNvGrpSpPr>
            <a:grpSpLocks/>
          </p:cNvGrpSpPr>
          <p:nvPr userDrawn="1"/>
        </p:nvGrpSpPr>
        <p:grpSpPr bwMode="auto">
          <a:xfrm>
            <a:off x="0" y="5805488"/>
            <a:ext cx="9009063" cy="1052512"/>
            <a:chOff x="0" y="1536"/>
            <a:chExt cx="5675" cy="663"/>
          </a:xfrm>
        </p:grpSpPr>
        <p:grpSp>
          <p:nvGrpSpPr>
            <p:cNvPr id="28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rgbClr val="3333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</a:endParaRPr>
              </a:p>
            </p:txBody>
          </p:sp>
          <p:sp>
            <p:nvSpPr>
              <p:cNvPr id="36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rgbClr val="3333CC"/>
                  </a:gs>
                  <a:gs pos="100000">
                    <a:srgbClr val="FFFF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</a:endParaRPr>
              </a:p>
            </p:txBody>
          </p:sp>
        </p:grpSp>
        <p:grpSp>
          <p:nvGrpSpPr>
            <p:cNvPr id="29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3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rgbClr val="FFCF0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</a:endParaRPr>
              </a:p>
            </p:txBody>
          </p:sp>
          <p:sp>
            <p:nvSpPr>
              <p:cNvPr id="34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rgbClr val="FFCF01"/>
                  </a:gs>
                  <a:gs pos="100000">
                    <a:srgbClr val="FFFF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</a:endParaRPr>
              </a:p>
            </p:txBody>
          </p:sp>
        </p:grpSp>
        <p:sp>
          <p:nvSpPr>
            <p:cNvPr id="30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FF00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cs-CZ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</a:endParaRPr>
            </a:p>
          </p:txBody>
        </p:sp>
        <p:sp>
          <p:nvSpPr>
            <p:cNvPr id="31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rgbClr val="1C1C1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cs-CZ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</a:endParaRPr>
            </a:p>
          </p:txBody>
        </p:sp>
        <p:sp>
          <p:nvSpPr>
            <p:cNvPr id="32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rgbClr val="1C1C1C"/>
                </a:gs>
                <a:gs pos="100000">
                  <a:srgbClr val="FFFFFF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cs-CZ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61790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romanriedl@gymun.cz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 idx="4294967295"/>
          </p:nvPr>
        </p:nvSpPr>
        <p:spPr>
          <a:xfrm>
            <a:off x="41806" y="5445224"/>
            <a:ext cx="9149466" cy="903000"/>
          </a:xfrm>
        </p:spPr>
        <p:txBody>
          <a:bodyPr>
            <a:noAutofit/>
          </a:bodyPr>
          <a:lstStyle/>
          <a:p>
            <a:r>
              <a:rPr lang="cs-CZ" sz="6000" dirty="0" smtClean="0"/>
              <a:t>Gymnazijní 257, 783 91</a:t>
            </a:r>
            <a:endParaRPr lang="cs-CZ" sz="60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4043" y="1988840"/>
            <a:ext cx="3619147" cy="3295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Nadpis 4"/>
          <p:cNvSpPr txBox="1">
            <a:spLocks/>
          </p:cNvSpPr>
          <p:nvPr/>
        </p:nvSpPr>
        <p:spPr>
          <a:xfrm>
            <a:off x="40377" y="977902"/>
            <a:ext cx="9106481" cy="90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7200" b="1" dirty="0" smtClean="0"/>
              <a:t>Gymnázium Uničov</a:t>
            </a:r>
            <a:endParaRPr lang="cs-CZ" sz="7200" b="1" dirty="0"/>
          </a:p>
        </p:txBody>
      </p:sp>
    </p:spTree>
    <p:extLst>
      <p:ext uri="{BB962C8B-B14F-4D97-AF65-F5344CB8AC3E}">
        <p14:creationId xmlns:p14="http://schemas.microsoft.com/office/powerpoint/2010/main" val="3226064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2"/>
          <p:cNvGrpSpPr>
            <a:grpSpLocks/>
          </p:cNvGrpSpPr>
          <p:nvPr/>
        </p:nvGrpSpPr>
        <p:grpSpPr bwMode="auto">
          <a:xfrm>
            <a:off x="0" y="5805488"/>
            <a:ext cx="9009063" cy="1052512"/>
            <a:chOff x="0" y="1536"/>
            <a:chExt cx="5675" cy="663"/>
          </a:xfrm>
        </p:grpSpPr>
        <p:grpSp>
          <p:nvGrpSpPr>
            <p:cNvPr id="21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28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rgbClr val="3333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</a:endParaRPr>
              </a:p>
            </p:txBody>
          </p:sp>
          <p:sp>
            <p:nvSpPr>
              <p:cNvPr id="29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rgbClr val="3333CC"/>
                  </a:gs>
                  <a:gs pos="100000">
                    <a:srgbClr val="FFFF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</a:endParaRPr>
              </a:p>
            </p:txBody>
          </p:sp>
        </p:grpSp>
        <p:grpSp>
          <p:nvGrpSpPr>
            <p:cNvPr id="22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26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rgbClr val="FFCF0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</a:endParaRPr>
              </a:p>
            </p:txBody>
          </p:sp>
          <p:sp>
            <p:nvSpPr>
              <p:cNvPr id="27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rgbClr val="FFCF01"/>
                  </a:gs>
                  <a:gs pos="100000">
                    <a:srgbClr val="FFFF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</a:endParaRPr>
              </a:p>
            </p:txBody>
          </p:sp>
        </p:grpSp>
        <p:sp>
          <p:nvSpPr>
            <p:cNvPr id="23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FF00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cs-CZ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</a:endParaRPr>
            </a:p>
          </p:txBody>
        </p:sp>
        <p:sp>
          <p:nvSpPr>
            <p:cNvPr id="24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rgbClr val="1C1C1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cs-CZ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</a:endParaRPr>
            </a:p>
          </p:txBody>
        </p:sp>
        <p:sp>
          <p:nvSpPr>
            <p:cNvPr id="25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rgbClr val="1C1C1C"/>
                </a:gs>
                <a:gs pos="100000">
                  <a:srgbClr val="FFFFFF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cs-CZ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</a:endParaRPr>
            </a:p>
          </p:txBody>
        </p:sp>
      </p:grpSp>
      <p:pic>
        <p:nvPicPr>
          <p:cNvPr id="15" name="Picture 8" descr="http://teachers.nhsd.net/teched/images/web_ready/jpeg/nxt_robo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616" y="4735577"/>
            <a:ext cx="1960265" cy="2031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bdélník 3"/>
          <p:cNvSpPr/>
          <p:nvPr/>
        </p:nvSpPr>
        <p:spPr>
          <a:xfrm>
            <a:off x="202430" y="342615"/>
            <a:ext cx="882808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3000" i="1" dirty="0" smtClean="0"/>
              <a:t>Úkol:</a:t>
            </a:r>
          </a:p>
          <a:p>
            <a:endParaRPr lang="cs-CZ" b="1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3000" dirty="0" smtClean="0"/>
              <a:t>Navrhněte robota pro demonstraci nerovnoměrného přímočarého pohybu; bude mít dva servomotory, akcelerometr, zvukový a ultrazvukový senzor.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3000" dirty="0" smtClean="0"/>
              <a:t>Naprogramujte robota tak, aby se rychlost jeho pohybu dala měnit hlasitostí zvuku, zachyceného zvukovým senzorem.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3000" dirty="0" smtClean="0"/>
              <a:t>Pomocí senzorů měřte uraženou vzdálenost a zrychlení robota.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3000" dirty="0" smtClean="0"/>
              <a:t>Získaná data vyneste do grafů a analyzujte.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3000" dirty="0" smtClean="0"/>
              <a:t>Spočítejte průměrnou rychlost.</a:t>
            </a:r>
          </a:p>
        </p:txBody>
      </p:sp>
    </p:spTree>
    <p:extLst>
      <p:ext uri="{BB962C8B-B14F-4D97-AF65-F5344CB8AC3E}">
        <p14:creationId xmlns:p14="http://schemas.microsoft.com/office/powerpoint/2010/main" val="1346504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13" y="1630363"/>
            <a:ext cx="3662402" cy="488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" name="Group 2"/>
          <p:cNvGrpSpPr>
            <a:grpSpLocks/>
          </p:cNvGrpSpPr>
          <p:nvPr/>
        </p:nvGrpSpPr>
        <p:grpSpPr bwMode="auto">
          <a:xfrm>
            <a:off x="0" y="5805488"/>
            <a:ext cx="9009063" cy="1052512"/>
            <a:chOff x="0" y="1536"/>
            <a:chExt cx="5675" cy="663"/>
          </a:xfrm>
        </p:grpSpPr>
        <p:grpSp>
          <p:nvGrpSpPr>
            <p:cNvPr id="21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28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rgbClr val="3333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</a:endParaRPr>
              </a:p>
            </p:txBody>
          </p:sp>
          <p:sp>
            <p:nvSpPr>
              <p:cNvPr id="29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rgbClr val="3333CC"/>
                  </a:gs>
                  <a:gs pos="100000">
                    <a:srgbClr val="FFFF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</a:endParaRPr>
              </a:p>
            </p:txBody>
          </p:sp>
        </p:grpSp>
        <p:grpSp>
          <p:nvGrpSpPr>
            <p:cNvPr id="22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26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rgbClr val="FFCF0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</a:endParaRPr>
              </a:p>
            </p:txBody>
          </p:sp>
          <p:sp>
            <p:nvSpPr>
              <p:cNvPr id="27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rgbClr val="FFCF01"/>
                  </a:gs>
                  <a:gs pos="100000">
                    <a:srgbClr val="FFFF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</a:endParaRPr>
              </a:p>
            </p:txBody>
          </p:sp>
        </p:grpSp>
        <p:sp>
          <p:nvSpPr>
            <p:cNvPr id="23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FF00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cs-CZ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</a:endParaRPr>
            </a:p>
          </p:txBody>
        </p:sp>
        <p:sp>
          <p:nvSpPr>
            <p:cNvPr id="24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rgbClr val="1C1C1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cs-CZ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</a:endParaRPr>
            </a:p>
          </p:txBody>
        </p:sp>
        <p:sp>
          <p:nvSpPr>
            <p:cNvPr id="25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rgbClr val="1C1C1C"/>
                </a:gs>
                <a:gs pos="100000">
                  <a:srgbClr val="FFFFFF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cs-CZ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</a:endParaRPr>
            </a:p>
          </p:txBody>
        </p:sp>
      </p:grpSp>
      <p:sp>
        <p:nvSpPr>
          <p:cNvPr id="4" name="Obdélník 3"/>
          <p:cNvSpPr/>
          <p:nvPr/>
        </p:nvSpPr>
        <p:spPr>
          <a:xfrm>
            <a:off x="202430" y="620688"/>
            <a:ext cx="882808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3000" i="1" dirty="0" smtClean="0"/>
              <a:t>Vypracování:</a:t>
            </a:r>
          </a:p>
          <a:p>
            <a:r>
              <a:rPr lang="cs-CZ" sz="3000" b="1" dirty="0" smtClean="0"/>
              <a:t>Konstrukce robota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1152" y="1630363"/>
            <a:ext cx="3662402" cy="488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0599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2"/>
          <p:cNvGrpSpPr>
            <a:grpSpLocks/>
          </p:cNvGrpSpPr>
          <p:nvPr/>
        </p:nvGrpSpPr>
        <p:grpSpPr bwMode="auto">
          <a:xfrm>
            <a:off x="0" y="5805488"/>
            <a:ext cx="9009063" cy="1052512"/>
            <a:chOff x="0" y="1536"/>
            <a:chExt cx="5675" cy="663"/>
          </a:xfrm>
        </p:grpSpPr>
        <p:grpSp>
          <p:nvGrpSpPr>
            <p:cNvPr id="21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28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rgbClr val="3333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</a:endParaRPr>
              </a:p>
            </p:txBody>
          </p:sp>
          <p:sp>
            <p:nvSpPr>
              <p:cNvPr id="29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rgbClr val="3333CC"/>
                  </a:gs>
                  <a:gs pos="100000">
                    <a:srgbClr val="FFFF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</a:endParaRPr>
              </a:p>
            </p:txBody>
          </p:sp>
        </p:grpSp>
        <p:grpSp>
          <p:nvGrpSpPr>
            <p:cNvPr id="22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26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rgbClr val="FFCF0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</a:endParaRPr>
              </a:p>
            </p:txBody>
          </p:sp>
          <p:sp>
            <p:nvSpPr>
              <p:cNvPr id="27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rgbClr val="FFCF01"/>
                  </a:gs>
                  <a:gs pos="100000">
                    <a:srgbClr val="FFFF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</a:endParaRPr>
              </a:p>
            </p:txBody>
          </p:sp>
        </p:grpSp>
        <p:sp>
          <p:nvSpPr>
            <p:cNvPr id="23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FF00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cs-CZ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</a:endParaRPr>
            </a:p>
          </p:txBody>
        </p:sp>
        <p:sp>
          <p:nvSpPr>
            <p:cNvPr id="24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rgbClr val="1C1C1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cs-CZ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</a:endParaRPr>
            </a:p>
          </p:txBody>
        </p:sp>
        <p:sp>
          <p:nvSpPr>
            <p:cNvPr id="25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rgbClr val="1C1C1C"/>
                </a:gs>
                <a:gs pos="100000">
                  <a:srgbClr val="FFFFFF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cs-CZ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</a:endParaRPr>
            </a:p>
          </p:txBody>
        </p:sp>
      </p:grpSp>
      <p:pic>
        <p:nvPicPr>
          <p:cNvPr id="15" name="Picture 8" descr="http://teachers.nhsd.net/teched/images/web_ready/jpeg/nxt_robo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616" y="4735577"/>
            <a:ext cx="1960265" cy="2031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bdélník 3"/>
          <p:cNvSpPr/>
          <p:nvPr/>
        </p:nvSpPr>
        <p:spPr>
          <a:xfrm>
            <a:off x="184332" y="685454"/>
            <a:ext cx="882808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3000" dirty="0" smtClean="0"/>
              <a:t>Popis konstrukce:</a:t>
            </a:r>
          </a:p>
        </p:txBody>
      </p:sp>
      <p:sp>
        <p:nvSpPr>
          <p:cNvPr id="16" name="Obdélník 15"/>
          <p:cNvSpPr/>
          <p:nvPr/>
        </p:nvSpPr>
        <p:spPr>
          <a:xfrm>
            <a:off x="184332" y="1204192"/>
            <a:ext cx="882808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3000" dirty="0" smtClean="0"/>
              <a:t>1) Programovatelná NXT </a:t>
            </a:r>
            <a:r>
              <a:rPr lang="cs-CZ" sz="3000" dirty="0" smtClean="0"/>
              <a:t>kostka</a:t>
            </a:r>
            <a:endParaRPr lang="cs-CZ" sz="3000" dirty="0" smtClean="0"/>
          </a:p>
        </p:txBody>
      </p:sp>
      <p:sp>
        <p:nvSpPr>
          <p:cNvPr id="17" name="Obdélník 16"/>
          <p:cNvSpPr/>
          <p:nvPr/>
        </p:nvSpPr>
        <p:spPr>
          <a:xfrm>
            <a:off x="196282" y="1758190"/>
            <a:ext cx="882808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3000" dirty="0"/>
              <a:t>2</a:t>
            </a:r>
            <a:r>
              <a:rPr lang="cs-CZ" sz="3000" dirty="0" smtClean="0"/>
              <a:t>) Interaktivní servomotory; mohou sloužit jako i senzory </a:t>
            </a:r>
            <a:r>
              <a:rPr lang="cs-CZ" sz="3000" dirty="0" smtClean="0"/>
              <a:t>rotace</a:t>
            </a:r>
            <a:endParaRPr lang="cs-CZ" sz="3000" dirty="0" smtClean="0"/>
          </a:p>
        </p:txBody>
      </p:sp>
      <p:sp>
        <p:nvSpPr>
          <p:cNvPr id="18" name="Obdélník 17"/>
          <p:cNvSpPr/>
          <p:nvPr/>
        </p:nvSpPr>
        <p:spPr>
          <a:xfrm>
            <a:off x="182529" y="2756360"/>
            <a:ext cx="882808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3000" dirty="0"/>
              <a:t>3</a:t>
            </a:r>
            <a:r>
              <a:rPr lang="cs-CZ" sz="3000" dirty="0" smtClean="0"/>
              <a:t>) Ultrazvukový </a:t>
            </a:r>
            <a:r>
              <a:rPr lang="cs-CZ" sz="3000" dirty="0" smtClean="0"/>
              <a:t>senzor</a:t>
            </a:r>
            <a:endParaRPr lang="cs-CZ" sz="3000" dirty="0" smtClean="0"/>
          </a:p>
        </p:txBody>
      </p:sp>
      <p:sp>
        <p:nvSpPr>
          <p:cNvPr id="19" name="Obdélník 18"/>
          <p:cNvSpPr/>
          <p:nvPr/>
        </p:nvSpPr>
        <p:spPr>
          <a:xfrm>
            <a:off x="182529" y="3310358"/>
            <a:ext cx="882808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3000" dirty="0" smtClean="0"/>
              <a:t>4) Zvukový </a:t>
            </a:r>
            <a:r>
              <a:rPr lang="cs-CZ" sz="3000" dirty="0" smtClean="0"/>
              <a:t>senzor</a:t>
            </a:r>
            <a:endParaRPr lang="cs-CZ" sz="3000" dirty="0" smtClean="0"/>
          </a:p>
        </p:txBody>
      </p:sp>
      <p:sp>
        <p:nvSpPr>
          <p:cNvPr id="30" name="Obdélník 29"/>
          <p:cNvSpPr/>
          <p:nvPr/>
        </p:nvSpPr>
        <p:spPr>
          <a:xfrm>
            <a:off x="191621" y="3825827"/>
            <a:ext cx="88280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3000" dirty="0"/>
              <a:t>5</a:t>
            </a:r>
            <a:r>
              <a:rPr lang="cs-CZ" sz="3000" dirty="0" smtClean="0"/>
              <a:t>) Akcelerometr malých zrychlení  (do </a:t>
            </a:r>
            <a:r>
              <a:rPr lang="cs-CZ" sz="3200" dirty="0" smtClean="0"/>
              <a:t>± 5 m.s</a:t>
            </a:r>
            <a:r>
              <a:rPr lang="cs-CZ" sz="3200" baseline="30000" dirty="0" smtClean="0"/>
              <a:t>-2</a:t>
            </a:r>
            <a:r>
              <a:rPr lang="cs-CZ" sz="3200" dirty="0" smtClean="0"/>
              <a:t>)</a:t>
            </a:r>
            <a:endParaRPr lang="cs-CZ" sz="3000" dirty="0" smtClean="0"/>
          </a:p>
        </p:txBody>
      </p:sp>
    </p:spTree>
    <p:extLst>
      <p:ext uri="{BB962C8B-B14F-4D97-AF65-F5344CB8AC3E}">
        <p14:creationId xmlns:p14="http://schemas.microsoft.com/office/powerpoint/2010/main" val="3091183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2"/>
          <p:cNvGrpSpPr>
            <a:grpSpLocks/>
          </p:cNvGrpSpPr>
          <p:nvPr/>
        </p:nvGrpSpPr>
        <p:grpSpPr bwMode="auto">
          <a:xfrm>
            <a:off x="0" y="5805488"/>
            <a:ext cx="9009063" cy="1052512"/>
            <a:chOff x="0" y="1536"/>
            <a:chExt cx="5675" cy="663"/>
          </a:xfrm>
        </p:grpSpPr>
        <p:grpSp>
          <p:nvGrpSpPr>
            <p:cNvPr id="21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28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rgbClr val="3333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</a:endParaRPr>
              </a:p>
            </p:txBody>
          </p:sp>
          <p:sp>
            <p:nvSpPr>
              <p:cNvPr id="29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rgbClr val="3333CC"/>
                  </a:gs>
                  <a:gs pos="100000">
                    <a:srgbClr val="FFFF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</a:endParaRPr>
              </a:p>
            </p:txBody>
          </p:sp>
        </p:grpSp>
        <p:grpSp>
          <p:nvGrpSpPr>
            <p:cNvPr id="22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26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rgbClr val="FFCF0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</a:endParaRPr>
              </a:p>
            </p:txBody>
          </p:sp>
          <p:sp>
            <p:nvSpPr>
              <p:cNvPr id="27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rgbClr val="FFCF01"/>
                  </a:gs>
                  <a:gs pos="100000">
                    <a:srgbClr val="FFFF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</a:endParaRPr>
              </a:p>
            </p:txBody>
          </p:sp>
        </p:grpSp>
        <p:sp>
          <p:nvSpPr>
            <p:cNvPr id="23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FF00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cs-CZ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</a:endParaRPr>
            </a:p>
          </p:txBody>
        </p:sp>
        <p:sp>
          <p:nvSpPr>
            <p:cNvPr id="24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rgbClr val="1C1C1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cs-CZ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</a:endParaRPr>
            </a:p>
          </p:txBody>
        </p:sp>
        <p:sp>
          <p:nvSpPr>
            <p:cNvPr id="25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rgbClr val="1C1C1C"/>
                </a:gs>
                <a:gs pos="100000">
                  <a:srgbClr val="FFFFFF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cs-CZ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</a:endParaRPr>
            </a:p>
          </p:txBody>
        </p:sp>
      </p:grpSp>
      <p:pic>
        <p:nvPicPr>
          <p:cNvPr id="15" name="Picture 8" descr="http://teachers.nhsd.net/teched/images/web_ready/jpeg/nxt_robo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616" y="4735577"/>
            <a:ext cx="1960265" cy="2031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bdélník 3"/>
          <p:cNvSpPr/>
          <p:nvPr/>
        </p:nvSpPr>
        <p:spPr>
          <a:xfrm>
            <a:off x="173441" y="858777"/>
            <a:ext cx="882808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3000" b="1" dirty="0" smtClean="0"/>
              <a:t>Programování robota</a:t>
            </a:r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3712" y="1412775"/>
            <a:ext cx="5345349" cy="5115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52436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2"/>
          <p:cNvGrpSpPr>
            <a:grpSpLocks/>
          </p:cNvGrpSpPr>
          <p:nvPr/>
        </p:nvGrpSpPr>
        <p:grpSpPr bwMode="auto">
          <a:xfrm>
            <a:off x="0" y="5805488"/>
            <a:ext cx="9009063" cy="1052512"/>
            <a:chOff x="0" y="1536"/>
            <a:chExt cx="5675" cy="663"/>
          </a:xfrm>
        </p:grpSpPr>
        <p:grpSp>
          <p:nvGrpSpPr>
            <p:cNvPr id="21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28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rgbClr val="3333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</a:endParaRPr>
              </a:p>
            </p:txBody>
          </p:sp>
          <p:sp>
            <p:nvSpPr>
              <p:cNvPr id="29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rgbClr val="3333CC"/>
                  </a:gs>
                  <a:gs pos="100000">
                    <a:srgbClr val="FFFF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</a:endParaRPr>
              </a:p>
            </p:txBody>
          </p:sp>
        </p:grpSp>
        <p:grpSp>
          <p:nvGrpSpPr>
            <p:cNvPr id="22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26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rgbClr val="FFCF0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</a:endParaRPr>
              </a:p>
            </p:txBody>
          </p:sp>
          <p:sp>
            <p:nvSpPr>
              <p:cNvPr id="27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rgbClr val="FFCF01"/>
                  </a:gs>
                  <a:gs pos="100000">
                    <a:srgbClr val="FFFF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</a:endParaRPr>
              </a:p>
            </p:txBody>
          </p:sp>
        </p:grpSp>
        <p:sp>
          <p:nvSpPr>
            <p:cNvPr id="23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FF00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cs-CZ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</a:endParaRPr>
            </a:p>
          </p:txBody>
        </p:sp>
        <p:sp>
          <p:nvSpPr>
            <p:cNvPr id="24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rgbClr val="1C1C1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cs-CZ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</a:endParaRPr>
            </a:p>
          </p:txBody>
        </p:sp>
        <p:sp>
          <p:nvSpPr>
            <p:cNvPr id="25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rgbClr val="1C1C1C"/>
                </a:gs>
                <a:gs pos="100000">
                  <a:srgbClr val="FFFFFF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cs-CZ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</a:endParaRPr>
            </a:p>
          </p:txBody>
        </p:sp>
      </p:grpSp>
      <p:pic>
        <p:nvPicPr>
          <p:cNvPr id="15" name="Picture 8" descr="http://teachers.nhsd.net/teched/images/web_ready/jpeg/nxt_robo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616" y="4735577"/>
            <a:ext cx="1960265" cy="2031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bdélník 3"/>
          <p:cNvSpPr/>
          <p:nvPr/>
        </p:nvSpPr>
        <p:spPr>
          <a:xfrm>
            <a:off x="169025" y="548886"/>
            <a:ext cx="882808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3000" dirty="0" smtClean="0"/>
              <a:t>Popis programu:</a:t>
            </a:r>
          </a:p>
        </p:txBody>
      </p:sp>
      <p:sp>
        <p:nvSpPr>
          <p:cNvPr id="16" name="Obdélník 15"/>
          <p:cNvSpPr/>
          <p:nvPr/>
        </p:nvSpPr>
        <p:spPr>
          <a:xfrm>
            <a:off x="169025" y="1067624"/>
            <a:ext cx="882808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3000" dirty="0" smtClean="0"/>
              <a:t>1) Cyklus (</a:t>
            </a:r>
            <a:r>
              <a:rPr lang="cs-CZ" sz="3000" b="1" dirty="0" err="1"/>
              <a:t>L</a:t>
            </a:r>
            <a:r>
              <a:rPr lang="cs-CZ" sz="3000" b="1" dirty="0" err="1" smtClean="0"/>
              <a:t>oop</a:t>
            </a:r>
            <a:r>
              <a:rPr lang="cs-CZ" sz="3000" dirty="0" smtClean="0"/>
              <a:t>), opakovaně se zjišťuje hlasitost zvuku, její hodnotou se řídí tah </a:t>
            </a:r>
            <a:r>
              <a:rPr lang="cs-CZ" sz="3000" dirty="0" smtClean="0"/>
              <a:t>motoru</a:t>
            </a:r>
            <a:endParaRPr lang="cs-CZ" sz="3000" dirty="0" smtClean="0"/>
          </a:p>
        </p:txBody>
      </p:sp>
      <p:sp>
        <p:nvSpPr>
          <p:cNvPr id="17" name="Obdélník 16"/>
          <p:cNvSpPr/>
          <p:nvPr/>
        </p:nvSpPr>
        <p:spPr>
          <a:xfrm>
            <a:off x="180975" y="2072651"/>
            <a:ext cx="882808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3000" dirty="0"/>
              <a:t>2</a:t>
            </a:r>
            <a:r>
              <a:rPr lang="cs-CZ" sz="3000" dirty="0" smtClean="0"/>
              <a:t>) Blok „</a:t>
            </a:r>
            <a:r>
              <a:rPr lang="cs-CZ" sz="3000" b="1" dirty="0" err="1" smtClean="0"/>
              <a:t>Sound</a:t>
            </a:r>
            <a:r>
              <a:rPr lang="cs-CZ" sz="3000" b="1" dirty="0" smtClean="0"/>
              <a:t> senzor</a:t>
            </a:r>
            <a:r>
              <a:rPr lang="cs-CZ" sz="3000" dirty="0" smtClean="0"/>
              <a:t>“, měří hlasitost </a:t>
            </a:r>
            <a:r>
              <a:rPr lang="cs-CZ" sz="3000" dirty="0" smtClean="0"/>
              <a:t>zvuku</a:t>
            </a:r>
            <a:endParaRPr lang="cs-CZ" sz="3000" dirty="0" smtClean="0"/>
          </a:p>
        </p:txBody>
      </p:sp>
      <p:sp>
        <p:nvSpPr>
          <p:cNvPr id="18" name="Obdélník 17"/>
          <p:cNvSpPr/>
          <p:nvPr/>
        </p:nvSpPr>
        <p:spPr>
          <a:xfrm>
            <a:off x="181805" y="2667478"/>
            <a:ext cx="882808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3000" dirty="0"/>
              <a:t>3</a:t>
            </a:r>
            <a:r>
              <a:rPr lang="cs-CZ" sz="3000" dirty="0" smtClean="0"/>
              <a:t>) Blok </a:t>
            </a:r>
            <a:r>
              <a:rPr lang="cs-CZ" sz="3000" b="1" dirty="0" err="1" smtClean="0"/>
              <a:t>Move</a:t>
            </a:r>
            <a:r>
              <a:rPr lang="cs-CZ" sz="3000" dirty="0" smtClean="0"/>
              <a:t>, nastavuje vlastnosti motoru </a:t>
            </a:r>
            <a:r>
              <a:rPr lang="cs-CZ" sz="3000" dirty="0" smtClean="0"/>
              <a:t>C</a:t>
            </a:r>
            <a:endParaRPr lang="cs-CZ" sz="3000" dirty="0" smtClean="0"/>
          </a:p>
        </p:txBody>
      </p:sp>
      <p:sp>
        <p:nvSpPr>
          <p:cNvPr id="19" name="Obdélník 18"/>
          <p:cNvSpPr/>
          <p:nvPr/>
        </p:nvSpPr>
        <p:spPr>
          <a:xfrm>
            <a:off x="180975" y="3186530"/>
            <a:ext cx="882808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3000" dirty="0" smtClean="0"/>
              <a:t>4) Datové spojení, hodnotou hlasitosti tak řídíme tah motorů (motory B a C jsou synchronizované</a:t>
            </a:r>
            <a:r>
              <a:rPr lang="cs-CZ" sz="3000" dirty="0" smtClean="0"/>
              <a:t>)</a:t>
            </a:r>
            <a:endParaRPr lang="cs-CZ" sz="3000" dirty="0" smtClean="0"/>
          </a:p>
        </p:txBody>
      </p:sp>
      <p:sp>
        <p:nvSpPr>
          <p:cNvPr id="30" name="Obdélník 29"/>
          <p:cNvSpPr/>
          <p:nvPr/>
        </p:nvSpPr>
        <p:spPr>
          <a:xfrm>
            <a:off x="195453" y="4074635"/>
            <a:ext cx="882808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3000" dirty="0"/>
              <a:t>5</a:t>
            </a:r>
            <a:r>
              <a:rPr lang="cs-CZ" sz="3000" dirty="0" smtClean="0"/>
              <a:t>) Blok „</a:t>
            </a:r>
            <a:r>
              <a:rPr lang="cs-CZ" sz="3000" b="1" dirty="0" smtClean="0"/>
              <a:t>Start </a:t>
            </a:r>
            <a:r>
              <a:rPr lang="cs-CZ" sz="3000" b="1" dirty="0" err="1" smtClean="0"/>
              <a:t>Datalog</a:t>
            </a:r>
            <a:r>
              <a:rPr lang="cs-CZ" sz="3000" dirty="0" smtClean="0"/>
              <a:t>“, snímá data ze </a:t>
            </a:r>
            <a:r>
              <a:rPr lang="cs-CZ" sz="3000" dirty="0" smtClean="0"/>
              <a:t>senzorů</a:t>
            </a:r>
            <a:endParaRPr lang="cs-CZ" sz="3000" dirty="0" smtClean="0"/>
          </a:p>
        </p:txBody>
      </p:sp>
      <p:sp>
        <p:nvSpPr>
          <p:cNvPr id="31" name="Obdélník 30"/>
          <p:cNvSpPr/>
          <p:nvPr/>
        </p:nvSpPr>
        <p:spPr>
          <a:xfrm>
            <a:off x="195285" y="4632481"/>
            <a:ext cx="882808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3000" dirty="0" smtClean="0"/>
              <a:t>6) Konfigurační panel bloku „Start </a:t>
            </a:r>
            <a:r>
              <a:rPr lang="cs-CZ" sz="3000" dirty="0" err="1" smtClean="0"/>
              <a:t>Datalog</a:t>
            </a:r>
            <a:r>
              <a:rPr lang="cs-CZ" sz="3000" dirty="0" smtClean="0"/>
              <a:t>“</a:t>
            </a:r>
            <a:endParaRPr lang="cs-CZ" sz="3000" dirty="0" smtClean="0"/>
          </a:p>
        </p:txBody>
      </p:sp>
      <p:sp>
        <p:nvSpPr>
          <p:cNvPr id="32" name="Obdélník 31"/>
          <p:cNvSpPr/>
          <p:nvPr/>
        </p:nvSpPr>
        <p:spPr>
          <a:xfrm>
            <a:off x="219766" y="5158818"/>
            <a:ext cx="882808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3000" dirty="0"/>
              <a:t>7</a:t>
            </a:r>
            <a:r>
              <a:rPr lang="cs-CZ" sz="3000" dirty="0" smtClean="0"/>
              <a:t>) Paprsek, umožňuje paralelizovat </a:t>
            </a:r>
            <a:r>
              <a:rPr lang="cs-CZ" sz="3000" dirty="0" smtClean="0"/>
              <a:t>program</a:t>
            </a:r>
            <a:endParaRPr lang="cs-CZ" sz="3000" dirty="0" smtClean="0"/>
          </a:p>
        </p:txBody>
      </p:sp>
    </p:spTree>
    <p:extLst>
      <p:ext uri="{BB962C8B-B14F-4D97-AF65-F5344CB8AC3E}">
        <p14:creationId xmlns:p14="http://schemas.microsoft.com/office/powerpoint/2010/main" val="2912459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2" y="1189482"/>
            <a:ext cx="8754823" cy="49299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" name="Group 2"/>
          <p:cNvGrpSpPr>
            <a:grpSpLocks/>
          </p:cNvGrpSpPr>
          <p:nvPr/>
        </p:nvGrpSpPr>
        <p:grpSpPr bwMode="auto">
          <a:xfrm>
            <a:off x="0" y="5805488"/>
            <a:ext cx="9009063" cy="1052512"/>
            <a:chOff x="0" y="1536"/>
            <a:chExt cx="5675" cy="663"/>
          </a:xfrm>
        </p:grpSpPr>
        <p:grpSp>
          <p:nvGrpSpPr>
            <p:cNvPr id="21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28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rgbClr val="3333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</a:endParaRPr>
              </a:p>
            </p:txBody>
          </p:sp>
          <p:sp>
            <p:nvSpPr>
              <p:cNvPr id="29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rgbClr val="3333CC"/>
                  </a:gs>
                  <a:gs pos="100000">
                    <a:srgbClr val="FFFF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</a:endParaRPr>
              </a:p>
            </p:txBody>
          </p:sp>
        </p:grpSp>
        <p:grpSp>
          <p:nvGrpSpPr>
            <p:cNvPr id="22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26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rgbClr val="FFCF0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</a:endParaRPr>
              </a:p>
            </p:txBody>
          </p:sp>
          <p:sp>
            <p:nvSpPr>
              <p:cNvPr id="27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rgbClr val="FFCF01"/>
                  </a:gs>
                  <a:gs pos="100000">
                    <a:srgbClr val="FFFF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</a:endParaRPr>
              </a:p>
            </p:txBody>
          </p:sp>
        </p:grpSp>
        <p:sp>
          <p:nvSpPr>
            <p:cNvPr id="23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FF00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cs-CZ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</a:endParaRPr>
            </a:p>
          </p:txBody>
        </p:sp>
        <p:sp>
          <p:nvSpPr>
            <p:cNvPr id="24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rgbClr val="1C1C1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cs-CZ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</a:endParaRPr>
            </a:p>
          </p:txBody>
        </p:sp>
        <p:sp>
          <p:nvSpPr>
            <p:cNvPr id="25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rgbClr val="1C1C1C"/>
                </a:gs>
                <a:gs pos="100000">
                  <a:srgbClr val="FFFFFF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cs-CZ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</a:endParaRPr>
            </a:p>
          </p:txBody>
        </p:sp>
      </p:grpSp>
      <p:sp>
        <p:nvSpPr>
          <p:cNvPr id="4" name="Obdélník 3"/>
          <p:cNvSpPr/>
          <p:nvPr/>
        </p:nvSpPr>
        <p:spPr>
          <a:xfrm>
            <a:off x="202430" y="619614"/>
            <a:ext cx="882808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3000" b="1" dirty="0" smtClean="0"/>
              <a:t>Řešení – grafy:</a:t>
            </a:r>
          </a:p>
        </p:txBody>
      </p:sp>
    </p:spTree>
    <p:extLst>
      <p:ext uri="{BB962C8B-B14F-4D97-AF65-F5344CB8AC3E}">
        <p14:creationId xmlns:p14="http://schemas.microsoft.com/office/powerpoint/2010/main" val="4283526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843" y="1251323"/>
            <a:ext cx="8635245" cy="5321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" name="Group 2"/>
          <p:cNvGrpSpPr>
            <a:grpSpLocks/>
          </p:cNvGrpSpPr>
          <p:nvPr/>
        </p:nvGrpSpPr>
        <p:grpSpPr bwMode="auto">
          <a:xfrm>
            <a:off x="0" y="5805488"/>
            <a:ext cx="9009063" cy="1052512"/>
            <a:chOff x="0" y="1536"/>
            <a:chExt cx="5675" cy="663"/>
          </a:xfrm>
        </p:grpSpPr>
        <p:grpSp>
          <p:nvGrpSpPr>
            <p:cNvPr id="21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28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rgbClr val="3333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</a:endParaRPr>
              </a:p>
            </p:txBody>
          </p:sp>
          <p:sp>
            <p:nvSpPr>
              <p:cNvPr id="29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rgbClr val="3333CC"/>
                  </a:gs>
                  <a:gs pos="100000">
                    <a:srgbClr val="FFFF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</a:endParaRPr>
              </a:p>
            </p:txBody>
          </p:sp>
        </p:grpSp>
        <p:grpSp>
          <p:nvGrpSpPr>
            <p:cNvPr id="22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26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rgbClr val="FFCF0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</a:endParaRPr>
              </a:p>
            </p:txBody>
          </p:sp>
          <p:sp>
            <p:nvSpPr>
              <p:cNvPr id="27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rgbClr val="FFCF01"/>
                  </a:gs>
                  <a:gs pos="100000">
                    <a:srgbClr val="FFFF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</a:endParaRPr>
              </a:p>
            </p:txBody>
          </p:sp>
        </p:grpSp>
        <p:sp>
          <p:nvSpPr>
            <p:cNvPr id="23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FF00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cs-CZ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</a:endParaRPr>
            </a:p>
          </p:txBody>
        </p:sp>
        <p:sp>
          <p:nvSpPr>
            <p:cNvPr id="24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rgbClr val="1C1C1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cs-CZ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</a:endParaRPr>
            </a:p>
          </p:txBody>
        </p:sp>
        <p:sp>
          <p:nvSpPr>
            <p:cNvPr id="25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rgbClr val="1C1C1C"/>
                </a:gs>
                <a:gs pos="100000">
                  <a:srgbClr val="FFFFFF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cs-CZ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</a:endParaRPr>
            </a:p>
          </p:txBody>
        </p:sp>
      </p:grpSp>
      <p:sp>
        <p:nvSpPr>
          <p:cNvPr id="4" name="Obdélník 3"/>
          <p:cNvSpPr/>
          <p:nvPr/>
        </p:nvSpPr>
        <p:spPr>
          <a:xfrm>
            <a:off x="186442" y="697325"/>
            <a:ext cx="882808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3000" b="1" dirty="0" smtClean="0"/>
              <a:t>Řešení – průměrná rychlost:</a:t>
            </a:r>
          </a:p>
        </p:txBody>
      </p:sp>
    </p:spTree>
    <p:extLst>
      <p:ext uri="{BB962C8B-B14F-4D97-AF65-F5344CB8AC3E}">
        <p14:creationId xmlns:p14="http://schemas.microsoft.com/office/powerpoint/2010/main" val="3418241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2"/>
          <p:cNvGrpSpPr>
            <a:grpSpLocks/>
          </p:cNvGrpSpPr>
          <p:nvPr/>
        </p:nvGrpSpPr>
        <p:grpSpPr bwMode="auto">
          <a:xfrm>
            <a:off x="0" y="5805488"/>
            <a:ext cx="9009063" cy="1052512"/>
            <a:chOff x="0" y="1536"/>
            <a:chExt cx="5675" cy="663"/>
          </a:xfrm>
        </p:grpSpPr>
        <p:grpSp>
          <p:nvGrpSpPr>
            <p:cNvPr id="21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28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rgbClr val="3333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</a:endParaRPr>
              </a:p>
            </p:txBody>
          </p:sp>
          <p:sp>
            <p:nvSpPr>
              <p:cNvPr id="29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rgbClr val="3333CC"/>
                  </a:gs>
                  <a:gs pos="100000">
                    <a:srgbClr val="FFFF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</a:endParaRPr>
              </a:p>
            </p:txBody>
          </p:sp>
        </p:grpSp>
        <p:grpSp>
          <p:nvGrpSpPr>
            <p:cNvPr id="22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26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rgbClr val="FFCF0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</a:endParaRPr>
              </a:p>
            </p:txBody>
          </p:sp>
          <p:sp>
            <p:nvSpPr>
              <p:cNvPr id="27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rgbClr val="FFCF01"/>
                  </a:gs>
                  <a:gs pos="100000">
                    <a:srgbClr val="FFFF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</a:endParaRPr>
              </a:p>
            </p:txBody>
          </p:sp>
        </p:grpSp>
        <p:sp>
          <p:nvSpPr>
            <p:cNvPr id="23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FF00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cs-CZ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</a:endParaRPr>
            </a:p>
          </p:txBody>
        </p:sp>
        <p:sp>
          <p:nvSpPr>
            <p:cNvPr id="24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rgbClr val="1C1C1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cs-CZ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</a:endParaRPr>
            </a:p>
          </p:txBody>
        </p:sp>
        <p:sp>
          <p:nvSpPr>
            <p:cNvPr id="25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rgbClr val="1C1C1C"/>
                </a:gs>
                <a:gs pos="100000">
                  <a:srgbClr val="FFFFFF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cs-CZ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</a:endParaRPr>
            </a:p>
          </p:txBody>
        </p:sp>
      </p:grpSp>
      <p:sp>
        <p:nvSpPr>
          <p:cNvPr id="4" name="Obdélník 3"/>
          <p:cNvSpPr/>
          <p:nvPr/>
        </p:nvSpPr>
        <p:spPr>
          <a:xfrm>
            <a:off x="202430" y="342615"/>
            <a:ext cx="882808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3000" b="1" dirty="0" smtClean="0"/>
              <a:t>Závěr:</a:t>
            </a:r>
          </a:p>
        </p:txBody>
      </p:sp>
      <p:pic>
        <p:nvPicPr>
          <p:cNvPr id="14" name="Picture 8" descr="http://teachers.nhsd.net/teched/images/web_ready/jpeg/nxt_robo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616" y="4735577"/>
            <a:ext cx="1960265" cy="2031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bdélník 1"/>
          <p:cNvSpPr/>
          <p:nvPr/>
        </p:nvSpPr>
        <p:spPr>
          <a:xfrm>
            <a:off x="315913" y="896613"/>
            <a:ext cx="8473102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3000" dirty="0"/>
              <a:t>Z </a:t>
            </a:r>
            <a:r>
              <a:rPr lang="cs-CZ" sz="3000" dirty="0" smtClean="0"/>
              <a:t>grafů závislosti </a:t>
            </a:r>
            <a:r>
              <a:rPr lang="cs-CZ" sz="3000" dirty="0"/>
              <a:t>okamžité </a:t>
            </a:r>
            <a:r>
              <a:rPr lang="cs-CZ" sz="3000" dirty="0" smtClean="0"/>
              <a:t>rychlosti na čase a hlasitosti zvuku na čase </a:t>
            </a:r>
            <a:r>
              <a:rPr lang="cs-CZ" sz="3000" dirty="0"/>
              <a:t>je patrné, že </a:t>
            </a:r>
            <a:r>
              <a:rPr lang="cs-CZ" sz="3000" dirty="0" smtClean="0"/>
              <a:t>robot na změnu hlasitosti reaguje s určitým zpožděním.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3000" dirty="0" smtClean="0"/>
              <a:t>Toto </a:t>
            </a:r>
            <a:r>
              <a:rPr lang="cs-CZ" sz="3000" dirty="0"/>
              <a:t>je způsobeno paralelizací programu (rozdělením do dvou větví), přičemž v případě aktivace větve s </a:t>
            </a:r>
            <a:r>
              <a:rPr lang="cs-CZ" sz="3000" dirty="0" smtClean="0"/>
              <a:t>blokem Start </a:t>
            </a:r>
            <a:r>
              <a:rPr lang="cs-CZ" sz="3000" dirty="0" err="1" smtClean="0"/>
              <a:t>Datalog</a:t>
            </a:r>
            <a:r>
              <a:rPr lang="cs-CZ" sz="3000" dirty="0" smtClean="0"/>
              <a:t> (snímání dat) se motory </a:t>
            </a:r>
            <a:r>
              <a:rPr lang="cs-CZ" sz="3000" dirty="0"/>
              <a:t>na velmi krátký okamžik </a:t>
            </a:r>
            <a:r>
              <a:rPr lang="cs-CZ" sz="3000" dirty="0" smtClean="0"/>
              <a:t>vypnou.</a:t>
            </a:r>
            <a:endParaRPr lang="cs-CZ" sz="3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3000" dirty="0"/>
              <a:t>Řešení by bylo možné pomocí nějakého nižšího programovacího jazyka (např. NXT‑C), který umožní programátorovi lepší kontrolu </a:t>
            </a:r>
            <a:r>
              <a:rPr lang="cs-CZ" sz="3000" dirty="0" smtClean="0"/>
              <a:t>multitaskingu.</a:t>
            </a:r>
            <a:endParaRPr lang="cs-CZ" sz="3000" dirty="0"/>
          </a:p>
        </p:txBody>
      </p:sp>
    </p:spTree>
    <p:extLst>
      <p:ext uri="{BB962C8B-B14F-4D97-AF65-F5344CB8AC3E}">
        <p14:creationId xmlns:p14="http://schemas.microsoft.com/office/powerpoint/2010/main" val="851822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323528" y="548680"/>
            <a:ext cx="8820472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4000" b="1" dirty="0" smtClean="0"/>
              <a:t>Obsah</a:t>
            </a:r>
            <a:endParaRPr lang="cs-CZ" sz="3200" b="1" dirty="0"/>
          </a:p>
          <a:p>
            <a:endParaRPr lang="cs-CZ" sz="3200" dirty="0" smtClean="0"/>
          </a:p>
          <a:p>
            <a:pPr marL="514350" indent="-514350">
              <a:buAutoNum type="arabicPeriod"/>
            </a:pPr>
            <a:r>
              <a:rPr lang="cs-CZ" sz="3200" dirty="0"/>
              <a:t>Základní informace o projektu</a:t>
            </a:r>
          </a:p>
          <a:p>
            <a:pPr marL="514350" indent="-514350">
              <a:buFontTx/>
              <a:buAutoNum type="arabicPeriod"/>
            </a:pPr>
            <a:r>
              <a:rPr lang="cs-CZ" sz="3200" dirty="0"/>
              <a:t>Klíčové aktivity</a:t>
            </a:r>
          </a:p>
          <a:p>
            <a:pPr marL="514350" indent="-514350">
              <a:buFontTx/>
              <a:buAutoNum type="arabicPeriod"/>
            </a:pPr>
            <a:r>
              <a:rPr lang="cs-CZ" sz="3200" dirty="0"/>
              <a:t>Projektové výstupy</a:t>
            </a:r>
          </a:p>
          <a:p>
            <a:pPr marL="514350" indent="-514350">
              <a:buFontTx/>
              <a:buAutoNum type="arabicPeriod"/>
            </a:pPr>
            <a:r>
              <a:rPr lang="cs-CZ" sz="3200" dirty="0"/>
              <a:t>Projektový </a:t>
            </a:r>
            <a:r>
              <a:rPr lang="cs-CZ" sz="3200" dirty="0" smtClean="0"/>
              <a:t>tým</a:t>
            </a:r>
            <a:endParaRPr lang="cs-CZ" sz="3200" dirty="0"/>
          </a:p>
          <a:p>
            <a:pPr marL="514350" indent="-514350">
              <a:buFontTx/>
              <a:buAutoNum type="arabicPeriod"/>
            </a:pPr>
            <a:r>
              <a:rPr lang="cs-CZ" sz="3200" dirty="0" smtClean="0"/>
              <a:t>Ukázka problémové úlohy:</a:t>
            </a:r>
            <a:br>
              <a:rPr lang="cs-CZ" sz="3200" dirty="0" smtClean="0"/>
            </a:br>
            <a:r>
              <a:rPr lang="cs-CZ" sz="3200" i="1" dirty="0" smtClean="0"/>
              <a:t>Nerovnoměrný přímočarý pohyb a jeho analýza</a:t>
            </a:r>
            <a:endParaRPr lang="cs-CZ" sz="3200" i="1" dirty="0" smtClean="0">
              <a:solidFill>
                <a:schemeClr val="tx2"/>
              </a:solidFill>
            </a:endParaRPr>
          </a:p>
          <a:p>
            <a:pPr marL="514350" indent="-514350">
              <a:buAutoNum type="arabicPeriod"/>
            </a:pPr>
            <a:endParaRPr lang="cs-CZ" sz="3200" dirty="0" smtClean="0">
              <a:solidFill>
                <a:schemeClr val="tx2"/>
              </a:solidFill>
            </a:endParaRPr>
          </a:p>
        </p:txBody>
      </p:sp>
      <p:grpSp>
        <p:nvGrpSpPr>
          <p:cNvPr id="20" name="Group 2"/>
          <p:cNvGrpSpPr>
            <a:grpSpLocks/>
          </p:cNvGrpSpPr>
          <p:nvPr/>
        </p:nvGrpSpPr>
        <p:grpSpPr bwMode="auto">
          <a:xfrm>
            <a:off x="0" y="5805488"/>
            <a:ext cx="9009063" cy="1052512"/>
            <a:chOff x="0" y="1536"/>
            <a:chExt cx="5675" cy="663"/>
          </a:xfrm>
        </p:grpSpPr>
        <p:grpSp>
          <p:nvGrpSpPr>
            <p:cNvPr id="21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28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rgbClr val="3333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</a:endParaRPr>
              </a:p>
            </p:txBody>
          </p:sp>
          <p:sp>
            <p:nvSpPr>
              <p:cNvPr id="29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rgbClr val="3333CC"/>
                  </a:gs>
                  <a:gs pos="100000">
                    <a:srgbClr val="FFFF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</a:endParaRPr>
              </a:p>
            </p:txBody>
          </p:sp>
        </p:grpSp>
        <p:grpSp>
          <p:nvGrpSpPr>
            <p:cNvPr id="22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26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rgbClr val="FFCF0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</a:endParaRPr>
              </a:p>
            </p:txBody>
          </p:sp>
          <p:sp>
            <p:nvSpPr>
              <p:cNvPr id="27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rgbClr val="FFCF01"/>
                  </a:gs>
                  <a:gs pos="100000">
                    <a:srgbClr val="FFFF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</a:endParaRPr>
              </a:p>
            </p:txBody>
          </p:sp>
        </p:grpSp>
        <p:sp>
          <p:nvSpPr>
            <p:cNvPr id="23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FF00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cs-CZ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</a:endParaRPr>
            </a:p>
          </p:txBody>
        </p:sp>
        <p:sp>
          <p:nvSpPr>
            <p:cNvPr id="24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rgbClr val="1C1C1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cs-CZ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</a:endParaRPr>
            </a:p>
          </p:txBody>
        </p:sp>
        <p:sp>
          <p:nvSpPr>
            <p:cNvPr id="25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rgbClr val="1C1C1C"/>
                </a:gs>
                <a:gs pos="100000">
                  <a:srgbClr val="FFFFFF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cs-CZ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</a:endParaRPr>
            </a:p>
          </p:txBody>
        </p:sp>
      </p:grpSp>
      <p:pic>
        <p:nvPicPr>
          <p:cNvPr id="15" name="Picture 8" descr="http://teachers.nhsd.net/teched/images/web_ready/jpeg/nxt_robo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8983" y="4941168"/>
            <a:ext cx="1761897" cy="1826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2629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8" descr="http://teachers.nhsd.net/teched/images/web_ready/jpeg/nxt_robo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8983" y="4869160"/>
            <a:ext cx="1761897" cy="1826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bdélník 2"/>
          <p:cNvSpPr/>
          <p:nvPr/>
        </p:nvSpPr>
        <p:spPr>
          <a:xfrm>
            <a:off x="254643" y="908720"/>
            <a:ext cx="8820472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3600" b="1" dirty="0"/>
              <a:t>Experimenty k rozvoji fyzikálního myšlení</a:t>
            </a:r>
          </a:p>
          <a:p>
            <a:r>
              <a:rPr lang="cs-CZ" sz="2800" dirty="0" smtClean="0"/>
              <a:t>CZ.1.07/1.1.26/02.0004</a:t>
            </a:r>
          </a:p>
          <a:p>
            <a:endParaRPr lang="cs-CZ" sz="3600" dirty="0" smtClean="0"/>
          </a:p>
          <a:p>
            <a:r>
              <a:rPr lang="cs-CZ" sz="3200" dirty="0" smtClean="0"/>
              <a:t>Zkrácený název:		</a:t>
            </a:r>
            <a:r>
              <a:rPr lang="cs-CZ" sz="3200" b="1" dirty="0" smtClean="0"/>
              <a:t>Roboti místo laboratoře</a:t>
            </a:r>
          </a:p>
          <a:p>
            <a:r>
              <a:rPr lang="cs-CZ" sz="3200" dirty="0" smtClean="0"/>
              <a:t>Zahájení projektu: 	</a:t>
            </a:r>
            <a:r>
              <a:rPr lang="cs-CZ" sz="3200" b="1" dirty="0" smtClean="0"/>
              <a:t>1. 8. 2013</a:t>
            </a:r>
          </a:p>
          <a:p>
            <a:r>
              <a:rPr lang="cs-CZ" sz="3200" dirty="0" smtClean="0"/>
              <a:t>Ukončení projektu: 	</a:t>
            </a:r>
            <a:r>
              <a:rPr lang="cs-CZ" sz="3200" b="1" dirty="0" smtClean="0"/>
              <a:t>31. 12. 2014</a:t>
            </a:r>
          </a:p>
          <a:p>
            <a:r>
              <a:rPr lang="cs-CZ" sz="3200" dirty="0" smtClean="0"/>
              <a:t>Doba trvání projektu: 	</a:t>
            </a:r>
            <a:r>
              <a:rPr lang="cs-CZ" sz="3200" b="1" dirty="0" smtClean="0"/>
              <a:t>17 měsíců</a:t>
            </a:r>
          </a:p>
          <a:p>
            <a:r>
              <a:rPr lang="cs-CZ" sz="3200" dirty="0" smtClean="0"/>
              <a:t>Rozpočet projektu:	</a:t>
            </a:r>
            <a:r>
              <a:rPr lang="cs-CZ" sz="3200" b="1" dirty="0" smtClean="0"/>
              <a:t>1 220 585 Kč</a:t>
            </a:r>
          </a:p>
          <a:p>
            <a:r>
              <a:rPr lang="cs-CZ" sz="3200" dirty="0" smtClean="0"/>
              <a:t>w</a:t>
            </a:r>
            <a:r>
              <a:rPr lang="cs-CZ" sz="3200" baseline="30000" dirty="0" smtClean="0"/>
              <a:t>3</a:t>
            </a:r>
            <a:r>
              <a:rPr lang="cs-CZ" sz="3200" dirty="0" smtClean="0"/>
              <a:t>:</a:t>
            </a:r>
            <a:r>
              <a:rPr lang="cs-CZ" sz="3200" dirty="0"/>
              <a:t>	</a:t>
            </a:r>
            <a:r>
              <a:rPr lang="cs-CZ" sz="3200" dirty="0" smtClean="0"/>
              <a:t>			</a:t>
            </a:r>
            <a:r>
              <a:rPr lang="cs-CZ" sz="3200" b="1" dirty="0" smtClean="0"/>
              <a:t>http</a:t>
            </a:r>
            <a:r>
              <a:rPr lang="cs-CZ" sz="3200" b="1" dirty="0"/>
              <a:t>://</a:t>
            </a:r>
            <a:r>
              <a:rPr lang="cs-CZ" sz="3200" b="1" dirty="0" smtClean="0"/>
              <a:t>roboti.gymun.cz</a:t>
            </a:r>
            <a:endParaRPr lang="cs-CZ" sz="3200" b="1" dirty="0"/>
          </a:p>
        </p:txBody>
      </p:sp>
      <p:grpSp>
        <p:nvGrpSpPr>
          <p:cNvPr id="20" name="Group 2"/>
          <p:cNvGrpSpPr>
            <a:grpSpLocks/>
          </p:cNvGrpSpPr>
          <p:nvPr/>
        </p:nvGrpSpPr>
        <p:grpSpPr bwMode="auto">
          <a:xfrm>
            <a:off x="0" y="5805488"/>
            <a:ext cx="9009063" cy="1052512"/>
            <a:chOff x="0" y="1536"/>
            <a:chExt cx="5675" cy="663"/>
          </a:xfrm>
        </p:grpSpPr>
        <p:grpSp>
          <p:nvGrpSpPr>
            <p:cNvPr id="21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28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rgbClr val="3333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</a:endParaRPr>
              </a:p>
            </p:txBody>
          </p:sp>
          <p:sp>
            <p:nvSpPr>
              <p:cNvPr id="29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rgbClr val="3333CC"/>
                  </a:gs>
                  <a:gs pos="100000">
                    <a:srgbClr val="FFFF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</a:endParaRPr>
              </a:p>
            </p:txBody>
          </p:sp>
        </p:grpSp>
        <p:grpSp>
          <p:nvGrpSpPr>
            <p:cNvPr id="22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26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rgbClr val="FFCF0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</a:endParaRPr>
              </a:p>
            </p:txBody>
          </p:sp>
          <p:sp>
            <p:nvSpPr>
              <p:cNvPr id="27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rgbClr val="FFCF01"/>
                  </a:gs>
                  <a:gs pos="100000">
                    <a:srgbClr val="FFFF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</a:endParaRPr>
              </a:p>
            </p:txBody>
          </p:sp>
        </p:grpSp>
        <p:sp>
          <p:nvSpPr>
            <p:cNvPr id="23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FF00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cs-CZ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</a:endParaRPr>
            </a:p>
          </p:txBody>
        </p:sp>
        <p:sp>
          <p:nvSpPr>
            <p:cNvPr id="24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rgbClr val="1C1C1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cs-CZ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</a:endParaRPr>
            </a:p>
          </p:txBody>
        </p:sp>
        <p:sp>
          <p:nvSpPr>
            <p:cNvPr id="25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rgbClr val="1C1C1C"/>
                </a:gs>
                <a:gs pos="100000">
                  <a:srgbClr val="FFFFFF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cs-CZ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95836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6" descr="http://img4.wikia.nocookie.net/__cb20090405143557/lego/images/2/25/LEGO_Mindstorms_NXT.jpg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46" y="2928555"/>
            <a:ext cx="2819354" cy="3609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0" name="Group 2"/>
          <p:cNvGrpSpPr>
            <a:grpSpLocks/>
          </p:cNvGrpSpPr>
          <p:nvPr/>
        </p:nvGrpSpPr>
        <p:grpSpPr bwMode="auto">
          <a:xfrm>
            <a:off x="0" y="5805488"/>
            <a:ext cx="9009063" cy="1052512"/>
            <a:chOff x="0" y="1536"/>
            <a:chExt cx="5675" cy="663"/>
          </a:xfrm>
        </p:grpSpPr>
        <p:grpSp>
          <p:nvGrpSpPr>
            <p:cNvPr id="21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28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rgbClr val="3333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</a:endParaRPr>
              </a:p>
            </p:txBody>
          </p:sp>
          <p:sp>
            <p:nvSpPr>
              <p:cNvPr id="29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rgbClr val="3333CC"/>
                  </a:gs>
                  <a:gs pos="100000">
                    <a:srgbClr val="FFFF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</a:endParaRPr>
              </a:p>
            </p:txBody>
          </p:sp>
        </p:grpSp>
        <p:grpSp>
          <p:nvGrpSpPr>
            <p:cNvPr id="22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26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rgbClr val="FFCF0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</a:endParaRPr>
              </a:p>
            </p:txBody>
          </p:sp>
          <p:sp>
            <p:nvSpPr>
              <p:cNvPr id="27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rgbClr val="FFCF01"/>
                  </a:gs>
                  <a:gs pos="100000">
                    <a:srgbClr val="FFFF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</a:endParaRPr>
              </a:p>
            </p:txBody>
          </p:sp>
        </p:grpSp>
        <p:sp>
          <p:nvSpPr>
            <p:cNvPr id="23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FF00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cs-CZ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</a:endParaRPr>
            </a:p>
          </p:txBody>
        </p:sp>
        <p:sp>
          <p:nvSpPr>
            <p:cNvPr id="24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rgbClr val="1C1C1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cs-CZ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</a:endParaRPr>
            </a:p>
          </p:txBody>
        </p:sp>
        <p:sp>
          <p:nvSpPr>
            <p:cNvPr id="25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rgbClr val="1C1C1C"/>
                </a:gs>
                <a:gs pos="100000">
                  <a:srgbClr val="FFFFFF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cs-CZ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</a:endParaRPr>
            </a:p>
          </p:txBody>
        </p:sp>
      </p:grpSp>
      <p:sp>
        <p:nvSpPr>
          <p:cNvPr id="2" name="Obdélník 1"/>
          <p:cNvSpPr/>
          <p:nvPr/>
        </p:nvSpPr>
        <p:spPr>
          <a:xfrm>
            <a:off x="296627" y="700406"/>
            <a:ext cx="8747303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3000" b="1" dirty="0" smtClean="0"/>
              <a:t>Charakteristika </a:t>
            </a:r>
          </a:p>
          <a:p>
            <a:r>
              <a:rPr lang="cs-CZ" sz="3000" dirty="0" smtClean="0"/>
              <a:t>Grantový projekt v rámci globálního grantu CZ.1.07/1.1.26 – „Zvyšování kvality ve vzdělávání</a:t>
            </a:r>
          </a:p>
          <a:p>
            <a:r>
              <a:rPr lang="cs-CZ" sz="3000" dirty="0" smtClean="0"/>
              <a:t>v Olomouckém kraji II“ Operačního programu Vzdělávání pro konkurenceschopnost spolu-</a:t>
            </a:r>
          </a:p>
          <a:p>
            <a:r>
              <a:rPr lang="cs-CZ" sz="3000" dirty="0" smtClean="0"/>
              <a:t>financovaného ze státního rozpočtu ČR</a:t>
            </a:r>
            <a:br>
              <a:rPr lang="cs-CZ" sz="3000" dirty="0" smtClean="0"/>
            </a:br>
            <a:r>
              <a:rPr lang="cs-CZ" sz="3000" dirty="0" smtClean="0"/>
              <a:t>a Evropského sociálního fondu.</a:t>
            </a:r>
          </a:p>
        </p:txBody>
      </p:sp>
      <p:sp>
        <p:nvSpPr>
          <p:cNvPr id="16" name="Obdélník 15"/>
          <p:cNvSpPr/>
          <p:nvPr/>
        </p:nvSpPr>
        <p:spPr>
          <a:xfrm>
            <a:off x="315913" y="3980835"/>
            <a:ext cx="7447032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3000" b="1" dirty="0" smtClean="0"/>
              <a:t>Cíl projektu</a:t>
            </a:r>
            <a:endParaRPr lang="cs-CZ" sz="3000" dirty="0" smtClean="0"/>
          </a:p>
          <a:p>
            <a:r>
              <a:rPr lang="cs-CZ" sz="3000" dirty="0" smtClean="0"/>
              <a:t>Podpora motivace žáků a studentů Gymnázia Uničov ke studiu přírodovědných a </a:t>
            </a:r>
            <a:r>
              <a:rPr lang="cs-CZ" sz="3000" dirty="0" err="1" smtClean="0"/>
              <a:t>tech-nických</a:t>
            </a:r>
            <a:r>
              <a:rPr lang="cs-CZ" sz="3000" dirty="0" smtClean="0"/>
              <a:t> předmětů.</a:t>
            </a:r>
          </a:p>
          <a:p>
            <a:endParaRPr lang="cs-CZ" sz="3000" dirty="0" smtClean="0"/>
          </a:p>
        </p:txBody>
      </p:sp>
    </p:spTree>
    <p:extLst>
      <p:ext uri="{BB962C8B-B14F-4D97-AF65-F5344CB8AC3E}">
        <p14:creationId xmlns:p14="http://schemas.microsoft.com/office/powerpoint/2010/main" val="1671818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6" descr="http://img4.wikia.nocookie.net/__cb20090405143557/lego/images/2/25/LEGO_Mindstorms_NXT.jpg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46" y="2928555"/>
            <a:ext cx="2819354" cy="3609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0" name="Group 2"/>
          <p:cNvGrpSpPr>
            <a:grpSpLocks/>
          </p:cNvGrpSpPr>
          <p:nvPr/>
        </p:nvGrpSpPr>
        <p:grpSpPr bwMode="auto">
          <a:xfrm>
            <a:off x="0" y="5805488"/>
            <a:ext cx="9009063" cy="1052512"/>
            <a:chOff x="0" y="1536"/>
            <a:chExt cx="5675" cy="663"/>
          </a:xfrm>
        </p:grpSpPr>
        <p:grpSp>
          <p:nvGrpSpPr>
            <p:cNvPr id="21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28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rgbClr val="3333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</a:endParaRPr>
              </a:p>
            </p:txBody>
          </p:sp>
          <p:sp>
            <p:nvSpPr>
              <p:cNvPr id="29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rgbClr val="3333CC"/>
                  </a:gs>
                  <a:gs pos="100000">
                    <a:srgbClr val="FFFF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</a:endParaRPr>
              </a:p>
            </p:txBody>
          </p:sp>
        </p:grpSp>
        <p:grpSp>
          <p:nvGrpSpPr>
            <p:cNvPr id="22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26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rgbClr val="FFCF0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</a:endParaRPr>
              </a:p>
            </p:txBody>
          </p:sp>
          <p:sp>
            <p:nvSpPr>
              <p:cNvPr id="27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rgbClr val="FFCF01"/>
                  </a:gs>
                  <a:gs pos="100000">
                    <a:srgbClr val="FFFF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</a:endParaRPr>
              </a:p>
            </p:txBody>
          </p:sp>
        </p:grpSp>
        <p:sp>
          <p:nvSpPr>
            <p:cNvPr id="23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FF00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cs-CZ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</a:endParaRPr>
            </a:p>
          </p:txBody>
        </p:sp>
        <p:sp>
          <p:nvSpPr>
            <p:cNvPr id="24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rgbClr val="1C1C1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cs-CZ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</a:endParaRPr>
            </a:p>
          </p:txBody>
        </p:sp>
        <p:sp>
          <p:nvSpPr>
            <p:cNvPr id="25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rgbClr val="1C1C1C"/>
                </a:gs>
                <a:gs pos="100000">
                  <a:srgbClr val="FFFFFF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cs-CZ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</a:endParaRPr>
            </a:p>
          </p:txBody>
        </p:sp>
      </p:grpSp>
      <p:sp>
        <p:nvSpPr>
          <p:cNvPr id="2" name="Obdélník 1"/>
          <p:cNvSpPr/>
          <p:nvPr/>
        </p:nvSpPr>
        <p:spPr>
          <a:xfrm>
            <a:off x="217522" y="725793"/>
            <a:ext cx="7701753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3600" b="1" dirty="0" smtClean="0"/>
              <a:t>Klíčové aktivity</a:t>
            </a:r>
          </a:p>
          <a:p>
            <a:endParaRPr lang="cs-CZ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3000" dirty="0" smtClean="0"/>
              <a:t>Zavedení nepovinných předmětů Robotické vnímání světa I. a II. pro žáky nižšího a studenty vyššího gymnázia – dvě hodiny týdně po celou dobu projektu</a:t>
            </a:r>
          </a:p>
        </p:txBody>
      </p:sp>
      <p:sp>
        <p:nvSpPr>
          <p:cNvPr id="15" name="Obdélník 14"/>
          <p:cNvSpPr/>
          <p:nvPr/>
        </p:nvSpPr>
        <p:spPr>
          <a:xfrm>
            <a:off x="235063" y="3618893"/>
            <a:ext cx="709502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3000" dirty="0" smtClean="0"/>
              <a:t>Společné aktivity studentů obou nepovinných předmětů</a:t>
            </a:r>
            <a:endParaRPr lang="cs-CZ" sz="3000" dirty="0"/>
          </a:p>
        </p:txBody>
      </p:sp>
    </p:spTree>
    <p:extLst>
      <p:ext uri="{BB962C8B-B14F-4D97-AF65-F5344CB8AC3E}">
        <p14:creationId xmlns:p14="http://schemas.microsoft.com/office/powerpoint/2010/main" val="2722629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6" descr="http://img4.wikia.nocookie.net/__cb20090405143557/lego/images/2/25/LEGO_Mindstorms_NXT.jpg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46" y="2928555"/>
            <a:ext cx="2819354" cy="3609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0" name="Group 2"/>
          <p:cNvGrpSpPr>
            <a:grpSpLocks/>
          </p:cNvGrpSpPr>
          <p:nvPr/>
        </p:nvGrpSpPr>
        <p:grpSpPr bwMode="auto">
          <a:xfrm>
            <a:off x="0" y="5805488"/>
            <a:ext cx="9009063" cy="1052512"/>
            <a:chOff x="0" y="1536"/>
            <a:chExt cx="5675" cy="663"/>
          </a:xfrm>
        </p:grpSpPr>
        <p:grpSp>
          <p:nvGrpSpPr>
            <p:cNvPr id="21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28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rgbClr val="3333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</a:endParaRPr>
              </a:p>
            </p:txBody>
          </p:sp>
          <p:sp>
            <p:nvSpPr>
              <p:cNvPr id="29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rgbClr val="3333CC"/>
                  </a:gs>
                  <a:gs pos="100000">
                    <a:srgbClr val="FFFF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</a:endParaRPr>
              </a:p>
            </p:txBody>
          </p:sp>
        </p:grpSp>
        <p:grpSp>
          <p:nvGrpSpPr>
            <p:cNvPr id="22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26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rgbClr val="FFCF0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</a:endParaRPr>
              </a:p>
            </p:txBody>
          </p:sp>
          <p:sp>
            <p:nvSpPr>
              <p:cNvPr id="27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rgbClr val="FFCF01"/>
                  </a:gs>
                  <a:gs pos="100000">
                    <a:srgbClr val="FFFF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</a:endParaRPr>
              </a:p>
            </p:txBody>
          </p:sp>
        </p:grpSp>
        <p:sp>
          <p:nvSpPr>
            <p:cNvPr id="23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FF00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cs-CZ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</a:endParaRPr>
            </a:p>
          </p:txBody>
        </p:sp>
        <p:sp>
          <p:nvSpPr>
            <p:cNvPr id="24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rgbClr val="1C1C1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cs-CZ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</a:endParaRPr>
            </a:p>
          </p:txBody>
        </p:sp>
        <p:sp>
          <p:nvSpPr>
            <p:cNvPr id="25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rgbClr val="1C1C1C"/>
                </a:gs>
                <a:gs pos="100000">
                  <a:srgbClr val="FFFFFF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cs-CZ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</a:endParaRPr>
            </a:p>
          </p:txBody>
        </p:sp>
      </p:grpSp>
      <p:sp>
        <p:nvSpPr>
          <p:cNvPr id="2" name="Obdélník 1"/>
          <p:cNvSpPr/>
          <p:nvPr/>
        </p:nvSpPr>
        <p:spPr>
          <a:xfrm>
            <a:off x="251175" y="655821"/>
            <a:ext cx="77017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3600" b="1" dirty="0" smtClean="0"/>
              <a:t>Projektové výstupy</a:t>
            </a:r>
            <a:endParaRPr lang="cs-CZ" sz="3600" dirty="0" smtClean="0"/>
          </a:p>
        </p:txBody>
      </p:sp>
      <p:sp>
        <p:nvSpPr>
          <p:cNvPr id="3" name="Obdélník 2"/>
          <p:cNvSpPr/>
          <p:nvPr/>
        </p:nvSpPr>
        <p:spPr>
          <a:xfrm>
            <a:off x="251175" y="1319757"/>
            <a:ext cx="869315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3000" dirty="0" smtClean="0"/>
              <a:t>rozšíření ŠVP o nepovinné předměty Robotické vnímání světa I. a II.   – koncepce předmětů, tematické plány a výchovně vzdělávací strategie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3000" dirty="0" smtClean="0"/>
              <a:t>zpracování podpůrných materiálů pro výuku nepovinných předmětů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3000" dirty="0" smtClean="0"/>
              <a:t>výuka obou předmětů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3000" dirty="0" smtClean="0"/>
              <a:t>soubor žákovských prací – popis</a:t>
            </a:r>
            <a:br>
              <a:rPr lang="cs-CZ" sz="3000" dirty="0" smtClean="0"/>
            </a:br>
            <a:r>
              <a:rPr lang="cs-CZ" sz="3000" dirty="0" smtClean="0"/>
              <a:t>robotických experimentů a jejich</a:t>
            </a:r>
            <a:br>
              <a:rPr lang="cs-CZ" sz="3000" dirty="0" smtClean="0"/>
            </a:br>
            <a:r>
              <a:rPr lang="cs-CZ" sz="3000" dirty="0" smtClean="0"/>
              <a:t>výsledků z pohledu žáků, doplněných videonahrávkou</a:t>
            </a:r>
            <a:endParaRPr lang="cs-CZ" sz="3000" dirty="0"/>
          </a:p>
        </p:txBody>
      </p:sp>
    </p:spTree>
    <p:extLst>
      <p:ext uri="{BB962C8B-B14F-4D97-AF65-F5344CB8AC3E}">
        <p14:creationId xmlns:p14="http://schemas.microsoft.com/office/powerpoint/2010/main" val="3232419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6" descr="http://img4.wikia.nocookie.net/__cb20090405143557/lego/images/2/25/LEGO_Mindstorms_NXT.jpg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46" y="2928555"/>
            <a:ext cx="2819354" cy="3609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0" name="Group 2"/>
          <p:cNvGrpSpPr>
            <a:grpSpLocks/>
          </p:cNvGrpSpPr>
          <p:nvPr/>
        </p:nvGrpSpPr>
        <p:grpSpPr bwMode="auto">
          <a:xfrm>
            <a:off x="0" y="5805488"/>
            <a:ext cx="9009063" cy="1052512"/>
            <a:chOff x="0" y="1536"/>
            <a:chExt cx="5675" cy="663"/>
          </a:xfrm>
        </p:grpSpPr>
        <p:grpSp>
          <p:nvGrpSpPr>
            <p:cNvPr id="21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28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rgbClr val="3333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</a:endParaRPr>
              </a:p>
            </p:txBody>
          </p:sp>
          <p:sp>
            <p:nvSpPr>
              <p:cNvPr id="29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rgbClr val="3333CC"/>
                  </a:gs>
                  <a:gs pos="100000">
                    <a:srgbClr val="FFFF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</a:endParaRPr>
              </a:p>
            </p:txBody>
          </p:sp>
        </p:grpSp>
        <p:grpSp>
          <p:nvGrpSpPr>
            <p:cNvPr id="22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26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rgbClr val="FFCF0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</a:endParaRPr>
              </a:p>
            </p:txBody>
          </p:sp>
          <p:sp>
            <p:nvSpPr>
              <p:cNvPr id="27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rgbClr val="FFCF01"/>
                  </a:gs>
                  <a:gs pos="100000">
                    <a:srgbClr val="FFFF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</a:endParaRPr>
              </a:p>
            </p:txBody>
          </p:sp>
        </p:grpSp>
        <p:sp>
          <p:nvSpPr>
            <p:cNvPr id="23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FF00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cs-CZ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</a:endParaRPr>
            </a:p>
          </p:txBody>
        </p:sp>
        <p:sp>
          <p:nvSpPr>
            <p:cNvPr id="24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rgbClr val="1C1C1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cs-CZ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</a:endParaRPr>
            </a:p>
          </p:txBody>
        </p:sp>
        <p:sp>
          <p:nvSpPr>
            <p:cNvPr id="25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rgbClr val="1C1C1C"/>
                </a:gs>
                <a:gs pos="100000">
                  <a:srgbClr val="FFFFFF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cs-CZ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</a:endParaRPr>
            </a:p>
          </p:txBody>
        </p:sp>
      </p:grpSp>
      <p:sp>
        <p:nvSpPr>
          <p:cNvPr id="2" name="Obdélník 1"/>
          <p:cNvSpPr/>
          <p:nvPr/>
        </p:nvSpPr>
        <p:spPr>
          <a:xfrm>
            <a:off x="280194" y="749145"/>
            <a:ext cx="77017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3600" b="1" dirty="0" smtClean="0"/>
              <a:t>Projektové výstupy</a:t>
            </a:r>
            <a:endParaRPr lang="cs-CZ" sz="3600" dirty="0" smtClean="0"/>
          </a:p>
        </p:txBody>
      </p:sp>
      <p:sp>
        <p:nvSpPr>
          <p:cNvPr id="3" name="Obdélník 2"/>
          <p:cNvSpPr/>
          <p:nvPr/>
        </p:nvSpPr>
        <p:spPr>
          <a:xfrm>
            <a:off x="251175" y="1268760"/>
            <a:ext cx="869315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3000" dirty="0" smtClean="0"/>
              <a:t>evaluace nepovinných předmětů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3000" dirty="0" smtClean="0"/>
              <a:t>čtyři společné workshopy žáků NG a VG nad řešením společných problémových úkolů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3000" dirty="0" smtClean="0"/>
              <a:t>společné motivační exkurze do fyzikálních laboratoří a výzkumných center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3000" dirty="0" smtClean="0"/>
              <a:t>beseda se zástupci výzkumu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3000" dirty="0" smtClean="0"/>
              <a:t>konference pro ZŠ s představením</a:t>
            </a:r>
            <a:br>
              <a:rPr lang="cs-CZ" sz="3000" dirty="0" smtClean="0"/>
            </a:br>
            <a:r>
              <a:rPr lang="cs-CZ" sz="3000" dirty="0" smtClean="0"/>
              <a:t>projektových aktivit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3000" dirty="0" smtClean="0"/>
              <a:t>závěrečný evaluační workshop</a:t>
            </a:r>
            <a:endParaRPr lang="cs-CZ" sz="3000" dirty="0"/>
          </a:p>
        </p:txBody>
      </p:sp>
    </p:spTree>
    <p:extLst>
      <p:ext uri="{BB962C8B-B14F-4D97-AF65-F5344CB8AC3E}">
        <p14:creationId xmlns:p14="http://schemas.microsoft.com/office/powerpoint/2010/main" val="2589699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6" descr="http://img4.wikia.nocookie.net/__cb20090405143557/lego/images/2/25/LEGO_Mindstorms_NXT.jpg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46" y="2928555"/>
            <a:ext cx="2819354" cy="3609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0" name="Group 2"/>
          <p:cNvGrpSpPr>
            <a:grpSpLocks/>
          </p:cNvGrpSpPr>
          <p:nvPr/>
        </p:nvGrpSpPr>
        <p:grpSpPr bwMode="auto">
          <a:xfrm>
            <a:off x="0" y="5805488"/>
            <a:ext cx="9009063" cy="1052512"/>
            <a:chOff x="0" y="1536"/>
            <a:chExt cx="5675" cy="663"/>
          </a:xfrm>
        </p:grpSpPr>
        <p:grpSp>
          <p:nvGrpSpPr>
            <p:cNvPr id="21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28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rgbClr val="3333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</a:endParaRPr>
              </a:p>
            </p:txBody>
          </p:sp>
          <p:sp>
            <p:nvSpPr>
              <p:cNvPr id="29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rgbClr val="3333CC"/>
                  </a:gs>
                  <a:gs pos="100000">
                    <a:srgbClr val="FFFF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</a:endParaRPr>
              </a:p>
            </p:txBody>
          </p:sp>
        </p:grpSp>
        <p:grpSp>
          <p:nvGrpSpPr>
            <p:cNvPr id="22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26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rgbClr val="FFCF0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</a:endParaRPr>
              </a:p>
            </p:txBody>
          </p:sp>
          <p:sp>
            <p:nvSpPr>
              <p:cNvPr id="27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rgbClr val="FFCF01"/>
                  </a:gs>
                  <a:gs pos="100000">
                    <a:srgbClr val="FFFF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</a:endParaRPr>
              </a:p>
            </p:txBody>
          </p:sp>
        </p:grpSp>
        <p:sp>
          <p:nvSpPr>
            <p:cNvPr id="23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FF00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cs-CZ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</a:endParaRPr>
            </a:p>
          </p:txBody>
        </p:sp>
        <p:sp>
          <p:nvSpPr>
            <p:cNvPr id="24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rgbClr val="1C1C1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cs-CZ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</a:endParaRPr>
            </a:p>
          </p:txBody>
        </p:sp>
        <p:sp>
          <p:nvSpPr>
            <p:cNvPr id="25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rgbClr val="1C1C1C"/>
                </a:gs>
                <a:gs pos="100000">
                  <a:srgbClr val="FFFFFF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cs-CZ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</a:endParaRPr>
            </a:p>
          </p:txBody>
        </p:sp>
      </p:grpSp>
      <p:sp>
        <p:nvSpPr>
          <p:cNvPr id="2" name="Obdélník 1"/>
          <p:cNvSpPr/>
          <p:nvPr/>
        </p:nvSpPr>
        <p:spPr>
          <a:xfrm>
            <a:off x="506989" y="726436"/>
            <a:ext cx="77017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3600" b="1" dirty="0" smtClean="0"/>
              <a:t>Projektový tým</a:t>
            </a:r>
            <a:endParaRPr lang="cs-CZ" sz="3600" dirty="0" smtClean="0"/>
          </a:p>
        </p:txBody>
      </p:sp>
      <p:sp>
        <p:nvSpPr>
          <p:cNvPr id="6" name="Obdélník 5"/>
          <p:cNvSpPr/>
          <p:nvPr/>
        </p:nvSpPr>
        <p:spPr>
          <a:xfrm>
            <a:off x="2380764" y="2305803"/>
            <a:ext cx="27528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800" u="sng" dirty="0">
                <a:hlinkClick r:id="rId3"/>
              </a:rPr>
              <a:t>slezak@gymun.cz</a:t>
            </a:r>
            <a:endParaRPr lang="cs-CZ" sz="2800" dirty="0"/>
          </a:p>
        </p:txBody>
      </p:sp>
      <p:sp>
        <p:nvSpPr>
          <p:cNvPr id="18" name="Obdélník 17"/>
          <p:cNvSpPr/>
          <p:nvPr/>
        </p:nvSpPr>
        <p:spPr>
          <a:xfrm>
            <a:off x="482008" y="1721805"/>
            <a:ext cx="17383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3200" b="1" dirty="0" smtClean="0"/>
              <a:t>Manažer</a:t>
            </a:r>
            <a:r>
              <a:rPr lang="cs-CZ" dirty="0" smtClean="0"/>
              <a:t>:</a:t>
            </a:r>
            <a:endParaRPr lang="cs-CZ" dirty="0"/>
          </a:p>
        </p:txBody>
      </p:sp>
      <p:sp>
        <p:nvSpPr>
          <p:cNvPr id="19" name="Obdélník 18"/>
          <p:cNvSpPr/>
          <p:nvPr/>
        </p:nvSpPr>
        <p:spPr>
          <a:xfrm>
            <a:off x="2380764" y="1721805"/>
            <a:ext cx="42327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800" dirty="0" smtClean="0"/>
              <a:t>RNDr. Vladimír Slezák, Ph.D.</a:t>
            </a:r>
            <a:endParaRPr lang="cs-CZ" sz="2800" dirty="0"/>
          </a:p>
        </p:txBody>
      </p:sp>
      <p:sp>
        <p:nvSpPr>
          <p:cNvPr id="30" name="Obdélník 29"/>
          <p:cNvSpPr/>
          <p:nvPr/>
        </p:nvSpPr>
        <p:spPr>
          <a:xfrm>
            <a:off x="2306697" y="3809976"/>
            <a:ext cx="34971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800" u="sng" dirty="0" smtClean="0">
                <a:hlinkClick r:id="rId3"/>
              </a:rPr>
              <a:t>romanriedl@gymun.cz</a:t>
            </a:r>
            <a:endParaRPr lang="cs-CZ" sz="2800" dirty="0"/>
          </a:p>
        </p:txBody>
      </p:sp>
      <p:sp>
        <p:nvSpPr>
          <p:cNvPr id="31" name="Obdélník 30"/>
          <p:cNvSpPr/>
          <p:nvPr/>
        </p:nvSpPr>
        <p:spPr>
          <a:xfrm>
            <a:off x="513971" y="3210589"/>
            <a:ext cx="1674433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3200" b="1" dirty="0"/>
              <a:t>Odborný</a:t>
            </a:r>
            <a:br>
              <a:rPr lang="cs-CZ" sz="3200" b="1" dirty="0"/>
            </a:br>
            <a:r>
              <a:rPr lang="cs-CZ" sz="3200" b="1" dirty="0"/>
              <a:t>garant:</a:t>
            </a:r>
          </a:p>
        </p:txBody>
      </p:sp>
      <p:sp>
        <p:nvSpPr>
          <p:cNvPr id="32" name="Obdélník 31"/>
          <p:cNvSpPr/>
          <p:nvPr/>
        </p:nvSpPr>
        <p:spPr>
          <a:xfrm>
            <a:off x="2306697" y="3225978"/>
            <a:ext cx="275569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800" dirty="0" smtClean="0"/>
              <a:t>Mgr. Roman Riedl</a:t>
            </a:r>
            <a:endParaRPr lang="cs-CZ" sz="2800" dirty="0"/>
          </a:p>
        </p:txBody>
      </p:sp>
      <p:sp>
        <p:nvSpPr>
          <p:cNvPr id="33" name="Obdélník 32"/>
          <p:cNvSpPr/>
          <p:nvPr/>
        </p:nvSpPr>
        <p:spPr>
          <a:xfrm>
            <a:off x="2339733" y="5322144"/>
            <a:ext cx="34002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800" u="sng" dirty="0" smtClean="0">
                <a:hlinkClick r:id="rId3"/>
              </a:rPr>
              <a:t>milan.kux@seznam.cz</a:t>
            </a:r>
            <a:endParaRPr lang="cs-CZ" sz="2800" dirty="0"/>
          </a:p>
        </p:txBody>
      </p:sp>
      <p:sp>
        <p:nvSpPr>
          <p:cNvPr id="34" name="Obdélník 33"/>
          <p:cNvSpPr/>
          <p:nvPr/>
        </p:nvSpPr>
        <p:spPr>
          <a:xfrm>
            <a:off x="482008" y="4733125"/>
            <a:ext cx="16878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3200" b="1" dirty="0" smtClean="0"/>
              <a:t>Metodik</a:t>
            </a:r>
            <a:r>
              <a:rPr lang="cs-CZ" dirty="0" smtClean="0"/>
              <a:t>:</a:t>
            </a:r>
            <a:endParaRPr lang="cs-CZ" dirty="0"/>
          </a:p>
        </p:txBody>
      </p:sp>
      <p:sp>
        <p:nvSpPr>
          <p:cNvPr id="35" name="Obdélník 34"/>
          <p:cNvSpPr/>
          <p:nvPr/>
        </p:nvSpPr>
        <p:spPr>
          <a:xfrm>
            <a:off x="2339733" y="4738146"/>
            <a:ext cx="236148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800" dirty="0" smtClean="0"/>
              <a:t>Mgr. Milan </a:t>
            </a:r>
            <a:r>
              <a:rPr lang="cs-CZ" sz="2800" dirty="0" err="1" smtClean="0"/>
              <a:t>Kux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572817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2"/>
          <p:cNvGrpSpPr>
            <a:grpSpLocks/>
          </p:cNvGrpSpPr>
          <p:nvPr/>
        </p:nvGrpSpPr>
        <p:grpSpPr bwMode="auto">
          <a:xfrm>
            <a:off x="0" y="5805488"/>
            <a:ext cx="9009063" cy="1052512"/>
            <a:chOff x="0" y="1536"/>
            <a:chExt cx="5675" cy="663"/>
          </a:xfrm>
        </p:grpSpPr>
        <p:grpSp>
          <p:nvGrpSpPr>
            <p:cNvPr id="21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28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rgbClr val="3333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</a:endParaRPr>
              </a:p>
            </p:txBody>
          </p:sp>
          <p:sp>
            <p:nvSpPr>
              <p:cNvPr id="29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rgbClr val="3333CC"/>
                  </a:gs>
                  <a:gs pos="100000">
                    <a:srgbClr val="FFFF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</a:endParaRPr>
              </a:p>
            </p:txBody>
          </p:sp>
        </p:grpSp>
        <p:grpSp>
          <p:nvGrpSpPr>
            <p:cNvPr id="22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26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rgbClr val="FFCF0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</a:endParaRPr>
              </a:p>
            </p:txBody>
          </p:sp>
          <p:sp>
            <p:nvSpPr>
              <p:cNvPr id="27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rgbClr val="FFCF01"/>
                  </a:gs>
                  <a:gs pos="100000">
                    <a:srgbClr val="FFFF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</a:endParaRPr>
              </a:p>
            </p:txBody>
          </p:sp>
        </p:grpSp>
        <p:sp>
          <p:nvSpPr>
            <p:cNvPr id="23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FF00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cs-CZ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</a:endParaRPr>
            </a:p>
          </p:txBody>
        </p:sp>
        <p:sp>
          <p:nvSpPr>
            <p:cNvPr id="24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rgbClr val="1C1C1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cs-CZ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</a:endParaRPr>
            </a:p>
          </p:txBody>
        </p:sp>
        <p:sp>
          <p:nvSpPr>
            <p:cNvPr id="25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rgbClr val="1C1C1C"/>
                </a:gs>
                <a:gs pos="100000">
                  <a:srgbClr val="FFFFFF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cs-CZ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</a:endParaRPr>
            </a:p>
          </p:txBody>
        </p:sp>
      </p:grpSp>
      <p:sp>
        <p:nvSpPr>
          <p:cNvPr id="2" name="Obdélník 1"/>
          <p:cNvSpPr/>
          <p:nvPr/>
        </p:nvSpPr>
        <p:spPr>
          <a:xfrm>
            <a:off x="251175" y="1014643"/>
            <a:ext cx="77017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3600" b="1" dirty="0" smtClean="0"/>
              <a:t>Ukázka problémové úlohy</a:t>
            </a:r>
            <a:endParaRPr lang="cs-CZ" sz="3600" dirty="0" smtClean="0"/>
          </a:p>
        </p:txBody>
      </p:sp>
      <p:pic>
        <p:nvPicPr>
          <p:cNvPr id="15" name="Picture 8" descr="http://teachers.nhsd.net/teched/images/web_ready/jpeg/nxt_robo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616" y="4735577"/>
            <a:ext cx="1960265" cy="2031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bdélník 3"/>
          <p:cNvSpPr/>
          <p:nvPr/>
        </p:nvSpPr>
        <p:spPr>
          <a:xfrm>
            <a:off x="180975" y="2742835"/>
            <a:ext cx="8828088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3200" i="1" dirty="0"/>
              <a:t>Název:</a:t>
            </a:r>
            <a:r>
              <a:rPr lang="cs-CZ" sz="3200" b="1" i="1" dirty="0"/>
              <a:t> </a:t>
            </a:r>
            <a:r>
              <a:rPr lang="cs-CZ" sz="3200" b="1" i="1" dirty="0" smtClean="0"/>
              <a:t> 	</a:t>
            </a:r>
            <a:r>
              <a:rPr lang="cs-CZ" sz="3200" dirty="0" smtClean="0"/>
              <a:t>Nerovnoměrný přímočarý pohyb a jeho 		</a:t>
            </a:r>
            <a:r>
              <a:rPr lang="cs-CZ" sz="3200" dirty="0" smtClean="0"/>
              <a:t>analýza</a:t>
            </a:r>
            <a:endParaRPr lang="cs-CZ" sz="3200" dirty="0"/>
          </a:p>
          <a:p>
            <a:endParaRPr lang="cs-CZ" dirty="0" smtClean="0"/>
          </a:p>
          <a:p>
            <a:r>
              <a:rPr lang="cs-CZ" sz="3200" i="1" dirty="0" smtClean="0"/>
              <a:t>Tematický </a:t>
            </a:r>
            <a:r>
              <a:rPr lang="cs-CZ" sz="3200" i="1" dirty="0"/>
              <a:t>celek:	 </a:t>
            </a:r>
            <a:r>
              <a:rPr lang="cs-CZ" sz="3200" dirty="0" smtClean="0"/>
              <a:t>Kinematika </a:t>
            </a:r>
            <a:r>
              <a:rPr lang="cs-CZ" sz="3200" dirty="0"/>
              <a:t>hmotného </a:t>
            </a:r>
            <a:r>
              <a:rPr lang="cs-CZ" sz="3200" dirty="0" smtClean="0"/>
              <a:t>bodu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1629981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Vlastní návrh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</TotalTime>
  <Words>419</Words>
  <Application>Microsoft Office PowerPoint</Application>
  <PresentationFormat>Předvádění na obrazovce (4:3)</PresentationFormat>
  <Paragraphs>85</Paragraphs>
  <Slides>17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2</vt:i4>
      </vt:variant>
      <vt:variant>
        <vt:lpstr>Nadpisy snímků</vt:lpstr>
      </vt:variant>
      <vt:variant>
        <vt:i4>17</vt:i4>
      </vt:variant>
    </vt:vector>
  </HeadingPairs>
  <TitlesOfParts>
    <vt:vector size="19" baseType="lpstr">
      <vt:lpstr>Motiv systému Office</vt:lpstr>
      <vt:lpstr>Vlastní návrh</vt:lpstr>
      <vt:lpstr>Gymnazijní 257, 783 91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milan</dc:creator>
  <cp:lastModifiedBy>Milan Kux</cp:lastModifiedBy>
  <cp:revision>41</cp:revision>
  <dcterms:created xsi:type="dcterms:W3CDTF">2014-05-24T14:30:06Z</dcterms:created>
  <dcterms:modified xsi:type="dcterms:W3CDTF">2014-05-26T07:57:56Z</dcterms:modified>
</cp:coreProperties>
</file>