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931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2708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8899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2901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175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997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3676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3417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2212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460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5108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9617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515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55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0815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2657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399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051DB07-6E5D-4827-82E9-D0ED1669D43B}" type="datetimeFigureOut">
              <a:rPr lang="cs-CZ" smtClean="0"/>
              <a:t>12. 9. 2023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899D8-A418-4F51-B9AC-ABE422E29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42985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Nadané děti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8590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IDENTIFIKACE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Každý premiant není nadané dítě. </a:t>
            </a:r>
          </a:p>
          <a:p>
            <a:r>
              <a:rPr lang="cs-CZ" dirty="0" smtClean="0"/>
              <a:t>Nadané dítě velmi často v jedné oblasti dosahuje mimořádných schopností, někdy až na úrovni dospělého, ale v ostatních oblastech má výsledky jen lehce nadprůměrné, nebo i zcela průměrné. </a:t>
            </a:r>
          </a:p>
          <a:p>
            <a:r>
              <a:rPr lang="cs-CZ" dirty="0" smtClean="0"/>
              <a:t>Někdy je pro děti touha neodlišovat se od ostatních natolik silná, že vykazují typické známky chytrých dětí, i když jsou nadané.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6574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55373"/>
            <a:ext cx="10515600" cy="428367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p</a:t>
            </a:r>
            <a:r>
              <a:rPr lang="cs-CZ" sz="2800" b="1" dirty="0" smtClean="0"/>
              <a:t>remiant/chytré dítě                           nadané dítě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81449"/>
            <a:ext cx="10515600" cy="589005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sz="1200" dirty="0"/>
              <a:t>z</a:t>
            </a:r>
            <a:r>
              <a:rPr lang="cs-CZ" sz="1200" dirty="0" smtClean="0"/>
              <a:t>ná odpovědi                                                                                                                      klade otázky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/>
              <a:t>z</a:t>
            </a:r>
            <a:r>
              <a:rPr lang="cs-CZ" sz="1200" dirty="0" smtClean="0"/>
              <a:t>ajímá se                                                                                                                              je velmi zvídavé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/>
              <a:t>d</a:t>
            </a:r>
            <a:r>
              <a:rPr lang="cs-CZ" sz="1200" dirty="0" smtClean="0"/>
              <a:t>ává pozor                                                                                                                           prokazuje vysoké zaujetí –  myšlenkové i tělesné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/>
              <a:t>m</a:t>
            </a:r>
            <a:r>
              <a:rPr lang="cs-CZ" sz="1200" dirty="0" smtClean="0"/>
              <a:t>á dobré nápady                                                                                                               má neotřelé nápady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Pilně pracuje                                                                                                                       </a:t>
            </a:r>
            <a:r>
              <a:rPr lang="cs-CZ" sz="1200" dirty="0" err="1" smtClean="0"/>
              <a:t>pracuje</a:t>
            </a:r>
            <a:r>
              <a:rPr lang="cs-CZ" sz="1200" dirty="0" smtClean="0"/>
              <a:t> spíše v intervalech mezi vysokým vypětím a odpočinkem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Odpovídá na otázky                                                                                                           ptá se na detaily a souvislosti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Poslouchá se zájmem                                                                                                        projevuje názor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Snadno se učí                                                                                                                     většinou už to zná, neučí se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Látku si několikrát opakuje                                                                                               jedno až dvě opakování plně stačí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Rozumí obsahu                                                                                                                   zobecňuje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Má rádo vrstevníky                                                                                                            má rádo starší/ dospělé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Rozumí smyslu sdělení                                                                                                      dospívá k závěrům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Vnímá                                                                                                                                   je intenzivní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Opakuje naučené                                                                                                                vytváří nové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Má rádo školu                                                                                                                      rádo se učí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Přijímá informace                                                                                                               nakládá s informací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Dobře si pamatuje                                                                                                              dobře vymýšlí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Má odbornost, je zdatné v předmětu                                                                            </a:t>
            </a:r>
            <a:r>
              <a:rPr lang="cs-CZ" sz="1200" dirty="0"/>
              <a:t> </a:t>
            </a:r>
            <a:r>
              <a:rPr lang="cs-CZ" sz="1200" dirty="0" smtClean="0"/>
              <a:t>objevuje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Má rádo přímé úkoly                                                                                                         má oblibu v komplexnosti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Je pozorné                                                                                                                           je bystrým pozorovatelem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200" dirty="0" smtClean="0"/>
              <a:t>Je spokojené, že se učí                                                                                                      je sebekritické</a:t>
            </a:r>
          </a:p>
          <a:p>
            <a:pPr marL="0" indent="0">
              <a:lnSpc>
                <a:spcPct val="110000"/>
              </a:lnSpc>
              <a:buNone/>
            </a:pPr>
            <a:endParaRPr lang="cs-CZ" sz="1300" dirty="0" smtClean="0"/>
          </a:p>
          <a:p>
            <a:pPr marL="0" indent="0">
              <a:lnSpc>
                <a:spcPct val="110000"/>
              </a:lnSpc>
              <a:buNone/>
            </a:pPr>
            <a:endParaRPr lang="cs-CZ" sz="1300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2197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dirty="0" smtClean="0"/>
              <a:t>PPP identifikátor nadání a mimořádného nadání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66551"/>
            <a:ext cx="10515600" cy="4010412"/>
          </a:xfrm>
        </p:spPr>
        <p:txBody>
          <a:bodyPr/>
          <a:lstStyle/>
          <a:p>
            <a:r>
              <a:rPr lang="cs-CZ" dirty="0" smtClean="0"/>
              <a:t>0000001  - </a:t>
            </a:r>
            <a:r>
              <a:rPr lang="cs-CZ" sz="2000" dirty="0" smtClean="0"/>
              <a:t>žák/dítě/student s identifikovaným nadáním s potřebou PO</a:t>
            </a:r>
          </a:p>
          <a:p>
            <a:endParaRPr lang="cs-CZ" sz="2000" dirty="0"/>
          </a:p>
          <a:p>
            <a:endParaRPr lang="cs-CZ" sz="2000" dirty="0" smtClean="0"/>
          </a:p>
          <a:p>
            <a:endParaRPr lang="cs-CZ" sz="2000" dirty="0" smtClean="0"/>
          </a:p>
          <a:p>
            <a:r>
              <a:rPr lang="cs-CZ" dirty="0" smtClean="0"/>
              <a:t>0000002 </a:t>
            </a:r>
            <a:r>
              <a:rPr lang="cs-CZ" dirty="0"/>
              <a:t>- </a:t>
            </a:r>
            <a:r>
              <a:rPr lang="cs-CZ" sz="2000" dirty="0"/>
              <a:t>žák/dítě/student s identifikovaným </a:t>
            </a:r>
            <a:r>
              <a:rPr lang="cs-CZ" sz="2000" dirty="0" smtClean="0"/>
              <a:t>mimořádným nadáním </a:t>
            </a:r>
            <a:r>
              <a:rPr lang="cs-CZ" sz="2000" dirty="0"/>
              <a:t>s potřebou PO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5860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b="1" dirty="0" smtClean="0"/>
              <a:t>Možnosti finanční podpory pro nadané žáky ve škole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000" dirty="0" smtClean="0"/>
              <a:t>Odborné knihy pro oblasti rozšiřujícího učiva včetně elektronických publikací (K.III.2.7.)</a:t>
            </a:r>
          </a:p>
          <a:p>
            <a:r>
              <a:rPr lang="cs-CZ" sz="2000" dirty="0"/>
              <a:t>Knihy a encyklopedie pro rozvoj všeobecného </a:t>
            </a:r>
            <a:r>
              <a:rPr lang="cs-CZ" sz="2000" dirty="0" smtClean="0"/>
              <a:t>přehledu (H.III.2.4)</a:t>
            </a:r>
            <a:endParaRPr lang="cs-CZ" sz="2000" dirty="0" smtClean="0"/>
          </a:p>
          <a:p>
            <a:r>
              <a:rPr lang="cs-CZ" sz="2000" dirty="0" smtClean="0"/>
              <a:t>Odborné časopisy (i elektronické verze a včetně ročního předplatného) (K.III.2.8)</a:t>
            </a:r>
          </a:p>
          <a:p>
            <a:r>
              <a:rPr lang="cs-CZ" sz="2000" dirty="0" smtClean="0"/>
              <a:t>Soupravy na přírodovědecké pokusy a výzkumy (K.III.2.6)</a:t>
            </a:r>
          </a:p>
          <a:p>
            <a:r>
              <a:rPr lang="cs-CZ" sz="2000" dirty="0" smtClean="0"/>
              <a:t>Mikroskop (K.III..2.1)</a:t>
            </a:r>
          </a:p>
          <a:p>
            <a:r>
              <a:rPr lang="cs-CZ" sz="2000" dirty="0" smtClean="0"/>
              <a:t>Pronájem (vybavení) odborného pracoviště včetně odborného personálu (K.III.2.9.)</a:t>
            </a:r>
          </a:p>
          <a:p>
            <a:r>
              <a:rPr lang="cs-CZ" sz="2000" dirty="0" smtClean="0"/>
              <a:t>Mapy (K.III.2.5)</a:t>
            </a:r>
          </a:p>
          <a:p>
            <a:r>
              <a:rPr lang="cs-CZ" sz="2000" dirty="0" smtClean="0"/>
              <a:t>Globus (K.III.2.6)</a:t>
            </a:r>
          </a:p>
          <a:p>
            <a:r>
              <a:rPr lang="cs-CZ" sz="2000" dirty="0" smtClean="0"/>
              <a:t>Soubor pomůcek/publikací pro rozvoj nadání (K.III.2.17)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8717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502508"/>
            <a:ext cx="10515600" cy="567445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Postup při identifikaci nadání/výjimečného nadání v PPP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Psycholog diagnostikuje aktuální úrove</a:t>
            </a:r>
            <a:r>
              <a:rPr lang="cs-CZ" dirty="0"/>
              <a:t>ň</a:t>
            </a:r>
            <a:r>
              <a:rPr lang="cs-CZ" dirty="0" smtClean="0"/>
              <a:t> kognitivních schopností</a:t>
            </a:r>
          </a:p>
          <a:p>
            <a:pPr>
              <a:buFontTx/>
              <a:buChar char="-"/>
            </a:pPr>
            <a:r>
              <a:rPr lang="cs-CZ" dirty="0" smtClean="0"/>
              <a:t>Diagnostikuje nadání nebo výjimečné nadání</a:t>
            </a:r>
          </a:p>
          <a:p>
            <a:pPr>
              <a:buFontTx/>
              <a:buChar char="-"/>
            </a:pPr>
            <a:r>
              <a:rPr lang="cs-CZ" dirty="0" smtClean="0"/>
              <a:t>Speciální pedagog na základě toho zjišťuje, na jaké úrovni je dítě schopné se aktuálně vzdělávat – tj. do jaké míry je např. schopné zvládat učivo vyššího ročníku, než ve </a:t>
            </a:r>
            <a:r>
              <a:rPr lang="cs-CZ" dirty="0" smtClean="0"/>
              <a:t>kterém </a:t>
            </a:r>
            <a:r>
              <a:rPr lang="cs-CZ" dirty="0" smtClean="0"/>
              <a:t>by se podle věku mělo vzdělávat – buď celkově, nebo v jednotlivých oblastech (předmětech – př. v matematice)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7748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83957"/>
            <a:ext cx="10515600" cy="4793006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 Pro diagnostiku a nastavení odpovídajícího zohlednění ve škole, je potřeba opakované detekce nadání/mimořádného nadání tj. je potřeba výstup alespoň ze dvou vyšetření s odstupem ideálně nejméně půl roku až rok – je zde nebezpeční detekce vývojového skoku, či akcelerovaného vývoje, který v čase nadání/výjimečné nadání neukáže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7279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98046" y="444481"/>
            <a:ext cx="9404723" cy="1400530"/>
          </a:xfrm>
        </p:spPr>
        <p:txBody>
          <a:bodyPr/>
          <a:lstStyle/>
          <a:p>
            <a:pPr algn="ctr"/>
            <a:r>
              <a:rPr lang="cs-CZ" dirty="0" smtClean="0"/>
              <a:t>Výjimečně nadané dítě v</a:t>
            </a:r>
            <a:r>
              <a:rPr lang="cs-CZ" dirty="0" smtClean="0"/>
              <a:t>e </a:t>
            </a:r>
            <a:r>
              <a:rPr lang="cs-CZ" dirty="0" smtClean="0"/>
              <a:t>škole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48714"/>
            <a:ext cx="10515600" cy="462824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dirty="0" smtClean="0"/>
              <a:t>Důležité je nedávat takovému dítěti pouze práci navíc – to většinou vede k frustraci dítěte, opozičním tendencím, zlobení, provokování a celkově k </a:t>
            </a:r>
            <a:r>
              <a:rPr lang="cs-CZ" dirty="0" smtClean="0"/>
              <a:t>nespolupráci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Nadané děti potřebují hledat nová řešení, jsou vysoce kreativní, mají neotřelé nápady</a:t>
            </a:r>
          </a:p>
          <a:p>
            <a:pPr>
              <a:buFontTx/>
              <a:buChar char="-"/>
            </a:pPr>
            <a:r>
              <a:rPr lang="cs-CZ" dirty="0" smtClean="0"/>
              <a:t>Bývají také vzhledem k výše uvedenému rychleji unavitelné</a:t>
            </a:r>
          </a:p>
          <a:p>
            <a:pPr>
              <a:buFontTx/>
              <a:buChar char="-"/>
            </a:pPr>
            <a:r>
              <a:rPr lang="cs-CZ" dirty="0" smtClean="0"/>
              <a:t>Někdy mají potíže s odhadováním vlastních sil a hranic – mají tendence samy sebe přetížit – své přetížení často nejsou schopné vnímat</a:t>
            </a:r>
          </a:p>
          <a:p>
            <a:pPr>
              <a:buFontTx/>
              <a:buChar char="-"/>
            </a:pPr>
            <a:r>
              <a:rPr lang="cs-CZ" dirty="0" smtClean="0"/>
              <a:t>Naopak kreativní přístupy s dostatkem času je posouvají vpřed</a:t>
            </a:r>
          </a:p>
          <a:p>
            <a:pPr>
              <a:buFontTx/>
              <a:buChar char="-"/>
            </a:pPr>
            <a:r>
              <a:rPr lang="cs-CZ" dirty="0" smtClean="0"/>
              <a:t>Učitelé se i u me</a:t>
            </a:r>
            <a:r>
              <a:rPr lang="cs-CZ" dirty="0"/>
              <a:t>n</a:t>
            </a:r>
            <a:r>
              <a:rPr lang="cs-CZ" dirty="0" smtClean="0"/>
              <a:t>ších dětí nemusí bát složitějších výrazů, či slovních spojení – i pokud je dítě nezná, </a:t>
            </a:r>
            <a:r>
              <a:rPr lang="cs-CZ" dirty="0" smtClean="0"/>
              <a:t>většinou je schopné </a:t>
            </a:r>
            <a:r>
              <a:rPr lang="cs-CZ" dirty="0" smtClean="0"/>
              <a:t>je při vysvětlení rychle pochopit a pracovat s nimi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94131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TM02836342[[fn=Ion]]</Template>
  <TotalTime>114</TotalTime>
  <Words>561</Words>
  <Application>Microsoft Office PowerPoint</Application>
  <PresentationFormat>Širokoúhlá obrazovka</PresentationFormat>
  <Paragraphs>60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Nadané děti </vt:lpstr>
      <vt:lpstr>IDENTIFIKACE</vt:lpstr>
      <vt:lpstr>premiant/chytré dítě                           nadané dítě</vt:lpstr>
      <vt:lpstr>PPP identifikátor nadání a mimořádného nadání</vt:lpstr>
      <vt:lpstr>Možnosti finanční podpory pro nadané žáky ve škole</vt:lpstr>
      <vt:lpstr>Prezentace aplikace PowerPoint</vt:lpstr>
      <vt:lpstr>Prezentace aplikace PowerPoint</vt:lpstr>
      <vt:lpstr>Výjimečně nadané dítě ve škole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Nadané děti</dc:title>
  <dc:creator>Kamila Markovičová</dc:creator>
  <cp:lastModifiedBy>Kamila Markovičová</cp:lastModifiedBy>
  <cp:revision>15</cp:revision>
  <dcterms:created xsi:type="dcterms:W3CDTF">2023-09-05T12:26:42Z</dcterms:created>
  <dcterms:modified xsi:type="dcterms:W3CDTF">2023-09-12T06:44:50Z</dcterms:modified>
</cp:coreProperties>
</file>