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99" r:id="rId3"/>
    <p:sldId id="331" r:id="rId4"/>
    <p:sldId id="335" r:id="rId5"/>
    <p:sldId id="387" r:id="rId6"/>
    <p:sldId id="375" r:id="rId7"/>
    <p:sldId id="313" r:id="rId8"/>
    <p:sldId id="390" r:id="rId9"/>
    <p:sldId id="388" r:id="rId10"/>
    <p:sldId id="389" r:id="rId11"/>
    <p:sldId id="277" r:id="rId12"/>
  </p:sldIdLst>
  <p:sldSz cx="9144000" cy="6858000" type="screen4x3"/>
  <p:notesSz cx="6794500" cy="99187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3994"/>
    <a:srgbClr val="33339A"/>
    <a:srgbClr val="3333CC"/>
    <a:srgbClr val="3366FF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Tmavý styl 2 – zvýraznění 1/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80" autoAdjust="0"/>
    <p:restoredTop sz="79862" autoAdjust="0"/>
  </p:normalViewPr>
  <p:slideViewPr>
    <p:cSldViewPr>
      <p:cViewPr varScale="1">
        <p:scale>
          <a:sx n="88" d="100"/>
          <a:sy n="88" d="100"/>
        </p:scale>
        <p:origin x="-222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24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024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7891" y="0"/>
            <a:ext cx="2945024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0703"/>
            <a:ext cx="2945024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7891" y="9420703"/>
            <a:ext cx="2945024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024" cy="49641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7891" y="0"/>
            <a:ext cx="2945024" cy="49641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>
              <a:defRPr sz="1200"/>
            </a:lvl1pPr>
          </a:lstStyle>
          <a:p>
            <a:fld id="{EE249F65-46A3-41CF-9BA7-AEAE1AEFEDB2}" type="datetimeFigureOut">
              <a:rPr lang="cs-CZ" smtClean="0"/>
              <a:t>11.9.2015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90" tIns="45345" rIns="90690" bIns="4534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134" y="4711940"/>
            <a:ext cx="5436235" cy="4462939"/>
          </a:xfrm>
          <a:prstGeom prst="rect">
            <a:avLst/>
          </a:prstGeom>
        </p:spPr>
        <p:txBody>
          <a:bodyPr vert="horz" lIns="90690" tIns="45345" rIns="90690" bIns="45345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0703"/>
            <a:ext cx="2945024" cy="49641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7891" y="9420703"/>
            <a:ext cx="2945024" cy="49641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 smtClean="0">
                <a:latin typeface="+mn-lt"/>
              </a:rPr>
              <a:t>Dříve zmíněna</a:t>
            </a:r>
            <a:r>
              <a:rPr lang="cs-CZ" sz="1200" baseline="0" dirty="0" smtClean="0">
                <a:latin typeface="+mn-lt"/>
              </a:rPr>
              <a:t> spolupráce v koncepční oblasti, partnerství v RSK, v oblasti školství a inovací – může být tématem příštího setkání regionalistů.</a:t>
            </a:r>
          </a:p>
          <a:p>
            <a:endParaRPr lang="cs-CZ" sz="1200" baseline="0" dirty="0" smtClean="0">
              <a:latin typeface="+mn-lt"/>
            </a:endParaRPr>
          </a:p>
          <a:p>
            <a:r>
              <a:rPr lang="cs-CZ" sz="1200" baseline="0" dirty="0" smtClean="0">
                <a:latin typeface="+mn-lt"/>
              </a:rPr>
              <a:t>Koordinace mezi veřejnou správou je již obsažena v zákoně č. 248/2000 Sb., o podpoře regionálního rozvoje. Tato spolupráce je obsažena i navrhované novele zákona (15. 9. bylo 3 čtení). V novele se jedná o § 14. Pozměňovací návrhy se týkají až následujících §§, které se </a:t>
            </a:r>
            <a:r>
              <a:rPr lang="cs-CZ" sz="1200" baseline="0" smtClean="0">
                <a:latin typeface="+mn-lt"/>
              </a:rPr>
              <a:t>týkají kohezní politiky.</a:t>
            </a:r>
            <a:endParaRPr lang="cs-CZ" sz="1200" baseline="0" dirty="0" smtClean="0">
              <a:latin typeface="+mn-lt"/>
            </a:endParaRPr>
          </a:p>
          <a:p>
            <a:endParaRPr lang="cs-CZ" sz="1200" baseline="0" dirty="0" smtClean="0">
              <a:latin typeface="+mn-lt"/>
            </a:endParaRPr>
          </a:p>
          <a:p>
            <a:r>
              <a:rPr lang="cs-CZ" sz="1200" baseline="0" dirty="0" smtClean="0">
                <a:latin typeface="+mn-lt"/>
              </a:rPr>
              <a:t>Aktivity v oblasti podnikání budou předmětem dalších dopoledních prezentací.</a:t>
            </a:r>
            <a:endParaRPr lang="cs-CZ" sz="1200" dirty="0" smtClean="0">
              <a:latin typeface="+mn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9849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Ke spolupráci na materiálech 2014+ více</a:t>
            </a:r>
            <a:r>
              <a:rPr lang="cs-CZ" baseline="0" dirty="0" smtClean="0"/>
              <a:t> v samostatné prezentaci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5538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I nadále běží EPC</a:t>
            </a:r>
          </a:p>
          <a:p>
            <a:r>
              <a:rPr lang="cs-CZ" dirty="0" smtClean="0"/>
              <a:t>Zvažují</a:t>
            </a:r>
            <a:r>
              <a:rPr lang="cs-CZ" baseline="0" dirty="0" smtClean="0"/>
              <a:t> se možnosti energetického managementu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4399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Zejména pro informaci o tom, jaké ceny se nám</a:t>
            </a:r>
            <a:r>
              <a:rPr lang="cs-CZ" baseline="0" dirty="0" smtClean="0"/>
              <a:t> podařilo letos </a:t>
            </a:r>
            <a:r>
              <a:rPr lang="cs-CZ" baseline="0" dirty="0" err="1" smtClean="0"/>
              <a:t>vysoutěžit</a:t>
            </a:r>
            <a:r>
              <a:rPr lang="cs-CZ" baseline="0" dirty="0" smtClean="0"/>
              <a:t>.</a:t>
            </a:r>
          </a:p>
          <a:p>
            <a:r>
              <a:rPr lang="cs-CZ" baseline="0" dirty="0" smtClean="0"/>
              <a:t>Komentář – nákup elektřiny pro PO zajišťujeme od roku 2007, od roku 2011 se jedná i o dodávky plynu. Od roku 2012 se využívá nákupu na komoditní burze. Porovnáním nejvyšší a nejnižší nabídky jsme od roku 2007 dosáhli úsporu asi 28,9 mil. Na rok 2016 je tato úspora 3,1 mil. Kč.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4399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356" indent="-2855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086" indent="-22841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920" indent="-22841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754" indent="-22841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2588" indent="-22841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9423" indent="-22841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6257" indent="-22841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3091" indent="-22841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DB3F668-6CC5-4A2B-88CD-2D34B88A33BB}" type="slidenum">
              <a:rPr lang="cs-CZ" altLang="cs-CZ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cs-CZ" altLang="cs-CZ" smtClean="0"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dirty="0" smtClean="0"/>
              <a:t>Vesnice</a:t>
            </a:r>
            <a:r>
              <a:rPr lang="cs-CZ" altLang="cs-CZ" baseline="0" dirty="0" smtClean="0"/>
              <a:t> roku – krajské kolo –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baseline="0" dirty="0" smtClean="0"/>
              <a:t>Vítězem za rok 2015 je obec Černotín (ORP Hranice). Olomoucký kraj každoročně přispívá vítězi a oceněným celkem 500 tis. Kč. Dále jsou ocenění z MMR nebo </a:t>
            </a:r>
            <a:r>
              <a:rPr lang="cs-CZ" altLang="cs-CZ" baseline="0" dirty="0" err="1" smtClean="0"/>
              <a:t>Mze</a:t>
            </a:r>
            <a:r>
              <a:rPr lang="cs-CZ" altLang="cs-CZ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baseline="0" dirty="0" smtClean="0"/>
              <a:t>Vítěz postupuje do národního kola – vyhlášení 19. 9. 2015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cs-CZ" altLang="cs-CZ" baseline="0" dirty="0" smtClean="0"/>
              <a:t>POV 2016 – připravováno, nebude žádný návrh změny (pouze možná velikost žadatele – pro obce do 1000 obyvatel, ale bude projednáno v KRVZ)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altLang="cs-CZ" baseline="0" dirty="0" smtClean="0"/>
          </a:p>
          <a:p>
            <a:r>
              <a:rPr lang="cs-CZ" sz="2000" b="0" dirty="0" smtClean="0">
                <a:solidFill>
                  <a:srgbClr val="003994"/>
                </a:solidFill>
              </a:rPr>
              <a:t>Dotační program „Program obnovy venkova Olomouckého kraje 2016“ – návrh 17 mil. Kč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Dotační program „Program místních produktů 2016“ – návrh 0,4</a:t>
            </a:r>
            <a:r>
              <a:rPr lang="cs-CZ" sz="2000" b="0" baseline="0" dirty="0" smtClean="0">
                <a:solidFill>
                  <a:srgbClr val="003994"/>
                </a:solidFill>
              </a:rPr>
              <a:t> mil. Kč</a:t>
            </a:r>
          </a:p>
          <a:p>
            <a:endParaRPr lang="cs-CZ" sz="2000" b="0" baseline="0" dirty="0" smtClean="0">
              <a:solidFill>
                <a:srgbClr val="003994"/>
              </a:solidFill>
            </a:endParaRPr>
          </a:p>
          <a:p>
            <a:r>
              <a:rPr lang="cs-CZ" sz="2000" b="0" baseline="0" dirty="0" smtClean="0">
                <a:solidFill>
                  <a:srgbClr val="003994"/>
                </a:solidFill>
              </a:rPr>
              <a:t>Později bude uveden Program podpory podnikání, kde je návrh 0,67 mil. Kč</a:t>
            </a:r>
            <a:endParaRPr lang="cs-CZ" sz="2000" b="0" dirty="0" smtClean="0">
              <a:solidFill>
                <a:srgbClr val="003994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u="sng" dirty="0" smtClean="0">
                <a:latin typeface="+mn-lt"/>
              </a:rPr>
              <a:t>1. Projekt technické pomoci Olomouckého kraje v rámci INTERREG V-A Česká republika – Polsko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 projektu je zajištění implementace a propagace spočívající v efektivním a včasném informování potenciálních žadatelů o možnostech čerpání pomoci z programu INTERREG V-A Česká republika – Polsko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INTERREG V-A Česká republika – Polsko; Prioritní osa 5 – Technická pomoc;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3,4 mil Kč (dotace 85 %).</a:t>
            </a:r>
          </a:p>
          <a:p>
            <a:endParaRPr lang="cs-CZ" sz="1200" dirty="0" smtClean="0">
              <a:latin typeface="+mn-lt"/>
            </a:endParaRPr>
          </a:p>
          <a:p>
            <a:r>
              <a:rPr lang="cs-CZ" sz="1200" u="sng" dirty="0" smtClean="0">
                <a:latin typeface="+mn-lt"/>
              </a:rPr>
              <a:t>2. Smart Akcelerátor Olomouckého kraje</a:t>
            </a:r>
          </a:p>
          <a:p>
            <a:r>
              <a:rPr lang="cs-CZ" sz="1200" dirty="0" smtClean="0">
                <a:latin typeface="+mn-lt"/>
              </a:rPr>
              <a:t>Cílem projektu je zajištění naplňování RIS3 strategie. Nyní Program RIS3 Olomouckého kraje 2015 – vlastní dotace</a:t>
            </a:r>
          </a:p>
          <a:p>
            <a:r>
              <a:rPr lang="cs-CZ" sz="1200" dirty="0" smtClean="0">
                <a:latin typeface="+mn-lt"/>
              </a:rPr>
              <a:t>Operační program Výzkum, vývoj a vzdělávání; Prioritní osa 2 – Rozvoj vysokých škol a lidských zdrojů pro výzkum a vývoj; cca 15 mil. Kč</a:t>
            </a:r>
            <a:r>
              <a:rPr lang="cs-CZ" sz="1200" baseline="0" dirty="0" smtClean="0">
                <a:latin typeface="+mn-lt"/>
              </a:rPr>
              <a:t> – bude záležet na rozsahu činností (dotace 85 %)</a:t>
            </a:r>
          </a:p>
          <a:p>
            <a:r>
              <a:rPr lang="cs-CZ" sz="1200" baseline="0" dirty="0" smtClean="0">
                <a:latin typeface="+mn-lt"/>
              </a:rPr>
              <a:t>Většinu činností bude vykonávat tzv. „výkonná jednotka“ – OK4Inovace, ORR nebo jiný subjekt ovládaná veřejnou správou. Nadále zapojen S3 manažer. Úzká spolupráce s MŠMT a ostatními kraji.</a:t>
            </a:r>
          </a:p>
          <a:p>
            <a:r>
              <a:rPr lang="cs-CZ" sz="1200" dirty="0" smtClean="0">
                <a:latin typeface="+mn-lt"/>
              </a:rPr>
              <a:t>Povinné aktivity</a:t>
            </a:r>
          </a:p>
          <a:p>
            <a:r>
              <a:rPr lang="cs-CZ" sz="1200" dirty="0" smtClean="0">
                <a:latin typeface="+mn-lt"/>
              </a:rPr>
              <a:t>1. Základní tým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(koordinace, příprava krajských projektů a dotačních programů, organizační a administrativní podpora projektu)</a:t>
            </a:r>
            <a:endParaRPr lang="cs-CZ" sz="1200" dirty="0" smtClean="0">
              <a:latin typeface="+mn-lt"/>
            </a:endParaRPr>
          </a:p>
          <a:p>
            <a:r>
              <a:rPr lang="cs-CZ" sz="1200" dirty="0" smtClean="0">
                <a:latin typeface="+mn-lt"/>
              </a:rPr>
              <a:t>2. Vzdělávání kraje (základní týmu výkonná jednotka, Krajské rady pro inovace, odborníci z partnerských organizací)</a:t>
            </a:r>
          </a:p>
          <a:p>
            <a:r>
              <a:rPr lang="cs-CZ" sz="1200" dirty="0" smtClean="0">
                <a:latin typeface="+mn-lt"/>
              </a:rPr>
              <a:t>3. Mapování (vyhledávání potenciálních projektů a nových opatření, zpracování analýz a evaluačních studií)</a:t>
            </a:r>
          </a:p>
          <a:p>
            <a:r>
              <a:rPr lang="cs-CZ" sz="1200" dirty="0" smtClean="0">
                <a:latin typeface="+mn-lt"/>
              </a:rPr>
              <a:t>Volitelné aktivity</a:t>
            </a:r>
          </a:p>
          <a:p>
            <a:r>
              <a:rPr lang="cs-CZ" sz="1200" dirty="0" smtClean="0">
                <a:latin typeface="+mn-lt"/>
              </a:rPr>
              <a:t>4. Asistence (pomoc s přípravou žádostí o dotace u významných inovačních projektů)</a:t>
            </a:r>
          </a:p>
          <a:p>
            <a:r>
              <a:rPr lang="cs-CZ" sz="1200" dirty="0" smtClean="0">
                <a:latin typeface="+mn-lt"/>
              </a:rPr>
              <a:t>5. </a:t>
            </a:r>
            <a:r>
              <a:rPr lang="cs-CZ" sz="1200" dirty="0" err="1" smtClean="0">
                <a:latin typeface="+mn-lt"/>
              </a:rPr>
              <a:t>Twinning</a:t>
            </a:r>
            <a:r>
              <a:rPr lang="cs-CZ" sz="1200" dirty="0" smtClean="0">
                <a:latin typeface="+mn-lt"/>
              </a:rPr>
              <a:t> - zahraniční studijní cesta (osvojení nových inovačních postupů a návrh jejich uplatnění v podmínkách ČR)</a:t>
            </a:r>
          </a:p>
          <a:p>
            <a:r>
              <a:rPr lang="cs-CZ" sz="1200" dirty="0" smtClean="0">
                <a:latin typeface="+mn-lt"/>
              </a:rPr>
              <a:t>6. Pilotní ověřování (zavádění nových inovačních postup/nástrojů/schémat z </a:t>
            </a:r>
            <a:r>
              <a:rPr lang="cs-CZ" sz="1200" dirty="0" err="1" smtClean="0">
                <a:latin typeface="+mn-lt"/>
              </a:rPr>
              <a:t>Twinningu</a:t>
            </a:r>
            <a:r>
              <a:rPr lang="cs-CZ" sz="1200" dirty="0" smtClean="0">
                <a:latin typeface="+mn-lt"/>
              </a:rPr>
              <a:t>)</a:t>
            </a:r>
          </a:p>
          <a:p>
            <a:r>
              <a:rPr lang="cs-CZ" sz="1200" dirty="0" smtClean="0">
                <a:latin typeface="+mn-lt"/>
              </a:rPr>
              <a:t>7.</a:t>
            </a:r>
            <a:r>
              <a:rPr lang="cs-CZ" sz="1200" baseline="0" dirty="0" smtClean="0">
                <a:latin typeface="+mn-lt"/>
              </a:rPr>
              <a:t> </a:t>
            </a:r>
            <a:r>
              <a:rPr lang="cs-CZ" sz="1200" dirty="0" smtClean="0">
                <a:latin typeface="+mn-lt"/>
              </a:rPr>
              <a:t>Propagace</a:t>
            </a:r>
          </a:p>
          <a:p>
            <a:endParaRPr lang="cs-CZ" sz="1200" dirty="0" smtClean="0">
              <a:latin typeface="+mn-lt"/>
            </a:endParaRPr>
          </a:p>
          <a:p>
            <a:r>
              <a:rPr lang="cs-CZ" sz="1200" u="sng" dirty="0" smtClean="0">
                <a:latin typeface="+mn-lt"/>
              </a:rPr>
              <a:t>3. Projekt Rozvoj regionálního partnerství v programovém období EU 2014 – 2020</a:t>
            </a:r>
          </a:p>
          <a:p>
            <a:r>
              <a:rPr lang="cs-CZ" sz="1200" dirty="0" smtClean="0">
                <a:latin typeface="+mn-lt"/>
              </a:rPr>
              <a:t>Cílem projektu je zajištění</a:t>
            </a:r>
            <a:r>
              <a:rPr lang="cs-CZ" sz="1200" baseline="0" dirty="0" smtClean="0">
                <a:latin typeface="+mn-lt"/>
              </a:rPr>
              <a:t> činnosti RSK, pracovních skupin a práce s RAP SRR.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Operační program Technická pomoc (OPTP); 3 úvazku (podpora až 100 %)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Koordinace územní dimenze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popsána v </a:t>
            </a:r>
            <a:r>
              <a:rPr lang="cs-CZ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DoP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v NDÚD (nedávno aktualizován – zejména alokace na jednotlivé nástroje).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RSK – na partnerském principu koordinuje územní dimenzi na regionální úrovni. Informace a podněty předkládá NSK, která koordinuje územní dimenzi s jednotlivými OP.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Činnost RSK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Sleduje absorpční kapacitu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Dává doporučení k zaměření výzev pro projekty v rámci specifických územně zaměřených výzev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Koordinuje investiční záměry na území krajů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Výstupy slouží pro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Evropské dotace prostřednictvím operačních programů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Národní zdroje (bílá místa)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Partneři v RSK jsou napříč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veřejnou správou – také zástupci ITI a CLLD. 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budoucnu bude důležitá spolupráce a výměna informací (nejen o připravovaných projektech – ZPN, ale i o realizovaných projektech – monitoring RAP).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 smtClean="0">
                <a:latin typeface="+mn-lt"/>
              </a:rPr>
              <a:t>4. Snížení emisí z lokálního vytápění rodinných domů v Olomouckém kraji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 je snížit emise z lokálního vytápění domácností - rodinných domů podílející se na expozici obyvatelstva nadlimitním koncentracím znečišťujících látek. Tzv.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kotlíkové dotace.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Operační program Životní prostředí 2014 – 2020; Prioritní osa 2 - Zlepšování kvality ovzduší v lidských sídlech; cca 170 mil. (dotace 100 %).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Výměna minimálně 1 140 ks kotlů na tuhé palivo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za ekologičtější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konce roku 2018.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Dotace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tepelné čerpadlo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kotel na pevná paliva (splňující požadavky Nařízení komise (EU) (č. návrhu D028691/04)).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plynový kondenzační kotel, 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instalace solárně-termických soustav pro přitápění nebo přípravu teplé vody (nebude podporováno samostatně, ale pouze v kombinaci s výměnou zdroje tepla pro vytápění),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„mikro“ energetická opatření (dílčí zateplení, oprava fasády, oddělení vytápěného prostoru (např. zádveří), dílčí výměna oken, výměna vstupních a balkonových dveří, instalace těsnění oken a dveří, dodatečná montáž prahů vstupních dveří, výměna zasklení starších oken za izolační dvojskla).</a:t>
            </a:r>
          </a:p>
          <a:p>
            <a:r>
              <a:rPr lang="cs-CZ" sz="1200" dirty="0" smtClean="0">
                <a:latin typeface="+mn-lt"/>
              </a:rPr>
              <a:t>Vyhlášení výzvy pro</a:t>
            </a:r>
            <a:r>
              <a:rPr lang="cs-CZ" sz="1200" baseline="0" dirty="0" smtClean="0">
                <a:latin typeface="+mn-lt"/>
              </a:rPr>
              <a:t> obyvatele až v roce 2016.</a:t>
            </a:r>
            <a:endParaRPr lang="cs-CZ" sz="1200" dirty="0" smtClean="0">
              <a:latin typeface="+mn-lt"/>
            </a:endParaRPr>
          </a:p>
          <a:p>
            <a:endParaRPr lang="cs-CZ" sz="1200" dirty="0" smtClean="0">
              <a:latin typeface="+mn-lt"/>
            </a:endParaRPr>
          </a:p>
          <a:p>
            <a:r>
              <a:rPr lang="cs-CZ" sz="1200" dirty="0" smtClean="0">
                <a:latin typeface="+mn-lt"/>
              </a:rPr>
              <a:t>5. Krajský akční plán rozvoje vzdělávání Olomouckého kraje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KAP stanovuje priority a jednotlivé kroky nutné k dosažení cílů vzdělávací politiky v území na základě potřebnosti, naléhavosti, přínosů a podloženosti reálnými daty a analýzami. </a:t>
            </a:r>
            <a:endParaRPr lang="cs-CZ" sz="1200" dirty="0" smtClean="0">
              <a:latin typeface="+mn-lt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Operační program Výzkum, vývoj a vzdělávání (dále jen OP VVV); Prioritní osa 3 – Rovný přístup ke kvalitnímu předškolnímu, primárnímu a sekundárnímu vzdělávání; 17 mil. Kč (podpora EU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85 %).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Spolupráce MŠMT-Česká školní inspekce-kraj-provozovatelé středních škol.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Předpokládá se, že u infrastrukturních projektů (IROP) bude potřeba vazba na měkké aktivity (OP VVV) a soulad s KAP.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Zatím na </a:t>
            </a:r>
            <a:r>
              <a:rPr lang="cs-CZ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vybranných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školách, později na všech středních školách.</a:t>
            </a:r>
          </a:p>
          <a:p>
            <a:endParaRPr lang="cs-CZ" sz="1200" dirty="0" smtClean="0">
              <a:latin typeface="+mn-lt"/>
            </a:endParaRPr>
          </a:p>
          <a:p>
            <a:endParaRPr lang="cs-CZ" sz="1200" dirty="0" smtClean="0">
              <a:latin typeface="+mn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atabaze-strategie.cz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bcepro.cz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altLang="cs-CZ" sz="3600" dirty="0">
                <a:solidFill>
                  <a:srgbClr val="FF9900"/>
                </a:solidFill>
              </a:rPr>
              <a:t>Aktivity regionálního </a:t>
            </a:r>
            <a:r>
              <a:rPr lang="cs-CZ" altLang="cs-CZ" sz="3600" dirty="0" smtClean="0">
                <a:solidFill>
                  <a:srgbClr val="FF9900"/>
                </a:solidFill>
              </a:rPr>
              <a:t>rozvoje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292600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altLang="cs-CZ" sz="2000" dirty="0">
                <a:solidFill>
                  <a:srgbClr val="003994"/>
                </a:solidFill>
              </a:rPr>
              <a:t>Workshop pro zástupce ORP Olomouckého </a:t>
            </a:r>
            <a:r>
              <a:rPr lang="cs-CZ" altLang="cs-CZ" sz="2000" dirty="0" smtClean="0">
                <a:solidFill>
                  <a:srgbClr val="003994"/>
                </a:solidFill>
              </a:rPr>
              <a:t>kraje, </a:t>
            </a:r>
            <a:endParaRPr lang="cs-CZ" altLang="cs-CZ" sz="2000" dirty="0">
              <a:solidFill>
                <a:srgbClr val="003994"/>
              </a:solidFill>
            </a:endParaRPr>
          </a:p>
          <a:p>
            <a:r>
              <a:rPr lang="cs-CZ" altLang="cs-CZ" sz="2000" dirty="0" smtClean="0">
                <a:solidFill>
                  <a:srgbClr val="003994"/>
                </a:solidFill>
              </a:rPr>
              <a:t>23. 9. 2015, Olomouc</a:t>
            </a:r>
            <a:endParaRPr lang="cs-CZ" altLang="cs-CZ" sz="2000" dirty="0">
              <a:solidFill>
                <a:srgbClr val="0039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  <a:ln>
            <a:noFill/>
          </a:ln>
        </p:spPr>
        <p:txBody>
          <a:bodyPr/>
          <a:lstStyle/>
          <a:p>
            <a:pPr lvl="0" algn="just"/>
            <a:r>
              <a:rPr lang="cs-CZ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Podpora zaměstnanosti v Olomouckém kraji</a:t>
            </a:r>
            <a:endParaRPr lang="cs-CZ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000" b="0" dirty="0">
                <a:solidFill>
                  <a:srgbClr val="003994"/>
                </a:solidFill>
              </a:rPr>
              <a:t>Spolupráce s vedením kraje, Úřady práce, OSSZ, ČSÚ na sledování ukazatelů zaměstnanosti</a:t>
            </a:r>
          </a:p>
          <a:p>
            <a:r>
              <a:rPr lang="cs-CZ" sz="2000" b="0" dirty="0">
                <a:solidFill>
                  <a:srgbClr val="003994"/>
                </a:solidFill>
              </a:rPr>
              <a:t>Organizace kulatých stolů s podnikateli a veřejnou správou </a:t>
            </a:r>
            <a:endParaRPr lang="cs-CZ" sz="2000" b="0" dirty="0" smtClean="0">
              <a:solidFill>
                <a:srgbClr val="003994"/>
              </a:solidFill>
            </a:endParaRPr>
          </a:p>
          <a:p>
            <a:r>
              <a:rPr lang="cs-CZ" sz="2000" b="0" dirty="0" smtClean="0">
                <a:solidFill>
                  <a:srgbClr val="003994"/>
                </a:solidFill>
              </a:rPr>
              <a:t>Podpora </a:t>
            </a:r>
            <a:r>
              <a:rPr lang="cs-CZ" sz="2000" b="0" dirty="0">
                <a:solidFill>
                  <a:srgbClr val="003994"/>
                </a:solidFill>
              </a:rPr>
              <a:t>sociálního </a:t>
            </a:r>
            <a:r>
              <a:rPr lang="cs-CZ" sz="2000" b="0" dirty="0" smtClean="0">
                <a:solidFill>
                  <a:srgbClr val="003994"/>
                </a:solidFill>
              </a:rPr>
              <a:t>podnikání</a:t>
            </a:r>
            <a:endParaRPr lang="cs-CZ" sz="2000" b="0" dirty="0">
              <a:solidFill>
                <a:srgbClr val="003994"/>
              </a:solidFill>
            </a:endParaRPr>
          </a:p>
          <a:p>
            <a:r>
              <a:rPr lang="pl-PL" sz="2000" b="0" dirty="0">
                <a:solidFill>
                  <a:srgbClr val="003994"/>
                </a:solidFill>
              </a:rPr>
              <a:t>Partnerství Olomouckého kraje v projektech</a:t>
            </a:r>
            <a:endParaRPr lang="cs-CZ" sz="2000" b="0" dirty="0" smtClean="0">
              <a:solidFill>
                <a:srgbClr val="003994"/>
              </a:solidFill>
            </a:endParaRPr>
          </a:p>
          <a:p>
            <a:pPr algn="just"/>
            <a:r>
              <a:rPr lang="cs-CZ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Podpora podnikání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Projevuje se snaha koordinace ministerstvo-kraj-obec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Řešená témata (mimo inovací):</a:t>
            </a:r>
          </a:p>
          <a:p>
            <a:pPr lvl="1"/>
            <a:r>
              <a:rPr lang="cs-CZ" sz="1800" b="0" dirty="0" smtClean="0">
                <a:solidFill>
                  <a:srgbClr val="003994"/>
                </a:solidFill>
              </a:rPr>
              <a:t>Podpora exportu (veletrhy, kulaté stoly,…)</a:t>
            </a:r>
          </a:p>
          <a:p>
            <a:pPr lvl="1"/>
            <a:r>
              <a:rPr lang="cs-CZ" sz="1800" b="0" dirty="0" smtClean="0">
                <a:solidFill>
                  <a:srgbClr val="003994"/>
                </a:solidFill>
              </a:rPr>
              <a:t>Začínající podnikatelé (poradenství, usnadnění styku s veřejnou správou)</a:t>
            </a:r>
          </a:p>
          <a:p>
            <a:pPr lvl="1"/>
            <a:r>
              <a:rPr lang="cs-CZ" sz="1800" b="0" dirty="0" smtClean="0">
                <a:solidFill>
                  <a:srgbClr val="003994"/>
                </a:solidFill>
              </a:rPr>
              <a:t>Podnikatelské nemovitosti (databáze nemovitostí, dotace, …)</a:t>
            </a:r>
            <a:endParaRPr lang="cs-CZ" sz="2000" b="0" dirty="0">
              <a:solidFill>
                <a:srgbClr val="003994"/>
              </a:solidFill>
            </a:endParaRPr>
          </a:p>
          <a:p>
            <a:r>
              <a:rPr lang="cs-CZ" sz="2000" b="0" dirty="0" smtClean="0">
                <a:solidFill>
                  <a:srgbClr val="003994"/>
                </a:solidFill>
              </a:rPr>
              <a:t>Nástrojem je sdílení informací, společný sběr dat a koordinace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Další aktéři: </a:t>
            </a:r>
            <a:r>
              <a:rPr lang="cs-CZ" sz="2000" b="0" dirty="0" err="1" smtClean="0">
                <a:solidFill>
                  <a:srgbClr val="003994"/>
                </a:solidFill>
              </a:rPr>
              <a:t>CzechInvest</a:t>
            </a:r>
            <a:r>
              <a:rPr lang="cs-CZ" sz="2000" b="0" dirty="0" smtClean="0">
                <a:solidFill>
                  <a:srgbClr val="003994"/>
                </a:solidFill>
              </a:rPr>
              <a:t>, hospodářské komory, klastry</a:t>
            </a:r>
            <a:endParaRPr lang="cs-CZ" sz="2000" b="0" dirty="0">
              <a:solidFill>
                <a:srgbClr val="003994"/>
              </a:solidFill>
            </a:endParaRPr>
          </a:p>
          <a:p>
            <a:endParaRPr lang="cs-CZ" sz="2000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altLang="cs-CZ" sz="2800" dirty="0">
                <a:solidFill>
                  <a:srgbClr val="FF9900"/>
                </a:solidFill>
              </a:rPr>
              <a:t>E. Spolupráce v regionálním rozvoji</a:t>
            </a:r>
            <a:endParaRPr lang="cs-CZ" sz="2800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572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3500439"/>
            <a:ext cx="8424862" cy="1440730"/>
          </a:xfrm>
        </p:spPr>
        <p:txBody>
          <a:bodyPr/>
          <a:lstStyle/>
          <a:p>
            <a:pPr algn="r">
              <a:buFontTx/>
              <a:buNone/>
            </a:pPr>
            <a:r>
              <a:rPr lang="cs-CZ" i="1" dirty="0">
                <a:solidFill>
                  <a:srgbClr val="003994"/>
                </a:solidFill>
              </a:rPr>
              <a:t>Ing. </a:t>
            </a:r>
            <a:r>
              <a:rPr lang="cs-CZ" i="1" dirty="0" smtClean="0">
                <a:solidFill>
                  <a:srgbClr val="003994"/>
                </a:solidFill>
              </a:rPr>
              <a:t>Marta Novotná</a:t>
            </a:r>
            <a:endParaRPr lang="cs-CZ" i="1" dirty="0">
              <a:solidFill>
                <a:srgbClr val="003994"/>
              </a:solidFill>
            </a:endParaRPr>
          </a:p>
          <a:p>
            <a:pPr algn="r">
              <a:buFontTx/>
              <a:buNone/>
            </a:pPr>
            <a:r>
              <a:rPr lang="cs-CZ" i="1" dirty="0" smtClean="0">
                <a:solidFill>
                  <a:srgbClr val="003994"/>
                </a:solidFill>
              </a:rPr>
              <a:t>vedoucí </a:t>
            </a:r>
            <a:r>
              <a:rPr lang="cs-CZ" i="1" smtClean="0">
                <a:solidFill>
                  <a:srgbClr val="003994"/>
                </a:solidFill>
              </a:rPr>
              <a:t>Oddělení regionálního rozvoje</a:t>
            </a:r>
            <a:endParaRPr lang="cs-CZ" i="1" dirty="0">
              <a:solidFill>
                <a:srgbClr val="003994"/>
              </a:solidFill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11188" y="1989138"/>
            <a:ext cx="7772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solidFill>
                  <a:srgbClr val="003994"/>
                </a:solidFill>
              </a:rPr>
              <a:t>Děkuji za pozornost</a:t>
            </a:r>
            <a:endParaRPr lang="cs-CZ" sz="2800" b="1" dirty="0">
              <a:solidFill>
                <a:srgbClr val="003994"/>
              </a:solidFill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602" y="1412776"/>
            <a:ext cx="8424862" cy="4032448"/>
          </a:xfrm>
          <a:ln w="0"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100" dirty="0"/>
              <a:t>Obsah prezentace: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cs-CZ" altLang="cs-CZ" sz="2800" dirty="0"/>
          </a:p>
          <a:p>
            <a:pPr>
              <a:lnSpc>
                <a:spcPct val="90000"/>
              </a:lnSpc>
              <a:buNone/>
            </a:pPr>
            <a:r>
              <a:rPr lang="cs-CZ" altLang="cs-CZ" sz="2100" b="0" dirty="0" smtClean="0">
                <a:solidFill>
                  <a:srgbClr val="003994"/>
                </a:solidFill>
              </a:rPr>
              <a:t>A. </a:t>
            </a:r>
            <a:r>
              <a:rPr lang="cs-CZ" altLang="cs-CZ" sz="2100" b="0" dirty="0">
                <a:solidFill>
                  <a:srgbClr val="003994"/>
                </a:solidFill>
              </a:rPr>
              <a:t>Koncepční oblast</a:t>
            </a:r>
          </a:p>
          <a:p>
            <a:pPr>
              <a:lnSpc>
                <a:spcPct val="90000"/>
              </a:lnSpc>
              <a:buNone/>
            </a:pPr>
            <a:r>
              <a:rPr lang="cs-CZ" altLang="cs-CZ" sz="2100" b="0" dirty="0" smtClean="0">
                <a:solidFill>
                  <a:srgbClr val="003994"/>
                </a:solidFill>
              </a:rPr>
              <a:t>B. </a:t>
            </a:r>
            <a:r>
              <a:rPr lang="cs-CZ" altLang="cs-CZ" sz="2100" b="0" dirty="0">
                <a:solidFill>
                  <a:srgbClr val="003994"/>
                </a:solidFill>
              </a:rPr>
              <a:t>Oblast energetiky</a:t>
            </a:r>
          </a:p>
          <a:p>
            <a:pPr>
              <a:lnSpc>
                <a:spcPct val="90000"/>
              </a:lnSpc>
              <a:buNone/>
            </a:pPr>
            <a:r>
              <a:rPr lang="cs-CZ" altLang="cs-CZ" sz="2100" b="0" dirty="0">
                <a:solidFill>
                  <a:srgbClr val="003994"/>
                </a:solidFill>
              </a:rPr>
              <a:t>C. Oblast venkova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100" b="0" dirty="0">
                <a:solidFill>
                  <a:srgbClr val="003994"/>
                </a:solidFill>
              </a:rPr>
              <a:t>D. Připravované projekty </a:t>
            </a:r>
            <a:r>
              <a:rPr lang="cs-CZ" altLang="cs-CZ" sz="2100" b="0" dirty="0" smtClean="0">
                <a:solidFill>
                  <a:srgbClr val="003994"/>
                </a:solidFill>
              </a:rPr>
              <a:t>EU v </a:t>
            </a:r>
            <a:r>
              <a:rPr lang="cs-CZ" altLang="cs-CZ" sz="2100" b="0" dirty="0">
                <a:solidFill>
                  <a:srgbClr val="003994"/>
                </a:solidFill>
              </a:rPr>
              <a:t>oblasti regionálního rozvoje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100" b="0" dirty="0" smtClean="0">
                <a:solidFill>
                  <a:srgbClr val="003994"/>
                </a:solidFill>
              </a:rPr>
              <a:t>E. Spolupráce v regionálním rozvoji</a:t>
            </a:r>
            <a:endParaRPr lang="cs-CZ" altLang="cs-CZ" sz="2100" b="0" dirty="0">
              <a:solidFill>
                <a:srgbClr val="003994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cs-CZ" altLang="cs-CZ" sz="2100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altLang="cs-CZ" sz="2800" dirty="0">
                <a:solidFill>
                  <a:srgbClr val="FF9900"/>
                </a:solidFill>
              </a:rPr>
              <a:t>Aktuální informace z regionálního rozvoje kraje</a:t>
            </a:r>
            <a:endParaRPr lang="cs-CZ" sz="2800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849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5736" y="1816"/>
            <a:ext cx="4681537" cy="1143000"/>
          </a:xfrm>
        </p:spPr>
        <p:txBody>
          <a:bodyPr/>
          <a:lstStyle/>
          <a:p>
            <a:r>
              <a:rPr lang="cs-CZ" altLang="cs-CZ" sz="2800" dirty="0" smtClean="0">
                <a:solidFill>
                  <a:srgbClr val="FF9900"/>
                </a:solidFill>
              </a:rPr>
              <a:t>A. </a:t>
            </a:r>
            <a:r>
              <a:rPr lang="cs-CZ" altLang="cs-CZ" sz="2800" dirty="0">
                <a:solidFill>
                  <a:srgbClr val="FF9900"/>
                </a:solidFill>
              </a:rPr>
              <a:t>Koncepční oblast – regionální rozvoj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328592"/>
          </a:xfrm>
        </p:spPr>
        <p:txBody>
          <a:bodyPr/>
          <a:lstStyle/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cs-CZ" sz="2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  Program rozvoje územního obvodu Olomouckého kraje 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V ZOK 25. 9. 2015 bude schvalována aktualizace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Na rok 2016 se připravuje vydání publikace (statistický atlas + priority)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endParaRPr lang="cs-CZ" sz="2100" b="0" dirty="0">
              <a:solidFill>
                <a:srgbClr val="003994"/>
              </a:solidFill>
            </a:endParaRP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cs-CZ" sz="2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  </a:t>
            </a:r>
            <a:r>
              <a:rPr lang="cs-CZ" sz="21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Zásady územního rozvoje Olomouckého kraje</a:t>
            </a:r>
            <a:endParaRPr lang="cs-CZ" sz="21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>
                <a:solidFill>
                  <a:srgbClr val="003994"/>
                </a:solidFill>
              </a:rPr>
              <a:t>V ZOK 25. 9. 2015 bude schvalována </a:t>
            </a:r>
            <a:r>
              <a:rPr lang="cs-CZ" sz="2000" b="0" dirty="0" smtClean="0">
                <a:solidFill>
                  <a:srgbClr val="003994"/>
                </a:solidFill>
              </a:rPr>
              <a:t>částečná aktualizace (zóna Přerov-Bochoř)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Na kompletní aktualizaci se dále pracuje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endParaRPr lang="cs-CZ" sz="2100" b="0" dirty="0">
              <a:solidFill>
                <a:srgbClr val="003994"/>
              </a:solidFill>
            </a:endParaRP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cs-CZ" sz="21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3.  Spolupráce s MMR</a:t>
            </a:r>
            <a:endParaRPr lang="cs-CZ" sz="21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Databáze strategií – MMR oživilo projekt databáze strategií a chce co nejvíce strategií vložit do této </a:t>
            </a:r>
            <a:r>
              <a:rPr lang="cs-CZ" sz="2000" b="0" dirty="0">
                <a:solidFill>
                  <a:srgbClr val="003994"/>
                </a:solidFill>
              </a:rPr>
              <a:t>databáze (</a:t>
            </a:r>
            <a:r>
              <a:rPr lang="cs-CZ" sz="2000" b="0" dirty="0">
                <a:solidFill>
                  <a:srgbClr val="003994"/>
                </a:solidFill>
                <a:hlinkClick r:id="rId3"/>
              </a:rPr>
              <a:t>http://databaze-strategie.cz</a:t>
            </a:r>
            <a:r>
              <a:rPr lang="cs-CZ" sz="2000" b="0" dirty="0" smtClean="0">
                <a:solidFill>
                  <a:srgbClr val="003994"/>
                </a:solidFill>
                <a:hlinkClick r:id="rId3"/>
              </a:rPr>
              <a:t>/</a:t>
            </a:r>
            <a:r>
              <a:rPr lang="cs-CZ" sz="2000" b="0" dirty="0" smtClean="0">
                <a:solidFill>
                  <a:srgbClr val="003994"/>
                </a:solidFill>
              </a:rPr>
              <a:t>) 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Můžeme pomoci i s vložením strategií obcí</a:t>
            </a:r>
            <a:endParaRPr lang="cs-CZ" sz="2000" b="0" dirty="0">
              <a:solidFill>
                <a:srgbClr val="003994"/>
              </a:solidFill>
            </a:endParaRP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Nástroj pro strategie obcí – </a:t>
            </a:r>
            <a:r>
              <a:rPr lang="cs-CZ" sz="2000" b="0" dirty="0" err="1" smtClean="0">
                <a:solidFill>
                  <a:srgbClr val="003994"/>
                </a:solidFill>
              </a:rPr>
              <a:t>ObcePro</a:t>
            </a:r>
            <a:r>
              <a:rPr lang="cs-CZ" sz="2000" b="0" dirty="0">
                <a:solidFill>
                  <a:srgbClr val="003994"/>
                </a:solidFill>
              </a:rPr>
              <a:t> (</a:t>
            </a:r>
            <a:r>
              <a:rPr lang="cs-CZ" sz="2000" b="0" dirty="0">
                <a:solidFill>
                  <a:srgbClr val="003994"/>
                </a:solidFill>
                <a:hlinkClick r:id="rId4"/>
              </a:rPr>
              <a:t>http://www.obcepro.cz</a:t>
            </a:r>
            <a:r>
              <a:rPr lang="cs-CZ" sz="2000" b="0" dirty="0" smtClean="0">
                <a:solidFill>
                  <a:srgbClr val="003994"/>
                </a:solidFill>
                <a:hlinkClick r:id="rId4"/>
              </a:rPr>
              <a:t>/</a:t>
            </a:r>
            <a:r>
              <a:rPr lang="cs-CZ" sz="2000" b="0" dirty="0" smtClean="0">
                <a:solidFill>
                  <a:srgbClr val="003994"/>
                </a:solidFill>
              </a:rPr>
              <a:t>) 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endParaRPr lang="cs-CZ" sz="2100" b="0" dirty="0">
              <a:solidFill>
                <a:srgbClr val="003994"/>
              </a:solidFill>
            </a:endParaRP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endParaRPr lang="cs-CZ" sz="2100" b="0" dirty="0">
              <a:solidFill>
                <a:srgbClr val="003994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197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800" dirty="0" smtClean="0">
                <a:solidFill>
                  <a:srgbClr val="FF9900"/>
                </a:solidFill>
              </a:rPr>
              <a:t>B. </a:t>
            </a:r>
            <a:r>
              <a:rPr lang="cs-CZ" altLang="cs-CZ" sz="2800" dirty="0">
                <a:solidFill>
                  <a:srgbClr val="FF9900"/>
                </a:solidFill>
              </a:rPr>
              <a:t>Oblast energetiky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4006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  <a:defRPr/>
            </a:pPr>
            <a:r>
              <a:rPr lang="cs-CZ" sz="2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  </a:t>
            </a:r>
            <a:r>
              <a:rPr lang="cs-CZ" sz="21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Krajská energetická agentura</a:t>
            </a:r>
            <a:endParaRPr lang="cs-CZ" sz="21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Do roku 2017 zajišťuje  E- </a:t>
            </a:r>
            <a:r>
              <a:rPr lang="cs-CZ" sz="2000" b="0" dirty="0" err="1">
                <a:solidFill>
                  <a:srgbClr val="003994"/>
                </a:solidFill>
              </a:rPr>
              <a:t>Resources</a:t>
            </a:r>
            <a:r>
              <a:rPr lang="cs-CZ" sz="2000" b="0" dirty="0">
                <a:solidFill>
                  <a:srgbClr val="003994"/>
                </a:solidFill>
              </a:rPr>
              <a:t> s.r.o.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Příprava EPC </a:t>
            </a:r>
            <a:r>
              <a:rPr lang="cs-CZ" sz="2000" b="0" dirty="0">
                <a:solidFill>
                  <a:srgbClr val="003994"/>
                </a:solidFill>
              </a:rPr>
              <a:t>na budovách </a:t>
            </a:r>
            <a:r>
              <a:rPr lang="cs-CZ" sz="2000" b="0" dirty="0" smtClean="0">
                <a:solidFill>
                  <a:srgbClr val="003994"/>
                </a:solidFill>
              </a:rPr>
              <a:t>OK</a:t>
            </a:r>
            <a:endParaRPr lang="cs-CZ" sz="2000" b="0" dirty="0">
              <a:solidFill>
                <a:srgbClr val="003994"/>
              </a:solidFill>
            </a:endParaRP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Zpracování </a:t>
            </a:r>
            <a:r>
              <a:rPr lang="cs-CZ" sz="2000" b="0" dirty="0">
                <a:solidFill>
                  <a:srgbClr val="003994"/>
                </a:solidFill>
              </a:rPr>
              <a:t>energetických </a:t>
            </a:r>
            <a:r>
              <a:rPr lang="cs-CZ" sz="2000" b="0" dirty="0" smtClean="0">
                <a:solidFill>
                  <a:srgbClr val="003994"/>
                </a:solidFill>
              </a:rPr>
              <a:t>auditů</a:t>
            </a:r>
            <a:endParaRPr lang="cs-CZ" sz="2000" b="0" dirty="0">
              <a:solidFill>
                <a:srgbClr val="003994"/>
              </a:solidFill>
            </a:endParaRP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Zpracování </a:t>
            </a:r>
            <a:r>
              <a:rPr lang="cs-CZ" sz="2000" b="0" dirty="0">
                <a:solidFill>
                  <a:srgbClr val="003994"/>
                </a:solidFill>
              </a:rPr>
              <a:t>průkazů energetické náročnosti budov OK </a:t>
            </a:r>
            <a:endParaRPr lang="cs-CZ" sz="2000" b="0" dirty="0" smtClean="0">
              <a:solidFill>
                <a:srgbClr val="003994"/>
              </a:solidFill>
            </a:endParaRP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Odborné </a:t>
            </a:r>
            <a:r>
              <a:rPr lang="cs-CZ" sz="2000" b="0" dirty="0">
                <a:solidFill>
                  <a:srgbClr val="003994"/>
                </a:solidFill>
              </a:rPr>
              <a:t>poradenství, konzultace, zpracování analýz, </a:t>
            </a:r>
            <a:r>
              <a:rPr lang="cs-CZ" sz="2000" b="0" dirty="0" smtClean="0">
                <a:solidFill>
                  <a:srgbClr val="003994"/>
                </a:solidFill>
              </a:rPr>
              <a:t>stanovisek</a:t>
            </a:r>
            <a:endParaRPr lang="cs-CZ" sz="2000" b="0" dirty="0">
              <a:solidFill>
                <a:srgbClr val="003994"/>
              </a:solidFill>
            </a:endParaRP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cs-CZ" sz="2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  Aktualizace Územní energetické koncepce OK 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Schválena Státní energetická koncepce </a:t>
            </a:r>
            <a:endParaRPr lang="cs-CZ" sz="2000" b="0" dirty="0">
              <a:solidFill>
                <a:srgbClr val="003994"/>
              </a:solidFill>
            </a:endParaRPr>
          </a:p>
          <a:p>
            <a:pPr algn="just" eaLnBrk="1" hangingPunct="1">
              <a:spcBef>
                <a:spcPts val="0"/>
              </a:spcBef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Vybrán dodavatel pro krajskou – aktualizace v roce 2016</a:t>
            </a:r>
            <a:endParaRPr lang="cs-CZ" sz="2000" b="0" dirty="0">
              <a:solidFill>
                <a:srgbClr val="003994"/>
              </a:solidFill>
            </a:endParaRP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cs-CZ" sz="2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3. </a:t>
            </a:r>
            <a:r>
              <a:rPr lang="cs-CZ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Centrální nákup elektřiny a plynu 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cs-CZ" sz="2000" b="0" dirty="0">
                <a:solidFill>
                  <a:srgbClr val="003994"/>
                </a:solidFill>
              </a:rPr>
              <a:t>Převzalo oddělení centrálního nákupu služeb a produktů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cs-CZ" sz="2000" b="0" dirty="0" err="1" smtClean="0">
                <a:solidFill>
                  <a:srgbClr val="003994"/>
                </a:solidFill>
              </a:rPr>
              <a:t>Vysoutěžené</a:t>
            </a:r>
            <a:r>
              <a:rPr lang="cs-CZ" sz="2000" b="0" dirty="0" smtClean="0">
                <a:solidFill>
                  <a:srgbClr val="003994"/>
                </a:solidFill>
              </a:rPr>
              <a:t> ceny pro rok 2016 jsou v následující tabulce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cs-CZ" sz="21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  <a:r>
              <a:rPr lang="cs-CZ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Optimalizace trafostanic</a:t>
            </a:r>
            <a:endParaRPr lang="cs-CZ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1" hangingPunct="1">
              <a:spcBef>
                <a:spcPts val="0"/>
              </a:spcBef>
              <a:defRPr/>
            </a:pPr>
            <a:r>
              <a:rPr lang="cs-CZ" sz="2000" b="0" dirty="0">
                <a:solidFill>
                  <a:srgbClr val="003994"/>
                </a:solidFill>
              </a:rPr>
              <a:t>Vybírá se </a:t>
            </a:r>
            <a:r>
              <a:rPr lang="cs-CZ" sz="2000" b="0" dirty="0" smtClean="0">
                <a:solidFill>
                  <a:srgbClr val="003994"/>
                </a:solidFill>
              </a:rPr>
              <a:t>dodavatel </a:t>
            </a:r>
            <a:r>
              <a:rPr lang="cs-CZ" sz="2000" b="0" dirty="0">
                <a:solidFill>
                  <a:srgbClr val="003994"/>
                </a:solidFill>
              </a:rPr>
              <a:t>na 4 roky, který bude opět řešit vlastnické vztahy a optimalizace trafostanic</a:t>
            </a:r>
          </a:p>
          <a:p>
            <a:pPr algn="just" eaLnBrk="1" hangingPunct="1">
              <a:spcBef>
                <a:spcPts val="0"/>
              </a:spcBef>
              <a:defRPr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spcBef>
                <a:spcPts val="0"/>
              </a:spcBef>
              <a:buNone/>
              <a:defRPr/>
            </a:pPr>
            <a:endParaRPr lang="cs-CZ" sz="2000" b="0" dirty="0">
              <a:solidFill>
                <a:srgbClr val="003994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89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800" dirty="0" smtClean="0">
                <a:solidFill>
                  <a:srgbClr val="FF9900"/>
                </a:solidFill>
              </a:rPr>
              <a:t>B. </a:t>
            </a:r>
            <a:r>
              <a:rPr lang="cs-CZ" altLang="cs-CZ" sz="2800" dirty="0">
                <a:solidFill>
                  <a:srgbClr val="FF9900"/>
                </a:solidFill>
              </a:rPr>
              <a:t>Oblast energetiky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4006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  <a:defRPr/>
            </a:pPr>
            <a:r>
              <a:rPr lang="cs-CZ" sz="2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cs-CZ" sz="21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 Centrální soutěž pro dodávky pro OK a jeho PO</a:t>
            </a:r>
            <a:endParaRPr lang="cs-CZ" sz="21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100" b="0" dirty="0" smtClean="0">
                <a:solidFill>
                  <a:srgbClr val="003994"/>
                </a:solidFill>
              </a:rPr>
              <a:t>Úspora oproti cenám roku 2015 je cca 8 mil. Kč bez DPH</a:t>
            </a:r>
            <a:endParaRPr lang="cs-CZ" sz="2100" b="0" dirty="0">
              <a:solidFill>
                <a:srgbClr val="003994"/>
              </a:solidFill>
            </a:endParaRP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endParaRPr lang="cs-CZ" sz="2100" b="0" dirty="0">
              <a:solidFill>
                <a:srgbClr val="003994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5</a:t>
            </a:fld>
            <a:endParaRPr lang="cs-CZ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540615"/>
              </p:ext>
            </p:extLst>
          </p:nvPr>
        </p:nvGraphicFramePr>
        <p:xfrm>
          <a:off x="79882" y="2564904"/>
          <a:ext cx="9008074" cy="36724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9162"/>
                <a:gridCol w="592088"/>
                <a:gridCol w="695625"/>
                <a:gridCol w="695625"/>
                <a:gridCol w="824974"/>
                <a:gridCol w="936104"/>
                <a:gridCol w="936104"/>
                <a:gridCol w="809924"/>
                <a:gridCol w="702244"/>
                <a:gridCol w="1008112"/>
                <a:gridCol w="1008112"/>
              </a:tblGrid>
              <a:tr h="297690">
                <a:tc>
                  <a:txBody>
                    <a:bodyPr/>
                    <a:lstStyle/>
                    <a:p>
                      <a:pPr algn="l" fontAlgn="b"/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2015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>
                          <a:effectLst/>
                        </a:rPr>
                        <a:t>2016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0527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Energie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Typ odběru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Množství 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Cena za    MWh vyvolávací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Cena za    MWh skutečná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Náklady     vyvolávací</a:t>
                      </a:r>
                      <a:r>
                        <a:rPr lang="cs-CZ" sz="1400" u="none" strike="noStrike" dirty="0">
                          <a:effectLst/>
                        </a:rPr>
                        <a:t>   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Náklady po aukci   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Úspora z aukcí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Cena za    MWh skutečná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Náklady po aukci   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Úspora - rozdíl 2015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993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MWh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Kč bez DPH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Kč bez DPH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Kč bez DPH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Kč bez DPH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Kč bez DPH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Kč bez DPH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Kč bez DPH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Kč bez DPH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653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Plyn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VO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51 868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720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700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37 344 960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36 307 600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1 037 360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638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33 091 784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3 215 816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653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MO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40 762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730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704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29 756 260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28 696 448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1 059 812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26 006 156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2 690 292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122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Elektřina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VN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6 549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1 080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1 042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7 072 920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6 824 058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248 862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965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6 319 785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504 273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12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>
                          <a:effectLst/>
                        </a:rPr>
                        <a:t>NN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13 925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1 100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 dirty="0">
                          <a:effectLst/>
                        </a:rPr>
                        <a:t>1 080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15 317 500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15 039 000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278 500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13 437 625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 dirty="0">
                          <a:effectLst/>
                        </a:rPr>
                        <a:t>1 601 375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653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>
                          <a:effectLst/>
                        </a:rPr>
                        <a:t>Celkem na rok 2015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200" b="1" u="none" strike="noStrike" dirty="0">
                          <a:effectLst/>
                        </a:rPr>
                        <a:t>89 491 640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200" b="1" u="none" strike="noStrike" dirty="0">
                          <a:effectLst/>
                        </a:rPr>
                        <a:t>86 867 106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200" b="1" u="none" strike="noStrike" dirty="0">
                          <a:effectLst/>
                        </a:rPr>
                        <a:t>2 624 534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 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200" b="1" u="none" strike="noStrike" dirty="0">
                          <a:effectLst/>
                        </a:rPr>
                        <a:t>78 855 350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u="none" strike="noStrike" dirty="0">
                          <a:effectLst/>
                        </a:rPr>
                        <a:t>8 011 756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921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 txBox="1">
            <a:spLocks noChangeArrowheads="1"/>
          </p:cNvSpPr>
          <p:nvPr/>
        </p:nvSpPr>
        <p:spPr bwMode="auto">
          <a:xfrm>
            <a:off x="2203450" y="0"/>
            <a:ext cx="468153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rgbClr val="00399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 b="1">
                <a:solidFill>
                  <a:srgbClr val="00399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b="1">
                <a:solidFill>
                  <a:srgbClr val="003994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rgbClr val="003994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994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994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994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994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2800" dirty="0"/>
              <a:t>C. Oblast venkova –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2800" dirty="0"/>
              <a:t>POV </a:t>
            </a:r>
            <a:r>
              <a:rPr lang="cs-CZ" altLang="cs-CZ" sz="2800" dirty="0" smtClean="0"/>
              <a:t>2015</a:t>
            </a:r>
            <a:r>
              <a:rPr lang="cs-CZ" altLang="cs-CZ" sz="1200" dirty="0" smtClean="0"/>
              <a:t> </a:t>
            </a:r>
            <a:endParaRPr lang="cs-CZ" altLang="cs-CZ" sz="12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dirty="0">
                <a:solidFill>
                  <a:srgbClr val="003994"/>
                </a:solidFill>
              </a:rPr>
              <a:t>celková finanční alokace </a:t>
            </a:r>
            <a:r>
              <a:rPr lang="cs-CZ" altLang="cs-CZ" sz="1200" dirty="0" smtClean="0">
                <a:solidFill>
                  <a:srgbClr val="003994"/>
                </a:solidFill>
              </a:rPr>
              <a:t>17 </a:t>
            </a:r>
            <a:r>
              <a:rPr lang="cs-CZ" altLang="cs-CZ" sz="1200" dirty="0">
                <a:solidFill>
                  <a:srgbClr val="003994"/>
                </a:solidFill>
              </a:rPr>
              <a:t>mil. Kč</a:t>
            </a:r>
          </a:p>
        </p:txBody>
      </p:sp>
      <p:sp>
        <p:nvSpPr>
          <p:cNvPr id="8" name="Obdélník 7"/>
          <p:cNvSpPr/>
          <p:nvPr/>
        </p:nvSpPr>
        <p:spPr>
          <a:xfrm>
            <a:off x="250825" y="1331913"/>
            <a:ext cx="2736850" cy="53546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cs-CZ" sz="1400" b="1" dirty="0">
                <a:solidFill>
                  <a:srgbClr val="FF9900"/>
                </a:solidFill>
                <a:latin typeface="+mj-lt"/>
              </a:rPr>
              <a:t>Oblast podpory č. 1 </a:t>
            </a:r>
          </a:p>
          <a:p>
            <a:pPr>
              <a:defRPr/>
            </a:pPr>
            <a:r>
              <a:rPr lang="cs-CZ" sz="1000" b="1" dirty="0">
                <a:solidFill>
                  <a:srgbClr val="003994"/>
                </a:solidFill>
                <a:latin typeface="Arial" charset="0"/>
              </a:rPr>
              <a:t>Finanční alokace </a:t>
            </a:r>
            <a:r>
              <a:rPr lang="cs-CZ" sz="1000" b="1" dirty="0" smtClean="0">
                <a:solidFill>
                  <a:srgbClr val="003994"/>
                </a:solidFill>
                <a:latin typeface="Arial" charset="0"/>
              </a:rPr>
              <a:t>13,7 </a:t>
            </a:r>
            <a:r>
              <a:rPr lang="cs-CZ" sz="1000" b="1" dirty="0">
                <a:solidFill>
                  <a:srgbClr val="003994"/>
                </a:solidFill>
                <a:latin typeface="Arial" charset="0"/>
              </a:rPr>
              <a:t>mil. Kč</a:t>
            </a:r>
          </a:p>
          <a:p>
            <a:pPr>
              <a:defRPr/>
            </a:pPr>
            <a:endParaRPr lang="cs-CZ" sz="1000" b="1" dirty="0">
              <a:solidFill>
                <a:srgbClr val="003994"/>
              </a:solidFill>
              <a:latin typeface="Arial" charset="0"/>
            </a:endParaRPr>
          </a:p>
          <a:p>
            <a:pPr algn="just"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výstavba, obnova, rekonstrukce infrastruktury a objektů v majetku obce</a:t>
            </a:r>
          </a:p>
          <a:p>
            <a:pPr algn="just"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výstavba, rekonstrukce, oprava, místních komunikací a chodníků </a:t>
            </a:r>
          </a:p>
          <a:p>
            <a:pPr algn="just"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výstavba, rekonstrukce, oprava budov základní a mateřské školy</a:t>
            </a:r>
          </a:p>
          <a:p>
            <a:pPr algn="just"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výstavba, rekonstrukce, oprava veřejného osvětlení </a:t>
            </a:r>
          </a:p>
          <a:p>
            <a:pPr algn="just"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příprava a/nebo realizace protipovodňových opatření (hráze, zatravnění, meze, úpravy na kanalizaci apod., včetně projektové dokumentace)</a:t>
            </a:r>
          </a:p>
          <a:p>
            <a:pPr>
              <a:defRPr/>
            </a:pPr>
            <a:endParaRPr lang="cs-CZ" sz="1400" dirty="0">
              <a:solidFill>
                <a:srgbClr val="003994"/>
              </a:solidFill>
              <a:latin typeface="+mj-lt"/>
            </a:endParaRP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Výše příspěvku: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Minimální částka:    50.000,- Kč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Maximální částka: 300.000,- Kč</a:t>
            </a:r>
          </a:p>
          <a:p>
            <a:pPr algn="just"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Procentní sazba:  maximálně do </a:t>
            </a:r>
          </a:p>
          <a:p>
            <a:pPr algn="just"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50 % celkových výdajů projektu</a:t>
            </a:r>
          </a:p>
        </p:txBody>
      </p:sp>
      <p:sp>
        <p:nvSpPr>
          <p:cNvPr id="9220" name="Obdélník 8"/>
          <p:cNvSpPr>
            <a:spLocks noChangeArrowheads="1"/>
          </p:cNvSpPr>
          <p:nvPr/>
        </p:nvSpPr>
        <p:spPr bwMode="auto">
          <a:xfrm>
            <a:off x="3203575" y="1325563"/>
            <a:ext cx="2880593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rgbClr val="00399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 b="1">
                <a:solidFill>
                  <a:srgbClr val="00399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b="1">
                <a:solidFill>
                  <a:srgbClr val="003994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rgbClr val="003994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994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994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994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994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/>
              <a:t>Oblast podpory č. 2</a:t>
            </a:r>
            <a:r>
              <a:rPr lang="cs-CZ" altLang="cs-CZ" sz="1400" b="0" dirty="0"/>
              <a:t>  </a:t>
            </a:r>
          </a:p>
          <a:p>
            <a:pPr lvl="0" eaLnBrk="1" hangingPunct="1">
              <a:spcBef>
                <a:spcPct val="0"/>
              </a:spcBef>
              <a:buNone/>
              <a:defRPr/>
            </a:pPr>
            <a:r>
              <a:rPr lang="cs-CZ" sz="1000" dirty="0">
                <a:solidFill>
                  <a:srgbClr val="003994"/>
                </a:solidFill>
                <a:latin typeface="Arial" charset="0"/>
              </a:rPr>
              <a:t>Finanční alokace </a:t>
            </a:r>
            <a:r>
              <a:rPr lang="cs-CZ" sz="1000" dirty="0" smtClean="0">
                <a:solidFill>
                  <a:srgbClr val="003994"/>
                </a:solidFill>
                <a:latin typeface="Arial" charset="0"/>
              </a:rPr>
              <a:t>1,3 </a:t>
            </a:r>
            <a:r>
              <a:rPr lang="cs-CZ" sz="1000" dirty="0">
                <a:solidFill>
                  <a:srgbClr val="003994"/>
                </a:solidFill>
                <a:latin typeface="Arial" charset="0"/>
              </a:rPr>
              <a:t>mil. Kč</a:t>
            </a:r>
          </a:p>
          <a:p>
            <a:pPr lvl="0" eaLnBrk="1" hangingPunct="1">
              <a:spcBef>
                <a:spcPct val="0"/>
              </a:spcBef>
              <a:buNone/>
              <a:defRPr/>
            </a:pPr>
            <a:endParaRPr lang="cs-CZ" sz="1200" b="0" dirty="0">
              <a:solidFill>
                <a:srgbClr val="003994"/>
              </a:solidFill>
              <a:latin typeface="Arial"/>
            </a:endParaRPr>
          </a:p>
          <a:p>
            <a:pPr lvl="0" algn="just" eaLnBrk="1" hangingPunct="1">
              <a:spcBef>
                <a:spcPct val="0"/>
              </a:spcBef>
              <a:buNone/>
              <a:defRPr/>
            </a:pPr>
            <a:r>
              <a:rPr lang="cs-CZ" sz="1400" b="0" dirty="0" smtClean="0">
                <a:solidFill>
                  <a:srgbClr val="003994"/>
                </a:solidFill>
                <a:latin typeface="Arial"/>
              </a:rPr>
              <a:t>zaměřena </a:t>
            </a:r>
            <a:r>
              <a:rPr lang="cs-CZ" sz="1400" b="0" dirty="0">
                <a:solidFill>
                  <a:srgbClr val="003994"/>
                </a:solidFill>
                <a:latin typeface="Arial"/>
              </a:rPr>
              <a:t>na podporu tvorby územně plánovací dokumentace</a:t>
            </a:r>
            <a:r>
              <a:rPr lang="cs-CZ" sz="1400" b="0" dirty="0">
                <a:solidFill>
                  <a:srgbClr val="000000"/>
                </a:solidFill>
                <a:latin typeface="Arial" charset="0"/>
              </a:rPr>
              <a:t>. </a:t>
            </a:r>
          </a:p>
          <a:p>
            <a:pPr lvl="0" eaLnBrk="1" hangingPunct="1">
              <a:spcBef>
                <a:spcPct val="0"/>
              </a:spcBef>
              <a:buNone/>
              <a:defRPr/>
            </a:pPr>
            <a:endParaRPr lang="cs-CZ" sz="1400" b="0" dirty="0">
              <a:solidFill>
                <a:srgbClr val="000000"/>
              </a:solidFill>
              <a:latin typeface="Arial" charset="0"/>
            </a:endParaRPr>
          </a:p>
          <a:p>
            <a:pPr lvl="0" eaLnBrk="1" hangingPunct="1">
              <a:spcBef>
                <a:spcPct val="0"/>
              </a:spcBef>
              <a:buNone/>
              <a:defRPr/>
            </a:pPr>
            <a:r>
              <a:rPr lang="cs-CZ" sz="1400" b="0" dirty="0">
                <a:solidFill>
                  <a:srgbClr val="003994"/>
                </a:solidFill>
                <a:latin typeface="Arial" charset="0"/>
              </a:rPr>
              <a:t>Výše příspěvku:</a:t>
            </a:r>
          </a:p>
          <a:p>
            <a:pPr lvl="0" eaLnBrk="1" hangingPunct="1">
              <a:spcBef>
                <a:spcPct val="0"/>
              </a:spcBef>
              <a:buNone/>
              <a:defRPr/>
            </a:pPr>
            <a:r>
              <a:rPr lang="cs-CZ" sz="1400" b="0" dirty="0">
                <a:solidFill>
                  <a:srgbClr val="003994"/>
                </a:solidFill>
                <a:latin typeface="Arial" charset="0"/>
              </a:rPr>
              <a:t>Minimální částka:    </a:t>
            </a:r>
            <a:r>
              <a:rPr lang="cs-CZ" sz="1400" b="0" dirty="0" smtClean="0">
                <a:solidFill>
                  <a:srgbClr val="003994"/>
                </a:solidFill>
                <a:latin typeface="Arial" charset="0"/>
              </a:rPr>
              <a:t>30.000</a:t>
            </a:r>
            <a:r>
              <a:rPr lang="cs-CZ" sz="1400" b="0" dirty="0">
                <a:solidFill>
                  <a:srgbClr val="003994"/>
                </a:solidFill>
                <a:latin typeface="Arial" charset="0"/>
              </a:rPr>
              <a:t>,- Kč</a:t>
            </a:r>
          </a:p>
          <a:p>
            <a:pPr lvl="0" eaLnBrk="1" hangingPunct="1">
              <a:spcBef>
                <a:spcPct val="0"/>
              </a:spcBef>
              <a:buNone/>
              <a:defRPr/>
            </a:pPr>
            <a:r>
              <a:rPr lang="cs-CZ" sz="1400" b="0" dirty="0">
                <a:solidFill>
                  <a:srgbClr val="003994"/>
                </a:solidFill>
                <a:latin typeface="Arial" charset="0"/>
              </a:rPr>
              <a:t>Maximální částka: 200.000,- Kč</a:t>
            </a:r>
          </a:p>
          <a:p>
            <a:pPr lvl="0" algn="just" eaLnBrk="1" hangingPunct="1">
              <a:spcBef>
                <a:spcPct val="0"/>
              </a:spcBef>
              <a:buNone/>
              <a:defRPr/>
            </a:pPr>
            <a:r>
              <a:rPr lang="cs-CZ" sz="1400" b="0" dirty="0">
                <a:solidFill>
                  <a:srgbClr val="003994"/>
                </a:solidFill>
                <a:latin typeface="Arial" charset="0"/>
              </a:rPr>
              <a:t>Procentní sazba:  maximálně do </a:t>
            </a:r>
            <a:r>
              <a:rPr lang="cs-CZ" sz="1400" b="0" dirty="0" smtClean="0">
                <a:solidFill>
                  <a:srgbClr val="003994"/>
                </a:solidFill>
                <a:latin typeface="Arial" charset="0"/>
              </a:rPr>
              <a:t/>
            </a:r>
            <a:br>
              <a:rPr lang="cs-CZ" sz="1400" b="0" dirty="0" smtClean="0">
                <a:solidFill>
                  <a:srgbClr val="003994"/>
                </a:solidFill>
                <a:latin typeface="Arial" charset="0"/>
              </a:rPr>
            </a:br>
            <a:r>
              <a:rPr lang="cs-CZ" sz="1400" b="0" dirty="0" smtClean="0">
                <a:solidFill>
                  <a:srgbClr val="003994"/>
                </a:solidFill>
                <a:latin typeface="Arial" charset="0"/>
              </a:rPr>
              <a:t>50 % </a:t>
            </a:r>
            <a:r>
              <a:rPr lang="cs-CZ" sz="1400" b="0" dirty="0">
                <a:solidFill>
                  <a:srgbClr val="003994"/>
                </a:solidFill>
                <a:latin typeface="Arial" charset="0"/>
              </a:rPr>
              <a:t>celkových výdajů projektu.</a:t>
            </a:r>
          </a:p>
        </p:txBody>
      </p:sp>
      <p:sp>
        <p:nvSpPr>
          <p:cNvPr id="10" name="Obdélník 9"/>
          <p:cNvSpPr/>
          <p:nvPr/>
        </p:nvSpPr>
        <p:spPr>
          <a:xfrm>
            <a:off x="6228185" y="1352550"/>
            <a:ext cx="280786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1400" b="1" dirty="0" smtClean="0">
                <a:solidFill>
                  <a:srgbClr val="FF9900"/>
                </a:solidFill>
                <a:latin typeface="+mj-lt"/>
              </a:rPr>
              <a:t>Oblast podpory č. 3</a:t>
            </a:r>
          </a:p>
          <a:p>
            <a:pPr>
              <a:defRPr/>
            </a:pPr>
            <a:r>
              <a:rPr lang="cs-CZ" sz="1000" b="1" dirty="0" smtClean="0">
                <a:solidFill>
                  <a:srgbClr val="003994"/>
                </a:solidFill>
                <a:latin typeface="Arial" charset="0"/>
              </a:rPr>
              <a:t>Finanční alokace 2 mil. Kč</a:t>
            </a:r>
          </a:p>
          <a:p>
            <a:pPr>
              <a:defRPr/>
            </a:pPr>
            <a:endParaRPr lang="cs-CZ" sz="1200" dirty="0" smtClean="0">
              <a:solidFill>
                <a:srgbClr val="003994"/>
              </a:solidFill>
              <a:latin typeface="+mj-lt"/>
            </a:endParaRPr>
          </a:p>
          <a:p>
            <a:pPr algn="just"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zaměřena na podporu činností místních akčních skupin (MAS) se sídlem v </a:t>
            </a:r>
            <a:r>
              <a:rPr lang="cs-CZ" sz="1400" dirty="0" smtClean="0">
                <a:solidFill>
                  <a:srgbClr val="003994"/>
                </a:solidFill>
                <a:latin typeface="+mj-lt"/>
              </a:rPr>
              <a:t>kraji </a:t>
            </a:r>
            <a:r>
              <a:rPr lang="cs-CZ" sz="1400" dirty="0">
                <a:solidFill>
                  <a:srgbClr val="003994"/>
                </a:solidFill>
                <a:latin typeface="+mj-lt"/>
              </a:rPr>
              <a:t>při procesu standardizace a certifikace strategií a/nebo spolupráce MAS s obcemi na tvorbě koncepčních dokumentů</a:t>
            </a:r>
            <a:r>
              <a:rPr lang="cs-CZ" sz="1400" dirty="0" smtClean="0">
                <a:latin typeface="Arial" charset="0"/>
              </a:rPr>
              <a:t>. </a:t>
            </a:r>
          </a:p>
          <a:p>
            <a:pPr>
              <a:defRPr/>
            </a:pPr>
            <a:endParaRPr lang="cs-CZ" sz="1400" dirty="0" smtClean="0">
              <a:latin typeface="Arial" charset="0"/>
            </a:endParaRPr>
          </a:p>
          <a:p>
            <a:pPr>
              <a:defRPr/>
            </a:pP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Výše příspěvku:</a:t>
            </a:r>
          </a:p>
          <a:p>
            <a:pPr>
              <a:defRPr/>
            </a:pP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Minimální částka:    50.000,- Kč</a:t>
            </a:r>
          </a:p>
          <a:p>
            <a:pPr>
              <a:defRPr/>
            </a:pP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Maximální částka: 125.000,- Kč</a:t>
            </a:r>
          </a:p>
          <a:p>
            <a:pPr algn="just">
              <a:defRPr/>
            </a:pP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Procentní sazba:  maximálně do 60 % celkových výdajů projektu.</a:t>
            </a:r>
          </a:p>
          <a:p>
            <a:pPr>
              <a:defRPr/>
            </a:pPr>
            <a:endParaRPr lang="cs-CZ" sz="1400" dirty="0">
              <a:latin typeface="Arial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3230760" y="4797152"/>
            <a:ext cx="5373688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400" b="1" dirty="0" smtClean="0">
                <a:solidFill>
                  <a:srgbClr val="FF9900"/>
                </a:solidFill>
                <a:latin typeface="Arial" charset="0"/>
              </a:rPr>
              <a:t>Harmonogram</a:t>
            </a:r>
            <a:r>
              <a:rPr lang="cs-CZ" sz="1400" b="1" dirty="0">
                <a:solidFill>
                  <a:srgbClr val="FF9900"/>
                </a:solidFill>
                <a:latin typeface="Arial" charset="0"/>
              </a:rPr>
              <a:t>: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400" dirty="0">
                <a:solidFill>
                  <a:srgbClr val="003994"/>
                </a:solidFill>
                <a:latin typeface="Arial" charset="0"/>
              </a:rPr>
              <a:t>Podávání žádostí: </a:t>
            </a: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5. </a:t>
            </a:r>
            <a:r>
              <a:rPr lang="cs-CZ" sz="1400" dirty="0">
                <a:solidFill>
                  <a:srgbClr val="003994"/>
                </a:solidFill>
                <a:latin typeface="Arial" charset="0"/>
              </a:rPr>
              <a:t>1. – </a:t>
            </a: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13. </a:t>
            </a:r>
            <a:r>
              <a:rPr lang="cs-CZ" sz="1400" dirty="0">
                <a:solidFill>
                  <a:srgbClr val="003994"/>
                </a:solidFill>
                <a:latin typeface="Arial" charset="0"/>
              </a:rPr>
              <a:t>2. </a:t>
            </a: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2015 </a:t>
            </a:r>
            <a:r>
              <a:rPr lang="cs-CZ" sz="1400" dirty="0">
                <a:solidFill>
                  <a:srgbClr val="003994"/>
                </a:solidFill>
                <a:latin typeface="Arial" charset="0"/>
              </a:rPr>
              <a:t>(do </a:t>
            </a: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14:00 </a:t>
            </a:r>
            <a:r>
              <a:rPr lang="cs-CZ" sz="1400" dirty="0">
                <a:solidFill>
                  <a:srgbClr val="003994"/>
                </a:solidFill>
                <a:latin typeface="Arial" charset="0"/>
              </a:rPr>
              <a:t>hod)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Schválení </a:t>
            </a:r>
            <a:r>
              <a:rPr lang="cs-CZ" sz="1400" dirty="0">
                <a:solidFill>
                  <a:srgbClr val="003994"/>
                </a:solidFill>
                <a:latin typeface="Arial" charset="0"/>
              </a:rPr>
              <a:t>navržených žádostí k podpoře ZOK: </a:t>
            </a: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24. </a:t>
            </a:r>
            <a:r>
              <a:rPr lang="cs-CZ" sz="1400" dirty="0">
                <a:solidFill>
                  <a:srgbClr val="003994"/>
                </a:solidFill>
                <a:latin typeface="Arial" charset="0"/>
              </a:rPr>
              <a:t>4. </a:t>
            </a: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2015</a:t>
            </a:r>
            <a:endParaRPr lang="cs-CZ" sz="1400" dirty="0">
              <a:solidFill>
                <a:srgbClr val="003994"/>
              </a:solidFill>
              <a:latin typeface="Arial" charset="0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400" dirty="0">
                <a:solidFill>
                  <a:srgbClr val="003994"/>
                </a:solidFill>
                <a:latin typeface="Arial" charset="0"/>
              </a:rPr>
              <a:t>Podpis smluv do 30. 6. </a:t>
            </a: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2015.</a:t>
            </a:r>
            <a:endParaRPr lang="cs-CZ" sz="1400" dirty="0">
              <a:solidFill>
                <a:srgbClr val="003994"/>
              </a:solidFill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Ukončení </a:t>
            </a:r>
            <a:r>
              <a:rPr lang="cs-CZ" sz="1400" dirty="0">
                <a:solidFill>
                  <a:srgbClr val="003994"/>
                </a:solidFill>
                <a:latin typeface="Arial" charset="0"/>
              </a:rPr>
              <a:t>realizace projektů do </a:t>
            </a: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10. </a:t>
            </a:r>
            <a:r>
              <a:rPr lang="cs-CZ" sz="1400" dirty="0">
                <a:solidFill>
                  <a:srgbClr val="003994"/>
                </a:solidFill>
                <a:latin typeface="Arial" charset="0"/>
              </a:rPr>
              <a:t>12. </a:t>
            </a:r>
            <a:r>
              <a:rPr lang="cs-CZ" sz="1400" dirty="0" smtClean="0">
                <a:solidFill>
                  <a:srgbClr val="003994"/>
                </a:solidFill>
                <a:latin typeface="Arial" charset="0"/>
              </a:rPr>
              <a:t>2015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1400" dirty="0">
              <a:solidFill>
                <a:srgbClr val="003994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400" dirty="0" smtClean="0">
                <a:solidFill>
                  <a:srgbClr val="003994"/>
                </a:solidFill>
              </a:rPr>
              <a:t>Celkem </a:t>
            </a:r>
            <a:r>
              <a:rPr lang="cs-CZ" sz="1400" dirty="0">
                <a:solidFill>
                  <a:srgbClr val="003994"/>
                </a:solidFill>
              </a:rPr>
              <a:t>podáno 188 žádostí </a:t>
            </a:r>
            <a:r>
              <a:rPr lang="cs-CZ" sz="1400" dirty="0" smtClean="0">
                <a:solidFill>
                  <a:srgbClr val="003994"/>
                </a:solidFill>
              </a:rPr>
              <a:t>o dotaci cca </a:t>
            </a:r>
            <a:r>
              <a:rPr lang="cs-CZ" sz="1400" dirty="0">
                <a:solidFill>
                  <a:srgbClr val="003994"/>
                </a:solidFill>
              </a:rPr>
              <a:t>45,6 mil. Kč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400" dirty="0">
                <a:solidFill>
                  <a:srgbClr val="003994"/>
                </a:solidFill>
              </a:rPr>
              <a:t>Podpořeno </a:t>
            </a:r>
            <a:r>
              <a:rPr lang="cs-CZ" sz="1400" dirty="0" smtClean="0">
                <a:solidFill>
                  <a:srgbClr val="003994"/>
                </a:solidFill>
              </a:rPr>
              <a:t>75 projektů s dotací cca 17 mil. Kč (2 odstoupili, osloveni 3 náhradníci)</a:t>
            </a:r>
            <a:endParaRPr lang="cs-CZ" sz="1400" dirty="0">
              <a:solidFill>
                <a:srgbClr val="003994"/>
              </a:solidFill>
            </a:endParaRPr>
          </a:p>
        </p:txBody>
      </p:sp>
      <p:pic>
        <p:nvPicPr>
          <p:cNvPr id="922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988" y="17463"/>
            <a:ext cx="2151062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89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  <a:ln>
            <a:noFill/>
          </a:ln>
        </p:spPr>
        <p:txBody>
          <a:bodyPr/>
          <a:lstStyle/>
          <a:p>
            <a:pPr lvl="0" algn="just"/>
            <a:r>
              <a:rPr lang="cs-CZ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Olomoucký kraj chystá standardizaci dotační politiky</a:t>
            </a:r>
            <a:endParaRPr lang="cs-CZ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000" b="0" dirty="0" smtClean="0">
                <a:solidFill>
                  <a:srgbClr val="003994"/>
                </a:solidFill>
              </a:rPr>
              <a:t>Navazuje a </a:t>
            </a:r>
            <a:r>
              <a:rPr lang="cs-CZ" sz="2000" b="0" dirty="0">
                <a:solidFill>
                  <a:srgbClr val="003994"/>
                </a:solidFill>
              </a:rPr>
              <a:t>novelu zákona č. 250/2000 Sb., o rozpočtových pravidlech územních rozpočtů</a:t>
            </a:r>
            <a:endParaRPr lang="cs-CZ" sz="2000" b="0" dirty="0" smtClean="0">
              <a:solidFill>
                <a:srgbClr val="003994"/>
              </a:solidFill>
            </a:endParaRPr>
          </a:p>
          <a:p>
            <a:r>
              <a:rPr lang="cs-CZ" sz="2000" b="0" dirty="0" smtClean="0">
                <a:solidFill>
                  <a:srgbClr val="003994"/>
                </a:solidFill>
              </a:rPr>
              <a:t>Standardizace postupů přidělování dotací (hodnotící kritéria, schvalování)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Jednotné formuláře (žádost o dotaci, smlouva, vyúčtování)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Elektronizace (formuláře, evidence dotací, napojení na účetní systém)</a:t>
            </a:r>
            <a:endParaRPr lang="cs-CZ" sz="2000" b="0" dirty="0">
              <a:solidFill>
                <a:srgbClr val="003994"/>
              </a:solidFill>
            </a:endParaRPr>
          </a:p>
          <a:p>
            <a:pPr algn="just"/>
            <a:r>
              <a:rPr lang="cs-CZ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cs-CZ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Dotační tituly navržené pro oblast venkova na rok 2016</a:t>
            </a:r>
            <a:endParaRPr lang="cs-CZ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000" b="0" dirty="0" smtClean="0">
                <a:solidFill>
                  <a:srgbClr val="003994"/>
                </a:solidFill>
              </a:rPr>
              <a:t>Dotační </a:t>
            </a:r>
            <a:r>
              <a:rPr lang="cs-CZ" sz="2000" b="0" dirty="0">
                <a:solidFill>
                  <a:srgbClr val="003994"/>
                </a:solidFill>
              </a:rPr>
              <a:t>program „Program obnovy venkova Olomouckého kraje 2016</a:t>
            </a:r>
            <a:r>
              <a:rPr lang="cs-CZ" sz="2000" b="0" dirty="0" smtClean="0">
                <a:solidFill>
                  <a:srgbClr val="003994"/>
                </a:solidFill>
              </a:rPr>
              <a:t>“</a:t>
            </a:r>
            <a:endParaRPr lang="cs-CZ" sz="2000" b="0" dirty="0">
              <a:solidFill>
                <a:srgbClr val="003994"/>
              </a:solidFill>
            </a:endParaRPr>
          </a:p>
          <a:p>
            <a:pPr lvl="1"/>
            <a:r>
              <a:rPr lang="cs-CZ" sz="1800" b="0" dirty="0" smtClean="0">
                <a:solidFill>
                  <a:srgbClr val="003994"/>
                </a:solidFill>
              </a:rPr>
              <a:t>Podpora </a:t>
            </a:r>
            <a:r>
              <a:rPr lang="cs-CZ" sz="1800" b="0" dirty="0">
                <a:solidFill>
                  <a:srgbClr val="003994"/>
                </a:solidFill>
              </a:rPr>
              <a:t>budování a obnovy infrastruktury </a:t>
            </a:r>
            <a:r>
              <a:rPr lang="cs-CZ" sz="1800" b="0" dirty="0" smtClean="0">
                <a:solidFill>
                  <a:srgbClr val="003994"/>
                </a:solidFill>
              </a:rPr>
              <a:t>obce</a:t>
            </a:r>
            <a:endParaRPr lang="cs-CZ" sz="1800" b="0" dirty="0">
              <a:solidFill>
                <a:srgbClr val="003994"/>
              </a:solidFill>
            </a:endParaRPr>
          </a:p>
          <a:p>
            <a:pPr lvl="1"/>
            <a:r>
              <a:rPr lang="cs-CZ" sz="1800" b="0" dirty="0" smtClean="0">
                <a:solidFill>
                  <a:srgbClr val="003994"/>
                </a:solidFill>
              </a:rPr>
              <a:t>Podpora </a:t>
            </a:r>
            <a:r>
              <a:rPr lang="cs-CZ" sz="1800" b="0" dirty="0">
                <a:solidFill>
                  <a:srgbClr val="003994"/>
                </a:solidFill>
              </a:rPr>
              <a:t>zpracování územně plánovací </a:t>
            </a:r>
            <a:r>
              <a:rPr lang="cs-CZ" sz="1800" b="0" dirty="0" smtClean="0">
                <a:solidFill>
                  <a:srgbClr val="003994"/>
                </a:solidFill>
              </a:rPr>
              <a:t>dokumentace</a:t>
            </a:r>
            <a:endParaRPr lang="cs-CZ" sz="2000" b="0" dirty="0" smtClean="0">
              <a:solidFill>
                <a:srgbClr val="003994"/>
              </a:solidFill>
            </a:endParaRPr>
          </a:p>
          <a:p>
            <a:r>
              <a:rPr lang="cs-CZ" sz="2000" b="0" dirty="0" smtClean="0">
                <a:solidFill>
                  <a:srgbClr val="003994"/>
                </a:solidFill>
              </a:rPr>
              <a:t>Dotační </a:t>
            </a:r>
            <a:r>
              <a:rPr lang="cs-CZ" sz="2000" b="0" dirty="0">
                <a:solidFill>
                  <a:srgbClr val="003994"/>
                </a:solidFill>
              </a:rPr>
              <a:t>program „Program místních produktů </a:t>
            </a:r>
            <a:r>
              <a:rPr lang="cs-CZ" sz="2000" b="0" dirty="0" smtClean="0">
                <a:solidFill>
                  <a:srgbClr val="003994"/>
                </a:solidFill>
              </a:rPr>
              <a:t>2016“</a:t>
            </a:r>
          </a:p>
          <a:p>
            <a:pPr lvl="1"/>
            <a:r>
              <a:rPr lang="cs-CZ" sz="1800" b="0" dirty="0" smtClean="0">
                <a:solidFill>
                  <a:srgbClr val="003994"/>
                </a:solidFill>
              </a:rPr>
              <a:t>Podpora </a:t>
            </a:r>
            <a:r>
              <a:rPr lang="cs-CZ" sz="1800" b="0" dirty="0">
                <a:solidFill>
                  <a:srgbClr val="003994"/>
                </a:solidFill>
              </a:rPr>
              <a:t>regionálního </a:t>
            </a:r>
            <a:r>
              <a:rPr lang="cs-CZ" sz="1800" b="0" dirty="0" smtClean="0">
                <a:solidFill>
                  <a:srgbClr val="003994"/>
                </a:solidFill>
              </a:rPr>
              <a:t>značení</a:t>
            </a:r>
            <a:endParaRPr lang="cs-CZ" sz="1800" b="0" dirty="0">
              <a:solidFill>
                <a:srgbClr val="003994"/>
              </a:solidFill>
            </a:endParaRPr>
          </a:p>
          <a:p>
            <a:pPr lvl="1"/>
            <a:r>
              <a:rPr lang="cs-CZ" sz="1800" b="0" dirty="0" smtClean="0">
                <a:solidFill>
                  <a:srgbClr val="003994"/>
                </a:solidFill>
              </a:rPr>
              <a:t>Podpora </a:t>
            </a:r>
            <a:r>
              <a:rPr lang="cs-CZ" sz="1800" b="0" dirty="0">
                <a:solidFill>
                  <a:srgbClr val="003994"/>
                </a:solidFill>
              </a:rPr>
              <a:t>farmářských trhů</a:t>
            </a:r>
          </a:p>
          <a:p>
            <a:endParaRPr lang="cs-CZ" sz="2000" b="0" dirty="0" smtClean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altLang="cs-CZ" sz="2800" dirty="0" smtClean="0">
                <a:solidFill>
                  <a:srgbClr val="FF9900"/>
                </a:solidFill>
              </a:rPr>
              <a:t>C. Oblast venkova - dotace</a:t>
            </a:r>
            <a:endParaRPr lang="cs-CZ" sz="2800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452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  <a:ln>
            <a:noFill/>
          </a:ln>
        </p:spPr>
        <p:txBody>
          <a:bodyPr/>
          <a:lstStyle/>
          <a:p>
            <a:pPr lvl="0" algn="just"/>
            <a:r>
              <a:rPr lang="cs-CZ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Projekt technické pomoci Olomouckého kraje v rámci INTERREG V-A Česká republika – Polsko</a:t>
            </a:r>
            <a:endParaRPr lang="cs-CZ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000" b="0" dirty="0" smtClean="0">
                <a:solidFill>
                  <a:srgbClr val="003994"/>
                </a:solidFill>
              </a:rPr>
              <a:t>Snahou je i nadále zajišťovat kontaktní místo a poskytovat konzultace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Navázání na spolupráci v rámci ESÚS Novum</a:t>
            </a:r>
            <a:endParaRPr lang="cs-CZ" sz="2000" b="0" dirty="0">
              <a:solidFill>
                <a:srgbClr val="003994"/>
              </a:solidFill>
            </a:endParaRPr>
          </a:p>
          <a:p>
            <a:pPr algn="just"/>
            <a:r>
              <a:rPr lang="cs-CZ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Smart Akcelerátor Olomouckého </a:t>
            </a:r>
            <a:r>
              <a:rPr lang="cs-CZ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kraje</a:t>
            </a:r>
            <a:endParaRPr lang="cs-CZ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000" b="0" dirty="0" smtClean="0">
                <a:solidFill>
                  <a:srgbClr val="003994"/>
                </a:solidFill>
              </a:rPr>
              <a:t>Zajištění naplňování RIS3 strategie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Nyní </a:t>
            </a:r>
            <a:r>
              <a:rPr lang="pt-BR" sz="2000" b="0" dirty="0" smtClean="0">
                <a:solidFill>
                  <a:srgbClr val="003994"/>
                </a:solidFill>
              </a:rPr>
              <a:t>Program </a:t>
            </a:r>
            <a:r>
              <a:rPr lang="pt-BR" sz="2000" b="0" dirty="0">
                <a:solidFill>
                  <a:srgbClr val="003994"/>
                </a:solidFill>
              </a:rPr>
              <a:t>RIS3 Olomouckého kraje </a:t>
            </a:r>
            <a:r>
              <a:rPr lang="pt-BR" sz="2000" b="0" dirty="0" smtClean="0">
                <a:solidFill>
                  <a:srgbClr val="003994"/>
                </a:solidFill>
              </a:rPr>
              <a:t>2015</a:t>
            </a:r>
            <a:r>
              <a:rPr lang="cs-CZ" sz="2000" b="0" dirty="0" smtClean="0">
                <a:solidFill>
                  <a:srgbClr val="003994"/>
                </a:solidFill>
              </a:rPr>
              <a:t> – vlastní dotace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Podpora a koordinace inovačních aktivit v regionu</a:t>
            </a:r>
          </a:p>
          <a:p>
            <a:pPr algn="just"/>
            <a:r>
              <a:rPr lang="cs-CZ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Projekt Rozvoj regionálního partnerství v programovém období EU 2014 – 2020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Zajištění činnosti Regionální stálé konference, včetně sekretariátu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Zpracování a hodnocení Regionálního akčního plánu SRR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Další budování partnerství v regionu</a:t>
            </a:r>
            <a:endParaRPr lang="cs-CZ" sz="2000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altLang="cs-CZ" sz="2800" dirty="0" smtClean="0">
                <a:solidFill>
                  <a:srgbClr val="FF9900"/>
                </a:solidFill>
              </a:rPr>
              <a:t>D. Připravované projekty EU  v oblasti regionálního rozvoje</a:t>
            </a:r>
            <a:endParaRPr lang="cs-CZ" sz="2800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78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  <a:ln>
            <a:noFill/>
          </a:ln>
        </p:spPr>
        <p:txBody>
          <a:bodyPr/>
          <a:lstStyle/>
          <a:p>
            <a:pPr lvl="0" algn="just"/>
            <a:r>
              <a:rPr lang="cs-CZ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Snížení </a:t>
            </a:r>
            <a:r>
              <a:rPr lang="cs-CZ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emisí z lokálního vytápění rodinných domů v Olomouckém </a:t>
            </a:r>
            <a:r>
              <a:rPr lang="cs-CZ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kraji</a:t>
            </a:r>
            <a:endParaRPr lang="cs-CZ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000" b="0" dirty="0" smtClean="0">
                <a:solidFill>
                  <a:srgbClr val="003994"/>
                </a:solidFill>
              </a:rPr>
              <a:t>Tzv. kotlíkové dotace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Kraj podá vlastní projekt do OPŽP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V roce 2016 pak bude výzva pro samotné domácnosti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Zajišťuje </a:t>
            </a:r>
            <a:r>
              <a:rPr lang="cs-CZ" sz="2000" b="0" dirty="0">
                <a:solidFill>
                  <a:srgbClr val="003994"/>
                </a:solidFill>
              </a:rPr>
              <a:t>stávající oddělení grantových schémat</a:t>
            </a:r>
            <a:endParaRPr lang="cs-CZ" sz="2000" b="0" dirty="0" smtClean="0">
              <a:solidFill>
                <a:srgbClr val="003994"/>
              </a:solidFill>
            </a:endParaRPr>
          </a:p>
          <a:p>
            <a:pPr algn="just"/>
            <a:r>
              <a:rPr lang="cs-CZ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Krajský akční plán rozvoje vzdělávání Olomouckého kraje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Olomoucký kraj připravuje projekt dle metodiky MŠMT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Zaměřeno do oblasti středního školství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Bude spolupráce s dalšími provozovateli středních škol</a:t>
            </a:r>
          </a:p>
          <a:p>
            <a:r>
              <a:rPr lang="cs-CZ" sz="2000" b="0" dirty="0" smtClean="0">
                <a:solidFill>
                  <a:srgbClr val="003994"/>
                </a:solidFill>
              </a:rPr>
              <a:t>Některá styčná témata s Místními akčními plány rozvoje vzdělávání (kariérní poradenství, sociální začleňování apod.)</a:t>
            </a:r>
            <a:endParaRPr lang="cs-CZ" sz="2000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altLang="cs-CZ" sz="2800" dirty="0">
                <a:solidFill>
                  <a:srgbClr val="FF9900"/>
                </a:solidFill>
              </a:rPr>
              <a:t>D. Připravované projekty v oblasti regionálního rozvoje</a:t>
            </a:r>
            <a:endParaRPr lang="cs-CZ" sz="2800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396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12627</TotalTime>
  <Words>1411</Words>
  <Application>Microsoft Office PowerPoint</Application>
  <PresentationFormat>Předvádění na obrazovce (4:3)</PresentationFormat>
  <Paragraphs>298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Výchozí návrh</vt:lpstr>
      <vt:lpstr>Aktivity regionálního rozvoje</vt:lpstr>
      <vt:lpstr>Aktuální informace z regionálního rozvoje kraje</vt:lpstr>
      <vt:lpstr>A. Koncepční oblast – regionální rozvoj</vt:lpstr>
      <vt:lpstr>B. Oblast energetiky</vt:lpstr>
      <vt:lpstr>B. Oblast energetiky</vt:lpstr>
      <vt:lpstr>Prezentace aplikace PowerPoint</vt:lpstr>
      <vt:lpstr>C. Oblast venkova - dotace</vt:lpstr>
      <vt:lpstr>D. Připravované projekty EU  v oblasti regionálního rozvoje</vt:lpstr>
      <vt:lpstr>D. Připravované projekty v oblasti regionálního rozvoje</vt:lpstr>
      <vt:lpstr>E. Spolupráce v regionálním rozvoji</vt:lpstr>
      <vt:lpstr>Prezentace aplikace PowerPoint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Juránek Jiří</cp:lastModifiedBy>
  <cp:revision>618</cp:revision>
  <cp:lastPrinted>2013-11-20T07:12:02Z</cp:lastPrinted>
  <dcterms:created xsi:type="dcterms:W3CDTF">2008-04-28T11:39:29Z</dcterms:created>
  <dcterms:modified xsi:type="dcterms:W3CDTF">2015-09-11T08:10:20Z</dcterms:modified>
</cp:coreProperties>
</file>