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4" r:id="rId3"/>
    <p:sldId id="264" r:id="rId4"/>
    <p:sldId id="279" r:id="rId5"/>
    <p:sldId id="277" r:id="rId6"/>
    <p:sldId id="276" r:id="rId7"/>
    <p:sldId id="272" r:id="rId8"/>
    <p:sldId id="270" r:id="rId9"/>
    <p:sldId id="267" r:id="rId10"/>
    <p:sldId id="268" r:id="rId11"/>
    <p:sldId id="275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82A1-0233-42AE-AF79-103F30F4D3FC}" type="datetimeFigureOut">
              <a:rPr lang="cs-CZ" smtClean="0"/>
              <a:t>26.09.2023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BC2FA-5C0F-4D19-9FA9-46CE08278D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2056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08203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fd89c7858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fd89c7858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21ba355cf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21ba355cf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 dirty="0"/>
          </a:p>
        </p:txBody>
      </p:sp>
      <p:sp>
        <p:nvSpPr>
          <p:cNvPr id="16" name="Google Shape;16;p2"/>
          <p:cNvSpPr txBox="1"/>
          <p:nvPr userDrawn="1"/>
        </p:nvSpPr>
        <p:spPr>
          <a:xfrm>
            <a:off x="398950" y="3949625"/>
            <a:ext cx="7891200" cy="8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7" name="Google Shape;17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6113" y="4201592"/>
            <a:ext cx="2548349" cy="65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26" name="Google Shape;26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36" name="Google Shape;36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1" name="Google Shape;41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45" name="Google Shape;45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52" name="Google Shape;52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56" name="Google Shape;56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01625" y="4070423"/>
            <a:ext cx="2012126" cy="87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767163" y="4269440"/>
            <a:ext cx="1609666" cy="70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60300" y="4269449"/>
            <a:ext cx="2490249" cy="70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774275" y="4124536"/>
            <a:ext cx="2974448" cy="9920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ctrTitle"/>
          </p:nvPr>
        </p:nvSpPr>
        <p:spPr>
          <a:xfrm>
            <a:off x="246857" y="583659"/>
            <a:ext cx="8520600" cy="14915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spcBef>
                <a:spcPts val="4200"/>
              </a:spcBef>
            </a:pPr>
            <a:r>
              <a:rPr lang="cs-CZ" sz="2000" dirty="0"/>
              <a:t>Individuální projekt Olomouckého </a:t>
            </a:r>
            <a:r>
              <a:rPr lang="cs-CZ" sz="2000" dirty="0" smtClean="0"/>
              <a:t>kraje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800" dirty="0" smtClean="0"/>
              <a:t>Podpora </a:t>
            </a:r>
            <a:r>
              <a:rPr lang="cs-CZ" sz="2800" dirty="0"/>
              <a:t>koordinovaného využívání dobrovolníků v oblasti sociální integrace</a:t>
            </a:r>
            <a:endParaRPr sz="2800" dirty="0"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1"/>
          </p:nvPr>
        </p:nvSpPr>
        <p:spPr>
          <a:xfrm>
            <a:off x="1459356" y="2509870"/>
            <a:ext cx="6439295" cy="4538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cs-CZ" sz="1800" dirty="0" err="1" smtClean="0"/>
              <a:t>ThLic</a:t>
            </a:r>
            <a:r>
              <a:rPr lang="cs-CZ" sz="1800" dirty="0" smtClean="0"/>
              <a:t>. Michal Umlauf, Ph.D., Maltézská pomoc</a:t>
            </a:r>
            <a:endParaRPr sz="18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1627761" y="3287950"/>
            <a:ext cx="6102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cs-CZ" b="1" dirty="0" smtClean="0">
                <a:solidFill>
                  <a:srgbClr val="555555"/>
                </a:solidFill>
                <a:highlight>
                  <a:srgbClr val="FFFFFF"/>
                </a:highlight>
              </a:rPr>
              <a:t>„Podpora </a:t>
            </a:r>
            <a:r>
              <a:rPr lang="cs-CZ" b="1" dirty="0">
                <a:solidFill>
                  <a:srgbClr val="555555"/>
                </a:solidFill>
                <a:highlight>
                  <a:srgbClr val="FFFFFF"/>
                </a:highlight>
              </a:rPr>
              <a:t>plánování sociálních služeb </a:t>
            </a:r>
            <a:r>
              <a:rPr lang="cs-CZ" b="1" dirty="0" smtClean="0">
                <a:solidFill>
                  <a:srgbClr val="555555"/>
                </a:solidFill>
                <a:highlight>
                  <a:srgbClr val="FFFFFF"/>
                </a:highlight>
              </a:rPr>
              <a:t>na </a:t>
            </a:r>
            <a:r>
              <a:rPr lang="cs-CZ" b="1" dirty="0">
                <a:solidFill>
                  <a:srgbClr val="555555"/>
                </a:solidFill>
                <a:highlight>
                  <a:srgbClr val="FFFFFF"/>
                </a:highlight>
              </a:rPr>
              <a:t>území Olomouckého </a:t>
            </a:r>
            <a:r>
              <a:rPr lang="cs-CZ" b="1" dirty="0" smtClean="0">
                <a:solidFill>
                  <a:srgbClr val="555555"/>
                </a:solidFill>
                <a:highlight>
                  <a:srgbClr val="FFFFFF"/>
                </a:highlight>
              </a:rPr>
              <a:t>kraje“ </a:t>
            </a:r>
            <a:r>
              <a:rPr lang="cs-CZ" b="1" dirty="0" err="1" smtClean="0">
                <a:solidFill>
                  <a:srgbClr val="555555"/>
                </a:solidFill>
                <a:highlight>
                  <a:srgbClr val="FFFFFF"/>
                </a:highlight>
              </a:rPr>
              <a:t>reg</a:t>
            </a:r>
            <a:r>
              <a:rPr lang="cs-CZ" b="1" dirty="0">
                <a:solidFill>
                  <a:srgbClr val="555555"/>
                </a:solidFill>
                <a:highlight>
                  <a:srgbClr val="FFFFFF"/>
                </a:highlight>
              </a:rPr>
              <a:t>. č. </a:t>
            </a:r>
            <a:r>
              <a:rPr lang="cs-CZ" b="1" dirty="0" smtClean="0">
                <a:solidFill>
                  <a:srgbClr val="555555"/>
                </a:solidFill>
                <a:highlight>
                  <a:srgbClr val="FFFFFF"/>
                </a:highlight>
              </a:rPr>
              <a:t>CZ.03.02.02/00/22_006/0000208</a:t>
            </a:r>
            <a:endParaRPr lang="cs-CZ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1130856"/>
          </a:xfrm>
        </p:spPr>
        <p:txBody>
          <a:bodyPr>
            <a:normAutofit/>
          </a:bodyPr>
          <a:lstStyle/>
          <a:p>
            <a:r>
              <a:rPr lang="cs-CZ" b="1" dirty="0"/>
              <a:t>Ocenění dobrovolníků Křesadlo v </a:t>
            </a:r>
            <a:r>
              <a:rPr lang="cs-CZ" b="1" dirty="0" smtClean="0"/>
              <a:t>Ol. kraji 2023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92245" y="1712068"/>
            <a:ext cx="8520600" cy="2431915"/>
          </a:xfrm>
        </p:spPr>
        <p:txBody>
          <a:bodyPr/>
          <a:lstStyle/>
          <a:p>
            <a:r>
              <a:rPr lang="cs-CZ" b="1" dirty="0" smtClean="0"/>
              <a:t>Možnost nominací od 1. do 31.10. 2023</a:t>
            </a:r>
          </a:p>
          <a:p>
            <a:r>
              <a:rPr lang="cs-CZ" dirty="0" smtClean="0"/>
              <a:t>Informace a nominační formulář:</a:t>
            </a:r>
          </a:p>
          <a:p>
            <a:pPr marL="114300" indent="0">
              <a:buNone/>
            </a:pPr>
            <a:endParaRPr lang="cs-CZ" dirty="0"/>
          </a:p>
          <a:p>
            <a:pPr marL="114300" indent="0" algn="ctr">
              <a:buNone/>
            </a:pPr>
            <a:r>
              <a:rPr lang="cs-CZ" sz="4800" b="1" dirty="0" smtClean="0"/>
              <a:t>www.kresadlo-ok.cz</a:t>
            </a:r>
            <a:endParaRPr lang="cs-CZ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092" y="1040046"/>
            <a:ext cx="3112851" cy="1415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3764605"/>
            <a:ext cx="72199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58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6928" y="393593"/>
            <a:ext cx="80285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2800" dirty="0"/>
              <a:t>„Dobrovolníci nejsou placení ne proto, že by byli bezcenní, ale proto, že jsou nedocenitelní</a:t>
            </a:r>
            <a:r>
              <a:rPr lang="cs-CZ" sz="2800" dirty="0" smtClean="0"/>
              <a:t>.“</a:t>
            </a:r>
          </a:p>
          <a:p>
            <a:pPr algn="r"/>
            <a:r>
              <a:rPr lang="cs-CZ" sz="1600" dirty="0"/>
              <a:t>	</a:t>
            </a:r>
            <a:r>
              <a:rPr lang="cs-CZ" sz="1600" dirty="0" smtClean="0"/>
              <a:t>					</a:t>
            </a:r>
            <a:r>
              <a:rPr lang="cs-CZ" dirty="0" smtClean="0"/>
              <a:t>Sherry </a:t>
            </a:r>
            <a:r>
              <a:rPr lang="cs-CZ" dirty="0"/>
              <a:t>Anderson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196" y="2018572"/>
            <a:ext cx="5389121" cy="253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11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318185" y="867129"/>
            <a:ext cx="8520600" cy="341640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cs-CZ" sz="2400" b="1" dirty="0" smtClean="0"/>
              <a:t>Proč usilovat o rozvoj dobrovolnictví a snažit se získávat a zapojovat dobrovolníky v sociálních službách?</a:t>
            </a:r>
          </a:p>
          <a:p>
            <a:pPr marL="114300" indent="0">
              <a:buNone/>
            </a:pPr>
            <a:endParaRPr lang="cs-CZ" sz="2400" b="1" dirty="0" smtClean="0"/>
          </a:p>
          <a:p>
            <a:pPr marL="114300" indent="0">
              <a:buNone/>
            </a:pPr>
            <a:r>
              <a:rPr lang="cs-CZ" sz="2400" b="1" dirty="0" smtClean="0"/>
              <a:t>Patří práce s dobrovolníky mezi očekávané činnosti, které vykonává a má vykonávat sociální pracovník?</a:t>
            </a:r>
          </a:p>
          <a:p>
            <a:pPr marL="114300" indent="0">
              <a:buNone/>
            </a:pPr>
            <a:endParaRPr lang="cs-CZ" sz="2400" b="1" dirty="0"/>
          </a:p>
          <a:p>
            <a:pPr marL="114300" indent="0">
              <a:buNone/>
            </a:pPr>
            <a:r>
              <a:rPr lang="cs-CZ" sz="2400" b="1" dirty="0" smtClean="0"/>
              <a:t>Vztahuje se práce s dobrovolníky k základním činnostem, které definuje Zákon o soc. službách?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2338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>
            <a:spLocks noGrp="1"/>
          </p:cNvSpPr>
          <p:nvPr>
            <p:ph type="title"/>
          </p:nvPr>
        </p:nvSpPr>
        <p:spPr>
          <a:xfrm>
            <a:off x="311700" y="2600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3200" dirty="0" smtClean="0"/>
              <a:t>Mezinárodní definice </a:t>
            </a:r>
            <a:r>
              <a:rPr lang="cs" sz="3200" dirty="0"/>
              <a:t>sociální práce</a:t>
            </a:r>
            <a:endParaRPr dirty="0"/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266305" y="1088756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just" eaLnBrk="1" hangingPunct="1"/>
            <a:r>
              <a:rPr lang="cs" sz="2400" dirty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Sociální práce se ve svých různých formách zaměřuje na rozmanité, komplexní lidské vztahy, jak k sobě samému, ke své hodnotové orientaci, tak i k sociálnímu a přírodnímu prostředí</a:t>
            </a:r>
            <a:r>
              <a:rPr lang="cs" sz="2400" dirty="0" smtClean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...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Jejím cílem je podpora sociální změny a rozvoje…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Zakládá se na vyhodnocení a intervencích holistického typu v rovině bio-psycho-sociální a </a:t>
            </a:r>
            <a:r>
              <a:rPr lang="cs-CZ" altLang="cs-CZ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spirituální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(IFSW).</a:t>
            </a:r>
            <a:endParaRPr sz="2000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Holistické (celistvé, integrální) </a:t>
            </a:r>
            <a:r>
              <a:rPr lang="cs-CZ" dirty="0"/>
              <a:t>pojetí </a:t>
            </a:r>
            <a:r>
              <a:rPr lang="cs-CZ" dirty="0" smtClean="0"/>
              <a:t>člověka 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4" b="4275"/>
          <a:stretch/>
        </p:blipFill>
        <p:spPr bwMode="auto">
          <a:xfrm>
            <a:off x="1658639" y="1186774"/>
            <a:ext cx="5339680" cy="310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Úkoly sociální práce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Skutečná profesionální soc. práce rozvíjí kvalitu života ve všech oblastech (bio, psycho, </a:t>
            </a:r>
            <a:r>
              <a:rPr lang="cs-CZ" dirty="0" err="1" smtClean="0"/>
              <a:t>socio</a:t>
            </a:r>
            <a:r>
              <a:rPr lang="cs-CZ" dirty="0" smtClean="0"/>
              <a:t>, spirituální)</a:t>
            </a:r>
          </a:p>
          <a:p>
            <a:r>
              <a:rPr lang="cs-CZ" dirty="0" smtClean="0"/>
              <a:t>Sociální sféra života člověka = rozvoj vztahovosti a vztahu ke komunitě</a:t>
            </a:r>
          </a:p>
          <a:p>
            <a:r>
              <a:rPr lang="cs-CZ" dirty="0" smtClean="0"/>
              <a:t>Sociální služby v ČR – silně zaměřené na rozměr individuální pomoci uživateli, klientovi, ale </a:t>
            </a:r>
            <a:r>
              <a:rPr lang="cs-CZ" b="1" dirty="0" smtClean="0"/>
              <a:t>ztrácíme rozměr vztahu ke komunitě (společenství)</a:t>
            </a:r>
          </a:p>
          <a:p>
            <a:pPr marL="114300" indent="0">
              <a:buNone/>
            </a:pPr>
            <a:endParaRPr lang="cs" b="1" dirty="0" smtClean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  <a:p>
            <a:pPr marL="114300" indent="0">
              <a:buNone/>
            </a:pPr>
            <a:endParaRPr lang="cs" b="1" dirty="0">
              <a:solidFill>
                <a:schemeClr val="dk1"/>
              </a:solidFill>
              <a:latin typeface="Arial" panose="020B0604020202020204" pitchFamily="34" charset="0"/>
              <a:ea typeface="Verdana"/>
              <a:cs typeface="Arial" panose="020B0604020202020204" pitchFamily="34" charset="0"/>
              <a:sym typeface="Verdana"/>
            </a:endParaRPr>
          </a:p>
          <a:p>
            <a:pPr marL="114300" indent="0">
              <a:buNone/>
            </a:pPr>
            <a:r>
              <a:rPr lang="cs" b="1" dirty="0" smtClean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			</a:t>
            </a:r>
            <a:r>
              <a:rPr lang="cs" sz="2000" b="1" dirty="0" smtClean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velký prostor </a:t>
            </a:r>
            <a:r>
              <a:rPr lang="cs" sz="2000" b="1" dirty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pro angažmá </a:t>
            </a:r>
            <a:r>
              <a:rPr lang="cs" sz="2000" b="1" dirty="0" smtClean="0">
                <a:solidFill>
                  <a:schemeClr val="dk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rPr>
              <a:t>dobrovolníků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807" y="3450820"/>
            <a:ext cx="10239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25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11700" y="538264"/>
            <a:ext cx="8520600" cy="4030611"/>
          </a:xfrm>
        </p:spPr>
        <p:txBody>
          <a:bodyPr>
            <a:normAutofit fontScale="92500"/>
          </a:bodyPr>
          <a:lstStyle/>
          <a:p>
            <a:pPr marL="114300" indent="0" algn="ctr">
              <a:buNone/>
            </a:pPr>
            <a:r>
              <a:rPr lang="cs" sz="4300" b="1" dirty="0" smtClean="0">
                <a:solidFill>
                  <a:srgbClr val="000000"/>
                </a:solidFill>
              </a:rPr>
              <a:t>Rozvoj a koordinace </a:t>
            </a:r>
            <a:r>
              <a:rPr lang="cs" sz="4300" b="1" dirty="0">
                <a:solidFill>
                  <a:srgbClr val="000000"/>
                </a:solidFill>
              </a:rPr>
              <a:t>dobrovolnictví </a:t>
            </a:r>
            <a:br>
              <a:rPr lang="cs" sz="4300" b="1" dirty="0">
                <a:solidFill>
                  <a:srgbClr val="000000"/>
                </a:solidFill>
              </a:rPr>
            </a:br>
            <a:r>
              <a:rPr lang="cs" sz="4300" b="1" dirty="0">
                <a:solidFill>
                  <a:srgbClr val="000000"/>
                </a:solidFill>
              </a:rPr>
              <a:t>= </a:t>
            </a:r>
            <a:br>
              <a:rPr lang="cs" sz="4300" b="1" dirty="0">
                <a:solidFill>
                  <a:srgbClr val="000000"/>
                </a:solidFill>
              </a:rPr>
            </a:br>
            <a:r>
              <a:rPr lang="cs" sz="4300" b="1" dirty="0">
                <a:solidFill>
                  <a:srgbClr val="000000"/>
                </a:solidFill>
              </a:rPr>
              <a:t>aktivní snaha </a:t>
            </a:r>
            <a:r>
              <a:rPr lang="cs" sz="4300" b="1" dirty="0" smtClean="0">
                <a:solidFill>
                  <a:srgbClr val="000000"/>
                </a:solidFill>
              </a:rPr>
              <a:t>vytvářet </a:t>
            </a:r>
            <a:r>
              <a:rPr lang="cs" sz="4300" b="1" dirty="0">
                <a:solidFill>
                  <a:srgbClr val="000000"/>
                </a:solidFill>
              </a:rPr>
              <a:t>nosné sítě vztahů a </a:t>
            </a:r>
            <a:r>
              <a:rPr lang="cs" sz="4300" b="1" dirty="0" smtClean="0">
                <a:solidFill>
                  <a:srgbClr val="000000"/>
                </a:solidFill>
              </a:rPr>
              <a:t>pomoci v komunitě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6574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8" t="19530" r="33722" b="13059"/>
          <a:stretch/>
        </p:blipFill>
        <p:spPr bwMode="auto">
          <a:xfrm>
            <a:off x="226977" y="201039"/>
            <a:ext cx="4215321" cy="418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2" t="16000" r="34499" b="11736"/>
          <a:stretch/>
        </p:blipFill>
        <p:spPr bwMode="auto">
          <a:xfrm>
            <a:off x="5298332" y="568002"/>
            <a:ext cx="2841223" cy="370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78860" y="4572001"/>
            <a:ext cx="786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800" b="1" dirty="0" smtClean="0"/>
              <a:t>300 dobrovolníků – 400 klientů – 8000 darovaných hodin</a:t>
            </a:r>
            <a:endParaRPr lang="cs-CZ" sz="1800" b="1" dirty="0"/>
          </a:p>
        </p:txBody>
      </p:sp>
    </p:spTree>
    <p:extLst>
      <p:ext uri="{BB962C8B-B14F-4D97-AF65-F5344CB8AC3E}">
        <p14:creationId xmlns:p14="http://schemas.microsoft.com/office/powerpoint/2010/main" val="18338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/>
              <a:t>Cíle projektu Maltézské pomoci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98730" y="1087624"/>
            <a:ext cx="8520600" cy="3276853"/>
          </a:xfrm>
        </p:spPr>
        <p:txBody>
          <a:bodyPr>
            <a:normAutofit fontScale="85000" lnSpcReduction="10000"/>
          </a:bodyPr>
          <a:lstStyle/>
          <a:p>
            <a:pPr marL="114300" indent="0" algn="just">
              <a:buNone/>
            </a:pPr>
            <a:r>
              <a:rPr lang="cs-CZ" b="1" dirty="0" smtClean="0"/>
              <a:t>Podpora </a:t>
            </a:r>
            <a:r>
              <a:rPr lang="cs-CZ" b="1" dirty="0"/>
              <a:t>a koordinace využívání dobrovolníků</a:t>
            </a:r>
            <a:r>
              <a:rPr lang="cs-CZ" dirty="0"/>
              <a:t> v oblasti sociální integrace a propagace dobrovolnictví na území Olomouckého kraje, a to konkrétně na území všech okresů kraje (</a:t>
            </a:r>
            <a:r>
              <a:rPr lang="cs-CZ" b="1" dirty="0"/>
              <a:t>Olomouc, Prostějov, Přerov, Jeseník, Šumperk</a:t>
            </a:r>
            <a:r>
              <a:rPr lang="cs-CZ" dirty="0"/>
              <a:t>). Cílem je </a:t>
            </a:r>
            <a:r>
              <a:rPr lang="cs-CZ" b="1" dirty="0"/>
              <a:t>zvýšení dostupnosti dobrovolnictví, širší zapojení dobrovolníků</a:t>
            </a:r>
            <a:r>
              <a:rPr lang="cs-CZ" dirty="0"/>
              <a:t> do dobrovolnických aktivit, podpora koordinace a profesionalizace poskytování dobrovolnických aktivit, zajištění vzdělávání, profesionální podpory, propagace dobrovolnictví, zkvalitnění práce s dobrovolníky a s pracovníky dobrovolnických organizací.</a:t>
            </a:r>
            <a:endParaRPr lang="cs-CZ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endParaRPr lang="cs-CZ" dirty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cs-CZ" dirty="0" smtClean="0">
                <a:solidFill>
                  <a:schemeClr val="tx1"/>
                </a:solidFill>
              </a:rPr>
              <a:t>Kromě rozvoje konkrétních dobrovolnických aktivit budou ve </a:t>
            </a:r>
            <a:r>
              <a:rPr lang="cs-CZ" dirty="0">
                <a:solidFill>
                  <a:schemeClr val="tx1"/>
                </a:solidFill>
              </a:rPr>
              <a:t>spolupráci s Olomouckým krajem </a:t>
            </a:r>
            <a:r>
              <a:rPr lang="cs-CZ" dirty="0" smtClean="0">
                <a:solidFill>
                  <a:schemeClr val="tx1"/>
                </a:solidFill>
              </a:rPr>
              <a:t>uskutečněny </a:t>
            </a:r>
            <a:r>
              <a:rPr lang="cs-CZ" b="1" dirty="0" smtClean="0">
                <a:solidFill>
                  <a:schemeClr val="tx1"/>
                </a:solidFill>
              </a:rPr>
              <a:t>dvě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 smtClean="0">
                <a:solidFill>
                  <a:schemeClr val="tx1"/>
                </a:solidFill>
              </a:rPr>
              <a:t>konference </a:t>
            </a:r>
            <a:r>
              <a:rPr lang="cs-CZ" b="1" dirty="0">
                <a:solidFill>
                  <a:schemeClr val="tx1"/>
                </a:solidFill>
              </a:rPr>
              <a:t>o </a:t>
            </a:r>
            <a:r>
              <a:rPr lang="cs-CZ" b="1" dirty="0" smtClean="0">
                <a:solidFill>
                  <a:schemeClr val="tx1"/>
                </a:solidFill>
              </a:rPr>
              <a:t>dobrovolnictví,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b="1" dirty="0" smtClean="0">
                <a:solidFill>
                  <a:schemeClr val="tx1"/>
                </a:solidFill>
              </a:rPr>
              <a:t>tři </a:t>
            </a:r>
            <a:r>
              <a:rPr lang="cs-CZ" b="1" dirty="0">
                <a:solidFill>
                  <a:schemeClr val="tx1"/>
                </a:solidFill>
              </a:rPr>
              <a:t>vzdělávací workshopy pro koordinátory dobrovolníků </a:t>
            </a:r>
            <a:r>
              <a:rPr lang="cs-CZ" dirty="0">
                <a:solidFill>
                  <a:schemeClr val="tx1"/>
                </a:solidFill>
              </a:rPr>
              <a:t>a organizace, které se na práci s dobrovolníky chtějí </a:t>
            </a:r>
            <a:r>
              <a:rPr lang="cs-CZ" dirty="0" smtClean="0">
                <a:solidFill>
                  <a:schemeClr val="tx1"/>
                </a:solidFill>
              </a:rPr>
              <a:t>připravit a 2x realizace </a:t>
            </a:r>
            <a:r>
              <a:rPr lang="cs-CZ" b="1" dirty="0" smtClean="0">
                <a:solidFill>
                  <a:schemeClr val="tx1"/>
                </a:solidFill>
              </a:rPr>
              <a:t>Dnů dobrovolnictví v Ol. kraji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8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Pozvánka na </a:t>
            </a:r>
            <a:r>
              <a:rPr lang="cs-CZ" b="1" dirty="0" smtClean="0"/>
              <a:t>konferenci  - Olomouc 3. 10. 2023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3590122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Téma:</a:t>
            </a:r>
            <a:r>
              <a:rPr lang="cs-CZ" sz="2400" b="1" dirty="0" smtClean="0"/>
              <a:t> </a:t>
            </a:r>
            <a:r>
              <a:rPr lang="cs-CZ" sz="2000" b="1" u="sng" dirty="0" smtClean="0"/>
              <a:t>Dobrovolník 21. století – motivace a komunikace</a:t>
            </a:r>
            <a:endParaRPr lang="cs-CZ" sz="2400" b="1" dirty="0" smtClean="0"/>
          </a:p>
          <a:p>
            <a:pPr marL="114300" indent="0">
              <a:buNone/>
            </a:pPr>
            <a:endParaRPr lang="cs-CZ" sz="1200" b="1" dirty="0"/>
          </a:p>
          <a:p>
            <a:r>
              <a:rPr lang="cs-CZ" sz="2000" b="1" dirty="0" smtClean="0"/>
              <a:t>Termín</a:t>
            </a:r>
            <a:r>
              <a:rPr lang="cs-CZ" sz="2000" dirty="0" smtClean="0"/>
              <a:t>: úterý 3. </a:t>
            </a:r>
            <a:r>
              <a:rPr lang="cs-CZ" sz="2000" dirty="0"/>
              <a:t>10. </a:t>
            </a:r>
            <a:r>
              <a:rPr lang="cs-CZ" sz="2000" dirty="0" smtClean="0"/>
              <a:t>2023 v , </a:t>
            </a:r>
            <a:r>
              <a:rPr lang="cs-CZ" sz="2000" dirty="0"/>
              <a:t>v čase od 9:00 do 15:00 hod</a:t>
            </a:r>
            <a:r>
              <a:rPr lang="cs-CZ" sz="2000" dirty="0" smtClean="0"/>
              <a:t>. (Kongresový sál Olomouckého kraje, </a:t>
            </a:r>
            <a:r>
              <a:rPr lang="cs-CZ" sz="2000" dirty="0" err="1" smtClean="0"/>
              <a:t>Jeremnkova</a:t>
            </a:r>
            <a:r>
              <a:rPr lang="cs-CZ" sz="2000" dirty="0" smtClean="0"/>
              <a:t> 40a)</a:t>
            </a:r>
          </a:p>
          <a:p>
            <a:pPr marL="114300" indent="0">
              <a:buNone/>
            </a:pPr>
            <a:endParaRPr lang="cs-CZ" sz="1600" dirty="0" smtClean="0"/>
          </a:p>
          <a:p>
            <a:pPr marL="114300" indent="0" algn="just">
              <a:buNone/>
            </a:pPr>
            <a:r>
              <a:rPr lang="cs-CZ" sz="1600" dirty="0" smtClean="0"/>
              <a:t>Cílem </a:t>
            </a:r>
            <a:r>
              <a:rPr lang="cs-CZ" sz="1600" dirty="0"/>
              <a:t>konference je představit aktuální situaci dobrovolnictví v Olomouckém kraji s návaznosti na celostátní úroveň, hledat možný potenciál rozvoje dobrovolnictví zvláště v sociální oblasti a umožnit zástupcům vysílajících a přijímajících organizací sdílet své zkušenosti, zvláště pak otázky motivace a komunikace s dobrovolníky vedoucí k rozvoji dobrovolnictví v Olomouckém kraji. </a:t>
            </a:r>
          </a:p>
        </p:txBody>
      </p:sp>
    </p:spTree>
    <p:extLst>
      <p:ext uri="{BB962C8B-B14F-4D97-AF65-F5344CB8AC3E}">
        <p14:creationId xmlns:p14="http://schemas.microsoft.com/office/powerpoint/2010/main" val="324803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526</Words>
  <Application>Microsoft Office PowerPoint</Application>
  <PresentationFormat>Předvádění na obrazovce (16:9)</PresentationFormat>
  <Paragraphs>39</Paragraphs>
  <Slides>11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Verdana</vt:lpstr>
      <vt:lpstr>Simple Light</vt:lpstr>
      <vt:lpstr>Individuální projekt Olomouckého kraje Podpora koordinovaného využívání dobrovolníků v oblasti sociální integrace</vt:lpstr>
      <vt:lpstr>Prezentace aplikace PowerPoint</vt:lpstr>
      <vt:lpstr>Mezinárodní definice sociální práce</vt:lpstr>
      <vt:lpstr>Holistické (celistvé, integrální) pojetí člověka   </vt:lpstr>
      <vt:lpstr>Úkoly sociální práce</vt:lpstr>
      <vt:lpstr>Prezentace aplikace PowerPoint</vt:lpstr>
      <vt:lpstr>Prezentace aplikace PowerPoint</vt:lpstr>
      <vt:lpstr>Cíle projektu Maltézské pomoci</vt:lpstr>
      <vt:lpstr>Pozvánka na konferenci  - Olomouc 3. 10. 2023 </vt:lpstr>
      <vt:lpstr>Ocenění dobrovolníků Křesadlo v Ol. kraji 2023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pro koordinátory dobrovolníků</dc:title>
  <dc:creator>MICHAL UMLAUF</dc:creator>
  <cp:lastModifiedBy>Michal Umlauf</cp:lastModifiedBy>
  <cp:revision>34</cp:revision>
  <dcterms:modified xsi:type="dcterms:W3CDTF">2023-09-26T06:49:49Z</dcterms:modified>
</cp:coreProperties>
</file>