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91" r:id="rId2"/>
    <p:sldId id="298" r:id="rId3"/>
    <p:sldId id="302" r:id="rId4"/>
    <p:sldId id="303" r:id="rId5"/>
    <p:sldId id="299" r:id="rId6"/>
    <p:sldId id="300" r:id="rId7"/>
    <p:sldId id="306" r:id="rId8"/>
    <p:sldId id="307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4" d="100"/>
          <a:sy n="114" d="100"/>
        </p:scale>
        <p:origin x="474" y="10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19.02.2024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cs-CZ" altLang="cs-CZ" dirty="0"/>
              <a:t>Aktuality v oblasti rozpočtu a financování</a:t>
            </a:r>
            <a:endParaRPr lang="cs-CZ" sz="36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  <a:p>
            <a:pPr algn="r"/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Únor 2024</a:t>
            </a:r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Novela rozpočtové skladby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dirty="0"/>
              <a:t>Novela rozpočtová skladby platná od 1.1.2024</a:t>
            </a:r>
          </a:p>
          <a:p>
            <a:pPr>
              <a:buFontTx/>
              <a:buChar char="-"/>
            </a:pPr>
            <a:r>
              <a:rPr lang="cs-CZ" dirty="0"/>
              <a:t>Zrušení položky 5424 – nově se bude zařazovat na podseskupení položek 501 a 502</a:t>
            </a:r>
          </a:p>
          <a:p>
            <a:pPr>
              <a:buFontTx/>
              <a:buChar char="-"/>
            </a:pPr>
            <a:r>
              <a:rPr lang="cs-CZ" dirty="0"/>
              <a:t>Doplnění, upřesnění vybraných položek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3091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Novely zákonů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dirty="0"/>
              <a:t>Novela zákona č. 250/2000 Sb.</a:t>
            </a:r>
          </a:p>
          <a:p>
            <a:pPr>
              <a:buFontTx/>
              <a:buChar char="-"/>
            </a:pPr>
            <a:r>
              <a:rPr lang="cs-CZ" dirty="0"/>
              <a:t>Novela zákona č. 128/2000 Sb. </a:t>
            </a:r>
          </a:p>
          <a:p>
            <a:pPr>
              <a:buFontTx/>
              <a:buChar char="-"/>
            </a:pPr>
            <a:r>
              <a:rPr lang="cs-CZ" dirty="0"/>
              <a:t>Novela zákona č. 243/2000 Sb. </a:t>
            </a:r>
          </a:p>
          <a:p>
            <a:pPr>
              <a:buFontTx/>
              <a:buChar char="-"/>
            </a:pPr>
            <a:r>
              <a:rPr lang="cs-CZ" dirty="0"/>
              <a:t>Novela zákona č. 129/2000 Sb. </a:t>
            </a:r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7903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Tvorba rozpočtu na rok 2025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/>
              <a:t>Od roku 2025 musí být součástí schváleného rozpočtu vybrané účelové dotace: </a:t>
            </a:r>
          </a:p>
          <a:p>
            <a:pPr marL="0" indent="0">
              <a:buNone/>
            </a:pPr>
            <a:r>
              <a:rPr lang="cs-CZ" dirty="0"/>
              <a:t>- příspěvek na výkon státní správy – pol. 4112</a:t>
            </a:r>
          </a:p>
          <a:p>
            <a:pPr>
              <a:buFontTx/>
              <a:buChar char="-"/>
            </a:pPr>
            <a:r>
              <a:rPr lang="cs-CZ" dirty="0"/>
              <a:t>dotace na volby (UZ 98008, 98010, 98071, 98074, 98135, 98187, 98193, 98348), v roce 2025 volby do Poslanecké sněmovny § 6114, UZ 98071</a:t>
            </a:r>
          </a:p>
          <a:p>
            <a:pPr>
              <a:buFontTx/>
              <a:buChar char="-"/>
            </a:pPr>
            <a:r>
              <a:rPr lang="cs-CZ" dirty="0"/>
              <a:t>dotace na sociálně-právní ochranu dětí (UZ 13024)</a:t>
            </a:r>
          </a:p>
          <a:p>
            <a:pPr>
              <a:buFontTx/>
              <a:buChar char="-"/>
            </a:pPr>
            <a:r>
              <a:rPr lang="cs-CZ" dirty="0"/>
              <a:t>dotace na výkon sociální práce (UZ 13015)</a:t>
            </a:r>
          </a:p>
          <a:p>
            <a:pPr>
              <a:buFontTx/>
              <a:buChar char="-"/>
            </a:pPr>
            <a:r>
              <a:rPr lang="cs-CZ" dirty="0"/>
              <a:t>účelové dotace musí být i součástí střednědobého výhledu rozpočtu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006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Termínované vklady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Termínované vklady</a:t>
            </a:r>
          </a:p>
          <a:p>
            <a:pPr>
              <a:buFontTx/>
              <a:buChar char="-"/>
            </a:pPr>
            <a:r>
              <a:rPr lang="cs-CZ" dirty="0"/>
              <a:t>Musí být zapojeno do rozpočtu </a:t>
            </a:r>
          </a:p>
          <a:p>
            <a:pPr>
              <a:buFontTx/>
              <a:buChar char="-"/>
            </a:pPr>
            <a:r>
              <a:rPr lang="cs-CZ" dirty="0"/>
              <a:t> </a:t>
            </a:r>
            <a:r>
              <a:rPr lang="cs-CZ" u="sng" dirty="0"/>
              <a:t>výdaj</a:t>
            </a:r>
            <a:r>
              <a:rPr lang="cs-CZ" dirty="0"/>
              <a:t>: pol. 8118 - Aktivní krátkodobé operace řízení likvidity - výdaje </a:t>
            </a:r>
          </a:p>
          <a:p>
            <a:pPr>
              <a:buFontTx/>
              <a:buChar char="-"/>
            </a:pPr>
            <a:r>
              <a:rPr lang="cs-CZ" dirty="0"/>
              <a:t> </a:t>
            </a:r>
            <a:r>
              <a:rPr lang="cs-CZ" u="sng" dirty="0"/>
              <a:t>příjmy</a:t>
            </a:r>
            <a:r>
              <a:rPr lang="cs-CZ" dirty="0"/>
              <a:t>: pol. 8117 - Aktivní krátkodobé operace řízení likvidity - příjmy 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3829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Termínované vklady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Spořící účty </a:t>
            </a:r>
          </a:p>
          <a:p>
            <a:pPr>
              <a:buFontTx/>
              <a:buChar char="-"/>
            </a:pPr>
            <a:r>
              <a:rPr lang="cs-CZ" dirty="0"/>
              <a:t>Pouze převody mezi účty – nerozpočtuje se</a:t>
            </a:r>
          </a:p>
          <a:p>
            <a:pPr>
              <a:buFontTx/>
              <a:buChar char="-"/>
            </a:pPr>
            <a:r>
              <a:rPr lang="cs-CZ" dirty="0"/>
              <a:t>SU 231 </a:t>
            </a:r>
          </a:p>
          <a:p>
            <a:pPr>
              <a:buFontTx/>
              <a:buChar char="-"/>
            </a:pPr>
            <a:r>
              <a:rPr lang="cs-CZ" dirty="0"/>
              <a:t>Výdaj: § 6330, pol. 5345</a:t>
            </a:r>
          </a:p>
          <a:p>
            <a:pPr>
              <a:buFontTx/>
              <a:buChar char="-"/>
            </a:pPr>
            <a:r>
              <a:rPr lang="cs-CZ" dirty="0"/>
              <a:t>příjem: § 6330, pol. 4134</a:t>
            </a:r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6375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Různé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4112 – vykazování v rozpočtu ve správné výši </a:t>
            </a:r>
          </a:p>
          <a:p>
            <a:r>
              <a:rPr lang="cs-CZ" dirty="0"/>
              <a:t>Volby v roce 2024:</a:t>
            </a:r>
          </a:p>
          <a:p>
            <a:pPr marL="0" indent="0">
              <a:buNone/>
            </a:pPr>
            <a:r>
              <a:rPr lang="cs-CZ" dirty="0"/>
              <a:t>- volby do Evropského parlamentu (§ 6117, UZ 98348)</a:t>
            </a:r>
          </a:p>
          <a:p>
            <a:pPr marL="0" indent="0">
              <a:buNone/>
            </a:pPr>
            <a:r>
              <a:rPr lang="cs-CZ" dirty="0"/>
              <a:t>- volby do 1/3 Senátu a zastupitelstev krajů (§ 6115, UZ 98193)  </a:t>
            </a:r>
          </a:p>
          <a:p>
            <a:r>
              <a:rPr lang="cs-CZ" dirty="0"/>
              <a:t>Střednědobý výhled rozpočtu – musí být schválen na období       2 až 5 let následujících po roce, na který se sestavuje roční rozpočet (v letošním roce min. na roky 2025 a 2026) 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0873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pPr marL="0" indent="0" algn="ctr">
              <a:buNone/>
            </a:pPr>
            <a:r>
              <a:rPr lang="cs-CZ" dirty="0"/>
              <a:t>Děkujeme za pozornost 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Ing. Petra Vítková </a:t>
            </a:r>
          </a:p>
          <a:p>
            <a:pPr marL="0" indent="0" algn="ctr">
              <a:buNone/>
            </a:pPr>
            <a:r>
              <a:rPr lang="cs-CZ" dirty="0"/>
              <a:t>Ing. Jiří Zbožínek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419045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320</TotalTime>
  <Words>311</Words>
  <Application>Microsoft Office PowerPoint</Application>
  <PresentationFormat>Širokoúhlá obrazovka</PresentationFormat>
  <Paragraphs>49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Motiv Office</vt:lpstr>
      <vt:lpstr>Aktuality v oblasti rozpočtu a financování</vt:lpstr>
      <vt:lpstr>Novela rozpočtové skladby </vt:lpstr>
      <vt:lpstr>Novely zákonů</vt:lpstr>
      <vt:lpstr>Tvorba rozpočtu na rok 2025</vt:lpstr>
      <vt:lpstr>Termínované vklady </vt:lpstr>
      <vt:lpstr>Termínované vklady </vt:lpstr>
      <vt:lpstr>Různé 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Vítková Petra</cp:lastModifiedBy>
  <cp:revision>25</cp:revision>
  <dcterms:created xsi:type="dcterms:W3CDTF">2022-03-10T07:10:19Z</dcterms:created>
  <dcterms:modified xsi:type="dcterms:W3CDTF">2024-02-19T07:16:33Z</dcterms:modified>
</cp:coreProperties>
</file>