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15"/>
  </p:notesMasterIdLst>
  <p:handoutMasterIdLst>
    <p:handoutMasterId r:id="rId16"/>
  </p:handoutMasterIdLst>
  <p:sldIdLst>
    <p:sldId id="397" r:id="rId2"/>
    <p:sldId id="401" r:id="rId3"/>
    <p:sldId id="396" r:id="rId4"/>
    <p:sldId id="385" r:id="rId5"/>
    <p:sldId id="386" r:id="rId6"/>
    <p:sldId id="388" r:id="rId7"/>
    <p:sldId id="400" r:id="rId8"/>
    <p:sldId id="398" r:id="rId9"/>
    <p:sldId id="402" r:id="rId10"/>
    <p:sldId id="405" r:id="rId11"/>
    <p:sldId id="404" r:id="rId12"/>
    <p:sldId id="406" r:id="rId13"/>
    <p:sldId id="403" r:id="rId14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99"/>
    <a:srgbClr val="D18FBE"/>
    <a:srgbClr val="FFCC00"/>
    <a:srgbClr val="FFFF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5" autoAdjust="0"/>
    <p:restoredTop sz="90250" autoAdjust="0"/>
  </p:normalViewPr>
  <p:slideViewPr>
    <p:cSldViewPr>
      <p:cViewPr>
        <p:scale>
          <a:sx n="100" d="100"/>
          <a:sy n="100" d="100"/>
        </p:scale>
        <p:origin x="-17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38" y="-108"/>
      </p:cViewPr>
      <p:guideLst>
        <p:guide orient="horz" pos="3126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9" tIns="46185" rIns="92369" bIns="46185" numCol="1" anchor="t" anchorCtr="0" compatLnSpc="1">
            <a:prstTxWarp prst="textNoShape">
              <a:avLst/>
            </a:prstTxWarp>
          </a:bodyPr>
          <a:lstStyle>
            <a:lvl1pPr defTabSz="923499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11" y="0"/>
            <a:ext cx="2946144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9" tIns="46185" rIns="92369" bIns="46185" numCol="1" anchor="t" anchorCtr="0" compatLnSpc="1">
            <a:prstTxWarp prst="textNoShape">
              <a:avLst/>
            </a:prstTxWarp>
          </a:bodyPr>
          <a:lstStyle>
            <a:lvl1pPr algn="r" defTabSz="923499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671"/>
            <a:ext cx="2946145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9" tIns="46185" rIns="92369" bIns="46185" numCol="1" anchor="b" anchorCtr="0" compatLnSpc="1">
            <a:prstTxWarp prst="textNoShape">
              <a:avLst/>
            </a:prstTxWarp>
          </a:bodyPr>
          <a:lstStyle>
            <a:lvl1pPr defTabSz="923499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11" y="9429671"/>
            <a:ext cx="2946144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9" tIns="46185" rIns="92369" bIns="46185" numCol="1" anchor="b" anchorCtr="0" compatLnSpc="1">
            <a:prstTxWarp prst="textNoShape">
              <a:avLst/>
            </a:prstTxWarp>
          </a:bodyPr>
          <a:lstStyle>
            <a:lvl1pPr algn="r" defTabSz="923499">
              <a:defRPr sz="1200"/>
            </a:lvl1pPr>
          </a:lstStyle>
          <a:p>
            <a:pPr>
              <a:defRPr/>
            </a:pPr>
            <a:fld id="{F9D4C86F-B072-4D5C-B2B5-A7F84F2486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99400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967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911" y="0"/>
            <a:ext cx="2946144" cy="496967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254" y="4715629"/>
            <a:ext cx="5437168" cy="446793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671"/>
            <a:ext cx="2946145" cy="496966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911" y="9429671"/>
            <a:ext cx="2946144" cy="496966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pPr>
              <a:defRPr/>
            </a:pPr>
            <a:fld id="{643D3200-6A37-48FE-AF42-5DA94F42AF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049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18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  <p:extLst>
      <p:ext uri="{BB962C8B-B14F-4D97-AF65-F5344CB8AC3E}">
        <p14:creationId xmlns:p14="http://schemas.microsoft.com/office/powerpoint/2010/main" val="276349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99256-8AA4-47F7-8C1D-F3B1F6041E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32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D75C1-A9D9-4775-96C6-07C782907F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975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82DBE-3915-437C-87DB-452B44B755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682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71A21-D72F-4A17-9C3E-4E7D2795E8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00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EBF54-4B84-416C-866C-038671D606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500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74DCB-5719-4EF1-A15C-EE738B9715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42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AA308-4C6F-44E1-90CF-F21F234915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624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8D08D-C5E9-4A63-A8D4-C15C39E9A03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855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B38A-9775-425B-92AC-5B5BA062969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421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9CB50-6B99-4CCC-80E3-56DEC3D067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239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pPr>
              <a:defRPr/>
            </a:pPr>
            <a:fld id="{846B93B5-FAC1-47A0-A5E0-87EC0D3039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brownfieldy.cz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partnerstv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/>
          <a:p>
            <a:pPr eaLnBrk="1" hangingPunct="1"/>
            <a:r>
              <a:rPr lang="cs-CZ" sz="3600" dirty="0" smtClean="0">
                <a:solidFill>
                  <a:srgbClr val="FF9900"/>
                </a:solidFill>
              </a:rPr>
              <a:t>Projekty </a:t>
            </a:r>
            <a:br>
              <a:rPr lang="cs-CZ" sz="3600" dirty="0" smtClean="0">
                <a:solidFill>
                  <a:srgbClr val="FF9900"/>
                </a:solidFill>
              </a:rPr>
            </a:br>
            <a:r>
              <a:rPr lang="cs-CZ" sz="3600" dirty="0" smtClean="0">
                <a:solidFill>
                  <a:srgbClr val="FF9900"/>
                </a:solidFill>
              </a:rPr>
              <a:t>Technické pomoci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dirty="0" smtClean="0"/>
          </a:p>
          <a:p>
            <a:pPr eaLnBrk="1" hangingPunct="1"/>
            <a:r>
              <a:rPr lang="cs-CZ" sz="2000" dirty="0" smtClean="0"/>
              <a:t>14. Pracovní setkání zástupců mikroregionů Olomouckého kraje, </a:t>
            </a:r>
          </a:p>
          <a:p>
            <a:pPr eaLnBrk="1" hangingPunct="1"/>
            <a:r>
              <a:rPr lang="cs-CZ" sz="2000" dirty="0" smtClean="0"/>
              <a:t>21. 6. 2012, Plumlov</a:t>
            </a:r>
          </a:p>
        </p:txBody>
      </p:sp>
    </p:spTree>
    <p:extLst>
      <p:ext uri="{BB962C8B-B14F-4D97-AF65-F5344CB8AC3E}">
        <p14:creationId xmlns:p14="http://schemas.microsoft.com/office/powerpoint/2010/main" val="259605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24862" cy="49530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600" dirty="0" smtClean="0"/>
              <a:t>Strategické dokumenty, koncepce a analýzy 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>
                <a:solidFill>
                  <a:srgbClr val="003994"/>
                </a:solidFill>
              </a:rPr>
              <a:t>–</a:t>
            </a:r>
            <a:r>
              <a:rPr lang="cs-CZ" sz="2000" b="0" dirty="0">
                <a:solidFill>
                  <a:srgbClr val="003994"/>
                </a:solidFill>
              </a:rPr>
              <a:t> </a:t>
            </a:r>
            <a:r>
              <a:rPr lang="cs-CZ" b="0" dirty="0" smtClean="0">
                <a:solidFill>
                  <a:srgbClr val="003994"/>
                </a:solidFill>
              </a:rPr>
              <a:t>Vyhledávací </a:t>
            </a:r>
            <a:r>
              <a:rPr lang="cs-CZ" b="0" dirty="0">
                <a:solidFill>
                  <a:srgbClr val="003994"/>
                </a:solidFill>
              </a:rPr>
              <a:t>studie lokalit brownfields </a:t>
            </a:r>
            <a:r>
              <a:rPr lang="cs-CZ" b="0" dirty="0" smtClean="0">
                <a:solidFill>
                  <a:srgbClr val="003994"/>
                </a:solidFill>
              </a:rPr>
              <a:t>v </a:t>
            </a:r>
            <a:r>
              <a:rPr lang="cs-CZ" b="0" dirty="0">
                <a:solidFill>
                  <a:srgbClr val="003994"/>
                </a:solidFill>
              </a:rPr>
              <a:t>Olomouckém </a:t>
            </a:r>
            <a:r>
              <a:rPr lang="cs-CZ" b="0" dirty="0" smtClean="0">
                <a:solidFill>
                  <a:srgbClr val="003994"/>
                </a:solidFill>
              </a:rPr>
              <a:t>kraji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– Studie </a:t>
            </a:r>
            <a:r>
              <a:rPr lang="cs-CZ" b="0" dirty="0">
                <a:solidFill>
                  <a:srgbClr val="003994"/>
                </a:solidFill>
              </a:rPr>
              <a:t>řešení jednotného odbavovacího systému turistického regionu </a:t>
            </a:r>
            <a:r>
              <a:rPr lang="cs-CZ" b="0" dirty="0" smtClean="0">
                <a:solidFill>
                  <a:srgbClr val="003994"/>
                </a:solidFill>
              </a:rPr>
              <a:t>Jeseníky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>
                <a:solidFill>
                  <a:srgbClr val="003994"/>
                </a:solidFill>
              </a:rPr>
              <a:t>– Přehled čerpání dotací z </a:t>
            </a:r>
            <a:r>
              <a:rPr lang="cs-CZ" b="0" dirty="0" smtClean="0">
                <a:solidFill>
                  <a:srgbClr val="003994"/>
                </a:solidFill>
              </a:rPr>
              <a:t>OP ČR za ORP OK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– Analýza problémových okruhů Olomouckého kraje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endParaRPr lang="cs-CZ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>
                <a:solidFill>
                  <a:srgbClr val="003994"/>
                </a:solidFill>
              </a:rPr>
              <a:t>–</a:t>
            </a:r>
            <a:r>
              <a:rPr lang="cs-CZ" b="0" dirty="0" smtClean="0">
                <a:solidFill>
                  <a:srgbClr val="003994"/>
                </a:solidFill>
              </a:rPr>
              <a:t> </a:t>
            </a:r>
            <a:r>
              <a:rPr lang="cs-CZ" b="0" dirty="0" smtClean="0">
                <a:solidFill>
                  <a:srgbClr val="003994"/>
                </a:solidFill>
              </a:rPr>
              <a:t>Další dokumenty budou </a:t>
            </a:r>
            <a:r>
              <a:rPr lang="cs-CZ" b="0" dirty="0" smtClean="0">
                <a:solidFill>
                  <a:srgbClr val="003994"/>
                </a:solidFill>
              </a:rPr>
              <a:t>zpracovány v návaznosti na přípravu </a:t>
            </a:r>
            <a:r>
              <a:rPr lang="cs-CZ" b="0" dirty="0" smtClean="0">
                <a:solidFill>
                  <a:srgbClr val="003994"/>
                </a:solidFill>
              </a:rPr>
              <a:t>OK </a:t>
            </a:r>
            <a:r>
              <a:rPr lang="cs-CZ" b="0" dirty="0" smtClean="0">
                <a:solidFill>
                  <a:srgbClr val="003994"/>
                </a:solidFill>
              </a:rPr>
              <a:t>na budoucí kohezní politiku EU 2014</a:t>
            </a:r>
            <a:r>
              <a:rPr lang="cs-CZ" b="0" dirty="0" smtClean="0">
                <a:solidFill>
                  <a:srgbClr val="003994"/>
                </a:solidFill>
              </a:rPr>
              <a:t>+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(příprava zahájena: Analýza </a:t>
            </a:r>
            <a:r>
              <a:rPr lang="cs-CZ" b="0" dirty="0" smtClean="0">
                <a:solidFill>
                  <a:srgbClr val="003994"/>
                </a:solidFill>
              </a:rPr>
              <a:t>partnerství, Analýza dopadů politiky soudržnosti v území, Strategický a udržitelný rozvoj ORP Šumperk ve vazbě na kohezní politiku EU 2014</a:t>
            </a:r>
            <a:r>
              <a:rPr lang="cs-CZ" b="0" dirty="0" smtClean="0">
                <a:solidFill>
                  <a:srgbClr val="003994"/>
                </a:solidFill>
              </a:rPr>
              <a:t>+)</a:t>
            </a:r>
          </a:p>
          <a:p>
            <a:pPr marL="0" indent="0" algn="just" eaLnBrk="1" hangingPunct="1">
              <a:lnSpc>
                <a:spcPts val="2400"/>
              </a:lnSpc>
              <a:buFontTx/>
              <a:buNone/>
              <a:defRPr/>
            </a:pPr>
            <a:r>
              <a:rPr lang="cs-CZ" b="0" dirty="0">
                <a:solidFill>
                  <a:srgbClr val="003994"/>
                </a:solidFill>
              </a:rPr>
              <a:t>–</a:t>
            </a:r>
            <a:r>
              <a:rPr lang="cs-CZ" b="0" dirty="0" smtClean="0">
                <a:solidFill>
                  <a:srgbClr val="003994"/>
                </a:solidFill>
              </a:rPr>
              <a:t> Úzká spolupráce OK, ZK a ÚRR ROP SM  </a:t>
            </a:r>
            <a:endParaRPr lang="cs-CZ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dirty="0"/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u="sng" dirty="0">
              <a:solidFill>
                <a:srgbClr val="003994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dirty="0" smtClean="0">
                <a:solidFill>
                  <a:srgbClr val="33339A"/>
                </a:solidFill>
              </a:rPr>
              <a:t>Aktivity projektů technické pomoci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14634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484784"/>
            <a:ext cx="8424862" cy="4968405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sz="2600" dirty="0" smtClean="0"/>
              <a:t>Zásobník projektových námětů (ZPN)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Zpracovatel nového SW ZPN: </a:t>
            </a:r>
            <a:r>
              <a:rPr lang="cs-CZ" b="0" dirty="0" err="1">
                <a:solidFill>
                  <a:srgbClr val="003994"/>
                </a:solidFill>
              </a:rPr>
              <a:t>Iteg</a:t>
            </a:r>
            <a:r>
              <a:rPr lang="cs-CZ" b="0" dirty="0">
                <a:solidFill>
                  <a:srgbClr val="003994"/>
                </a:solidFill>
              </a:rPr>
              <a:t>, a.s., Praha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Zkušební provoz 5-7/2012 </a:t>
            </a:r>
            <a:endParaRPr lang="cs-CZ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Vkládání </a:t>
            </a:r>
            <a:r>
              <a:rPr lang="cs-CZ" b="0" dirty="0">
                <a:solidFill>
                  <a:srgbClr val="003994"/>
                </a:solidFill>
              </a:rPr>
              <a:t>nových projektů do zásobníku od </a:t>
            </a:r>
            <a:r>
              <a:rPr lang="cs-CZ" b="0" dirty="0" smtClean="0">
                <a:solidFill>
                  <a:srgbClr val="003994"/>
                </a:solidFill>
              </a:rPr>
              <a:t>8/2012</a:t>
            </a:r>
            <a:endParaRPr lang="cs-CZ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Vize: </a:t>
            </a:r>
          </a:p>
          <a:p>
            <a:pPr>
              <a:lnSpc>
                <a:spcPct val="90000"/>
              </a:lnSpc>
              <a:buNone/>
            </a:pPr>
            <a:r>
              <a:rPr lang="cs-CZ" b="0" dirty="0" smtClean="0">
                <a:solidFill>
                  <a:srgbClr val="003994"/>
                </a:solidFill>
              </a:rPr>
              <a:t>	- zjednodušené uživatelské prostředí vyhovující současným trendům</a:t>
            </a:r>
          </a:p>
          <a:p>
            <a:pPr algn="just">
              <a:lnSpc>
                <a:spcPct val="90000"/>
              </a:lnSpc>
              <a:buNone/>
            </a:pPr>
            <a:r>
              <a:rPr lang="cs-CZ" b="0" dirty="0">
                <a:solidFill>
                  <a:srgbClr val="003994"/>
                </a:solidFill>
              </a:rPr>
              <a:t>	</a:t>
            </a:r>
            <a:r>
              <a:rPr lang="cs-CZ" b="0" dirty="0" smtClean="0">
                <a:solidFill>
                  <a:srgbClr val="003994"/>
                </a:solidFill>
              </a:rPr>
              <a:t>- </a:t>
            </a:r>
            <a:r>
              <a:rPr lang="cs-CZ" b="0" dirty="0">
                <a:solidFill>
                  <a:srgbClr val="003994"/>
                </a:solidFill>
              </a:rPr>
              <a:t>synchronizace dat</a:t>
            </a:r>
          </a:p>
          <a:p>
            <a:pPr algn="just">
              <a:lnSpc>
                <a:spcPct val="90000"/>
              </a:lnSpc>
              <a:buNone/>
            </a:pPr>
            <a:r>
              <a:rPr lang="cs-CZ" b="0" dirty="0">
                <a:solidFill>
                  <a:srgbClr val="003994"/>
                </a:solidFill>
              </a:rPr>
              <a:t>	</a:t>
            </a:r>
            <a:r>
              <a:rPr lang="cs-CZ" b="0" dirty="0" smtClean="0">
                <a:solidFill>
                  <a:srgbClr val="003994"/>
                </a:solidFill>
              </a:rPr>
              <a:t>- </a:t>
            </a:r>
            <a:r>
              <a:rPr lang="cs-CZ" b="0" dirty="0">
                <a:solidFill>
                  <a:srgbClr val="003994"/>
                </a:solidFill>
              </a:rPr>
              <a:t>efektivní komunikace s předkladateli</a:t>
            </a:r>
          </a:p>
          <a:p>
            <a:pPr algn="just">
              <a:lnSpc>
                <a:spcPct val="90000"/>
              </a:lnSpc>
              <a:buNone/>
            </a:pPr>
            <a:r>
              <a:rPr lang="cs-CZ" b="0" dirty="0">
                <a:solidFill>
                  <a:srgbClr val="003994"/>
                </a:solidFill>
              </a:rPr>
              <a:t>	</a:t>
            </a:r>
            <a:r>
              <a:rPr lang="cs-CZ" b="0" dirty="0" smtClean="0">
                <a:solidFill>
                  <a:srgbClr val="003994"/>
                </a:solidFill>
              </a:rPr>
              <a:t>- </a:t>
            </a:r>
            <a:r>
              <a:rPr lang="cs-CZ" b="0" dirty="0">
                <a:solidFill>
                  <a:srgbClr val="003994"/>
                </a:solidFill>
              </a:rPr>
              <a:t>průběžná aktualizace vkládaných námětů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Využití pro přípravu Olomouckého kraje na kohezní politiku EU 2014+</a:t>
            </a:r>
            <a:endParaRPr lang="cs-CZ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endParaRPr lang="cs-CZ" b="0" dirty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u="sng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33339A"/>
                </a:solidFill>
              </a:rPr>
              <a:t>Aktivity projektů technické pomoci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143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371600"/>
            <a:ext cx="8569200" cy="5081589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sz="2800" dirty="0" smtClean="0"/>
              <a:t>Databáze brownfieldů Olomouckého kraje</a:t>
            </a:r>
          </a:p>
          <a:p>
            <a:pPr algn="just">
              <a:lnSpc>
                <a:spcPct val="90000"/>
              </a:lnSpc>
              <a:buFontTx/>
              <a:buChar char="-"/>
            </a:pPr>
            <a:endParaRPr lang="cs-CZ" sz="23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 smtClean="0">
                <a:solidFill>
                  <a:srgbClr val="003994"/>
                </a:solidFill>
              </a:rPr>
              <a:t>Ukončení </a:t>
            </a:r>
            <a:r>
              <a:rPr lang="cs-CZ" sz="2300" b="0" dirty="0">
                <a:solidFill>
                  <a:srgbClr val="003994"/>
                </a:solidFill>
              </a:rPr>
              <a:t>Databáze </a:t>
            </a:r>
            <a:r>
              <a:rPr lang="cs-CZ" sz="2300" b="0" dirty="0" smtClean="0">
                <a:solidFill>
                  <a:srgbClr val="003994"/>
                </a:solidFill>
              </a:rPr>
              <a:t>podnikatelských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300" b="0" dirty="0" smtClean="0">
                <a:solidFill>
                  <a:srgbClr val="003994"/>
                </a:solidFill>
              </a:rPr>
              <a:t>    nemovitostí Olomouckého kraje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 smtClean="0">
                <a:solidFill>
                  <a:srgbClr val="003994"/>
                </a:solidFill>
              </a:rPr>
              <a:t>Spolupráce </a:t>
            </a:r>
            <a:r>
              <a:rPr lang="cs-CZ" sz="2300" b="0" dirty="0">
                <a:solidFill>
                  <a:srgbClr val="003994"/>
                </a:solidFill>
              </a:rPr>
              <a:t>s Agenturou pro podporu podnikání a investic CzechInvest – Národní databáze brownfieldů </a:t>
            </a:r>
            <a:r>
              <a:rPr lang="cs-CZ" sz="2300" b="0" dirty="0" smtClean="0">
                <a:solidFill>
                  <a:srgbClr val="003994"/>
                </a:solidFill>
                <a:hlinkClick r:id="rId2"/>
              </a:rPr>
              <a:t>www.brownfieldy.cz</a:t>
            </a:r>
            <a:endParaRPr lang="cs-CZ" sz="23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>
                <a:solidFill>
                  <a:srgbClr val="003994"/>
                </a:solidFill>
              </a:rPr>
              <a:t>Smlouva o spolupráci mezi OK a CzechInvest podepsaná dne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 smtClean="0">
                <a:solidFill>
                  <a:srgbClr val="003994"/>
                </a:solidFill>
              </a:rPr>
              <a:t>Probíhá převod dat z krajské databáze do Národní databáze brownfields </a:t>
            </a:r>
            <a:endParaRPr lang="cs-CZ" sz="23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 smtClean="0">
                <a:solidFill>
                  <a:srgbClr val="003994"/>
                </a:solidFill>
              </a:rPr>
              <a:t>Agenda brownfields a zápis do databáze bude zajišťována Olomouckým krajem – 1 pracovník na ORR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sz="2300" b="0" dirty="0" smtClean="0">
                <a:solidFill>
                  <a:srgbClr val="003994"/>
                </a:solidFill>
              </a:rPr>
              <a:t>Snaha </a:t>
            </a:r>
            <a:r>
              <a:rPr lang="cs-CZ" sz="2300" b="0" dirty="0">
                <a:solidFill>
                  <a:srgbClr val="003994"/>
                </a:solidFill>
              </a:rPr>
              <a:t>o sjednocení Národní databáze brownfieldů v rámci ostatních </a:t>
            </a:r>
            <a:r>
              <a:rPr lang="cs-CZ" sz="2300" b="0" dirty="0" smtClean="0">
                <a:solidFill>
                  <a:srgbClr val="003994"/>
                </a:solidFill>
              </a:rPr>
              <a:t>krajů</a:t>
            </a:r>
            <a:endParaRPr lang="cs-CZ" sz="230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33339A"/>
                </a:solidFill>
              </a:rPr>
              <a:t>Aktivity projektů technické pomoci</a:t>
            </a:r>
            <a:endParaRPr lang="cs-CZ" sz="2800" dirty="0"/>
          </a:p>
        </p:txBody>
      </p:sp>
      <p:pic>
        <p:nvPicPr>
          <p:cNvPr id="5" name="Picture 4" descr="databaze_n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996" y="1895475"/>
            <a:ext cx="3384376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93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371600"/>
            <a:ext cx="8424862" cy="5081589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IPRÚ Bouzovsko a IPRÚ </a:t>
            </a:r>
            <a:r>
              <a:rPr lang="cs-CZ" dirty="0" err="1" smtClean="0"/>
              <a:t>Staroměstsko</a:t>
            </a:r>
            <a:endParaRPr lang="cs-CZ" dirty="0" smtClean="0"/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území vybrána na základě Analýzy připravenosti integrovaných projektů na venkově v r. 2009</a:t>
            </a:r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potenciál pro rozvoj cestovního ruchu</a:t>
            </a:r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obě IPRÚ schváleny k realizaci z ROP SM dne 23. 3. 2011 </a:t>
            </a:r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IPRÚ </a:t>
            </a:r>
            <a:r>
              <a:rPr lang="cs-CZ" b="0" dirty="0">
                <a:solidFill>
                  <a:schemeClr val="accent2"/>
                </a:solidFill>
              </a:rPr>
              <a:t>Bouzovsko:</a:t>
            </a:r>
          </a:p>
          <a:p>
            <a:pPr marL="342900" lvl="1" indent="-161925" algn="just">
              <a:lnSpc>
                <a:spcPct val="90000"/>
              </a:lnSpc>
              <a:buFont typeface="Arial" pitchFamily="34" charset="0"/>
              <a:buChar char="•"/>
            </a:pPr>
            <a:r>
              <a:rPr lang="cs-CZ" b="0" dirty="0">
                <a:solidFill>
                  <a:srgbClr val="000099"/>
                </a:solidFill>
              </a:rPr>
              <a:t>4 projekty za </a:t>
            </a:r>
            <a:r>
              <a:rPr lang="cs-CZ" b="0" dirty="0" smtClean="0">
                <a:solidFill>
                  <a:srgbClr val="000099"/>
                </a:solidFill>
              </a:rPr>
              <a:t>59,1 </a:t>
            </a:r>
            <a:r>
              <a:rPr lang="cs-CZ" b="0" dirty="0">
                <a:solidFill>
                  <a:srgbClr val="000099"/>
                </a:solidFill>
              </a:rPr>
              <a:t>mil. </a:t>
            </a:r>
            <a:r>
              <a:rPr lang="cs-CZ" b="0" dirty="0" smtClean="0">
                <a:solidFill>
                  <a:srgbClr val="000099"/>
                </a:solidFill>
              </a:rPr>
              <a:t>Kč</a:t>
            </a:r>
            <a:endParaRPr lang="cs-CZ" b="0" dirty="0">
              <a:solidFill>
                <a:srgbClr val="000099"/>
              </a:solidFill>
            </a:endParaRPr>
          </a:p>
          <a:p>
            <a:pPr marL="342900" lvl="1" indent="-161925" algn="just">
              <a:lnSpc>
                <a:spcPct val="90000"/>
              </a:lnSpc>
              <a:buFont typeface="Arial" pitchFamily="34" charset="0"/>
              <a:buChar char="•"/>
            </a:pPr>
            <a:r>
              <a:rPr lang="cs-CZ" b="0" dirty="0">
                <a:solidFill>
                  <a:srgbClr val="000099"/>
                </a:solidFill>
              </a:rPr>
              <a:t>alokace z ROP SM ve výši </a:t>
            </a:r>
            <a:r>
              <a:rPr lang="cs-CZ" b="0" dirty="0" smtClean="0">
                <a:solidFill>
                  <a:srgbClr val="000099"/>
                </a:solidFill>
              </a:rPr>
              <a:t>45,7 </a:t>
            </a:r>
            <a:r>
              <a:rPr lang="cs-CZ" b="0" dirty="0">
                <a:solidFill>
                  <a:srgbClr val="000099"/>
                </a:solidFill>
              </a:rPr>
              <a:t>mil. Kč</a:t>
            </a:r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IPRÚ </a:t>
            </a:r>
            <a:r>
              <a:rPr lang="cs-CZ" b="0" dirty="0" err="1">
                <a:solidFill>
                  <a:srgbClr val="003994"/>
                </a:solidFill>
              </a:rPr>
              <a:t>Staroměstsko</a:t>
            </a:r>
            <a:r>
              <a:rPr lang="cs-CZ" b="0" dirty="0">
                <a:solidFill>
                  <a:srgbClr val="003994"/>
                </a:solidFill>
              </a:rPr>
              <a:t>:</a:t>
            </a:r>
          </a:p>
          <a:p>
            <a:pPr marL="342900" lvl="1" indent="-161925" algn="just">
              <a:lnSpc>
                <a:spcPct val="90000"/>
              </a:lnSpc>
              <a:buFont typeface="Arial" pitchFamily="34" charset="0"/>
              <a:buChar char="•"/>
            </a:pPr>
            <a:r>
              <a:rPr lang="cs-CZ" b="0" dirty="0" smtClean="0"/>
              <a:t>4 </a:t>
            </a:r>
            <a:r>
              <a:rPr lang="cs-CZ" b="0" dirty="0"/>
              <a:t>projekty za </a:t>
            </a:r>
            <a:r>
              <a:rPr lang="cs-CZ" b="0" dirty="0" smtClean="0"/>
              <a:t>61,1 </a:t>
            </a:r>
            <a:r>
              <a:rPr lang="cs-CZ" b="0" dirty="0"/>
              <a:t>mil. </a:t>
            </a:r>
            <a:r>
              <a:rPr lang="cs-CZ" b="0" dirty="0" smtClean="0"/>
              <a:t>Kč </a:t>
            </a:r>
            <a:endParaRPr lang="cs-CZ" b="0" dirty="0"/>
          </a:p>
          <a:p>
            <a:pPr marL="342900" lvl="1" indent="-161925" algn="just">
              <a:lnSpc>
                <a:spcPct val="90000"/>
              </a:lnSpc>
              <a:buFont typeface="Arial" pitchFamily="34" charset="0"/>
              <a:buChar char="•"/>
            </a:pPr>
            <a:r>
              <a:rPr lang="cs-CZ" b="0" dirty="0" smtClean="0"/>
              <a:t>alokace </a:t>
            </a:r>
            <a:r>
              <a:rPr lang="cs-CZ" b="0" dirty="0"/>
              <a:t>z ROP SM ve výši </a:t>
            </a:r>
            <a:r>
              <a:rPr lang="cs-CZ" b="0" dirty="0" smtClean="0"/>
              <a:t>39,6 </a:t>
            </a:r>
            <a:r>
              <a:rPr lang="cs-CZ" b="0" dirty="0"/>
              <a:t>mil. Kč </a:t>
            </a:r>
          </a:p>
          <a:p>
            <a:pPr marL="0" indent="180975" algn="just">
              <a:lnSpc>
                <a:spcPct val="90000"/>
              </a:lnSpc>
              <a:buFontTx/>
              <a:buChar char="-"/>
            </a:pPr>
            <a:r>
              <a:rPr lang="cs-CZ" b="0" dirty="0">
                <a:solidFill>
                  <a:srgbClr val="003994"/>
                </a:solidFill>
              </a:rPr>
              <a:t>pro </a:t>
            </a:r>
            <a:r>
              <a:rPr lang="cs-CZ" b="0" dirty="0" smtClean="0">
                <a:solidFill>
                  <a:srgbClr val="003994"/>
                </a:solidFill>
              </a:rPr>
              <a:t>všechny individuální </a:t>
            </a:r>
            <a:r>
              <a:rPr lang="cs-CZ" b="0" dirty="0">
                <a:solidFill>
                  <a:srgbClr val="003994"/>
                </a:solidFill>
              </a:rPr>
              <a:t>projekty </a:t>
            </a:r>
            <a:r>
              <a:rPr lang="cs-CZ" b="0" dirty="0" smtClean="0">
                <a:solidFill>
                  <a:srgbClr val="003994"/>
                </a:solidFill>
              </a:rPr>
              <a:t>výzvy z ROP SM </a:t>
            </a:r>
            <a:r>
              <a:rPr lang="cs-CZ" b="0" dirty="0" smtClean="0">
                <a:solidFill>
                  <a:srgbClr val="000099"/>
                </a:solidFill>
              </a:rPr>
              <a:t>vyhlášeny, z toho již 7 projektů schváleno k dopracování   </a:t>
            </a:r>
            <a:endParaRPr lang="cs-CZ" b="0" dirty="0">
              <a:solidFill>
                <a:srgbClr val="000099"/>
              </a:solidFill>
            </a:endParaRPr>
          </a:p>
          <a:p>
            <a:pPr marL="0" lvl="1" indent="457200" algn="just">
              <a:lnSpc>
                <a:spcPct val="90000"/>
              </a:lnSpc>
              <a:buNone/>
            </a:pPr>
            <a:r>
              <a:rPr lang="cs-CZ" b="0" dirty="0"/>
              <a:t>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u="sng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33339A"/>
                </a:solidFill>
              </a:rPr>
              <a:t>Aktivity projektů technické pomoci</a:t>
            </a:r>
            <a:endParaRPr lang="cs-CZ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64" y="3325869"/>
            <a:ext cx="1285736" cy="157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495800"/>
            <a:ext cx="1579771" cy="11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86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9569" y="1628800"/>
            <a:ext cx="8424862" cy="4752528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cs-CZ" b="0" dirty="0" smtClean="0">
                <a:solidFill>
                  <a:srgbClr val="003994"/>
                </a:solidFill>
              </a:rPr>
              <a:t>Webové stránky projektu</a:t>
            </a:r>
            <a:r>
              <a:rPr lang="cs-CZ" dirty="0" smtClean="0">
                <a:solidFill>
                  <a:srgbClr val="003994"/>
                </a:solidFill>
              </a:rPr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cs-CZ" u="sng" dirty="0" smtClean="0">
                <a:solidFill>
                  <a:srgbClr val="003994"/>
                </a:solidFill>
                <a:hlinkClick r:id="rId2"/>
              </a:rPr>
              <a:t>www.kr-olomoucky.cz/partnerstvi</a:t>
            </a:r>
            <a:endParaRPr lang="cs-CZ" u="sng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sz="2000" u="sng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 smtClean="0"/>
              <a:t>Projektový tým</a:t>
            </a:r>
            <a:r>
              <a:rPr lang="cs-CZ" u="sng" dirty="0" smtClean="0">
                <a:solidFill>
                  <a:srgbClr val="003994"/>
                </a:solidFill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1000" u="sng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Ing. Leona Valovičová – projektová manažerka </a:t>
            </a:r>
          </a:p>
          <a:p>
            <a:pPr>
              <a:buFontTx/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T: 585 508 236, M: 724 057 295, E: l.valovicova@kr-olomoucky.cz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Ing. Eva Pospíšilová  – projektová manažerka</a:t>
            </a:r>
          </a:p>
          <a:p>
            <a:pPr>
              <a:buFontTx/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T: 585 508 387, M: 725 788 295, E: e.pospisilova@kr-olomoucky.cz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Mgr. Jitka Opravilová – projektová manažerka</a:t>
            </a:r>
          </a:p>
          <a:p>
            <a:pPr>
              <a:buFontTx/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T: 585 508 655, M: 725 006 088, E: j.opravilova@kr-olomoucky.cz</a:t>
            </a:r>
            <a:endParaRPr lang="cs-CZ" sz="20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Ing. Radana Vyroubalová – finanční manažerka</a:t>
            </a:r>
          </a:p>
          <a:p>
            <a:pPr>
              <a:buFontTx/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T: 585 508 388, M: 725 788 290, E: </a:t>
            </a:r>
            <a:r>
              <a:rPr lang="cs-CZ" sz="2000" b="0" dirty="0" smtClean="0">
                <a:solidFill>
                  <a:schemeClr val="accent2"/>
                </a:solidFill>
              </a:rPr>
              <a:t>r.vyroubalova@kr-olomoucky.cz</a:t>
            </a:r>
            <a:endParaRPr lang="cs-CZ" sz="2000" b="0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sz="28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51520" y="1341438"/>
            <a:ext cx="8640960" cy="863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cs-CZ" sz="28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424862" cy="51117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1000" u="sng" dirty="0" smtClean="0">
              <a:solidFill>
                <a:srgbClr val="003994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/>
              <a:t>Regionální operační program Střední Morava (ROP SM) 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endParaRPr lang="cs-CZ" dirty="0" smtClean="0">
              <a:solidFill>
                <a:srgbClr val="33339A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/>
              <a:t>Prioritní osa 4 - Technická pomoc</a:t>
            </a:r>
          </a:p>
          <a:p>
            <a:pPr marL="180975" indent="-180975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cs-CZ" dirty="0" smtClean="0">
              <a:solidFill>
                <a:srgbClr val="33339A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cs-CZ" dirty="0" smtClean="0">
                <a:solidFill>
                  <a:srgbClr val="33339A"/>
                </a:solidFill>
              </a:rPr>
              <a:t>Prostředky určeny z 1/3 pro ÚRR ROP SM, z 1/3 pro OK a z 1/3 pro ZK</a:t>
            </a:r>
          </a:p>
          <a:p>
            <a:pPr marL="180975" indent="-180975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cs-CZ" dirty="0" smtClean="0">
                <a:solidFill>
                  <a:srgbClr val="33339A"/>
                </a:solidFill>
              </a:rPr>
              <a:t>Projekty ÚRR ROP SM, OK a ZK – koordinace aktivit</a:t>
            </a:r>
            <a:endParaRPr lang="cs-CZ" dirty="0">
              <a:solidFill>
                <a:srgbClr val="33339A"/>
              </a:solidFill>
            </a:endParaRPr>
          </a:p>
          <a:p>
            <a:pPr marL="0" lvl="1" indent="-180975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cs-CZ" dirty="0">
                <a:solidFill>
                  <a:srgbClr val="33339A"/>
                </a:solidFill>
              </a:rPr>
              <a:t>Nastavení podmínek </a:t>
            </a:r>
            <a:r>
              <a:rPr lang="cs-CZ" dirty="0" smtClean="0">
                <a:solidFill>
                  <a:srgbClr val="33339A"/>
                </a:solidFill>
              </a:rPr>
              <a:t>výzev se řídí</a:t>
            </a:r>
          </a:p>
          <a:p>
            <a:pPr marL="0" lvl="1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dirty="0" smtClean="0">
                <a:solidFill>
                  <a:srgbClr val="33339A"/>
                </a:solidFill>
              </a:rPr>
              <a:t>  požadavky a potřebami z území obou krajů</a:t>
            </a: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smtClean="0">
                <a:solidFill>
                  <a:srgbClr val="33339A"/>
                </a:solidFill>
              </a:rPr>
              <a:t>Projekty technické pomoci – ROP Střední Morava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229225"/>
            <a:ext cx="18843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95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41438"/>
            <a:ext cx="8991600" cy="51117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/>
              <a:t>Projekty technické pomoci realizované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/>
              <a:t>Olomouckým krajem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cs-CZ" sz="2200" dirty="0" smtClean="0">
                <a:solidFill>
                  <a:srgbClr val="003994"/>
                </a:solidFill>
              </a:rPr>
              <a:t>Podpora rozvoje Olomouckého kraje – ROP SM 4.2 (2008-2010)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cs-CZ" sz="2200" dirty="0" smtClean="0">
                <a:solidFill>
                  <a:srgbClr val="003994"/>
                </a:solidFill>
              </a:rPr>
              <a:t>Podpora rozvoje Olomouckého kraje – ROP SM 4.2 (2010-2012)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200" dirty="0" smtClean="0">
                <a:solidFill>
                  <a:srgbClr val="003994"/>
                </a:solidFill>
              </a:rPr>
              <a:t>Příprava Olomouckého kraje na kohezní politiku EU 2014+ – ROP SM 4.2 (16. 11. 2011 - 30. 6. 2012)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cs-CZ" sz="2200" b="0" dirty="0" smtClean="0">
              <a:solidFill>
                <a:srgbClr val="003994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cs-CZ" sz="2200" b="0" dirty="0" smtClean="0">
              <a:solidFill>
                <a:srgbClr val="003994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cs-CZ" sz="2200" b="0" dirty="0" smtClean="0">
              <a:solidFill>
                <a:srgbClr val="003994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/>
              <a:t>Připravovaný projekt Olomouckého kraje </a:t>
            </a:r>
            <a:endParaRPr lang="cs-CZ" sz="2800" dirty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300" dirty="0" smtClean="0">
                <a:solidFill>
                  <a:srgbClr val="003994"/>
                </a:solidFill>
              </a:rPr>
              <a:t>Podpora rozvoje Olomouckého kraje  2012-2015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300" dirty="0" smtClean="0">
                <a:solidFill>
                  <a:srgbClr val="003994"/>
                </a:solidFill>
              </a:rPr>
              <a:t>(1. 7. 2012 - 30. 6. 2015) – schválen v ROK dne 22. 5. 2012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cs-CZ" sz="2200" b="0" dirty="0">
              <a:solidFill>
                <a:srgbClr val="003994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dirty="0" smtClean="0">
                <a:solidFill>
                  <a:srgbClr val="33339A"/>
                </a:solidFill>
              </a:rPr>
              <a:t>Projekty technické pomoci – ROP Střední Morava</a:t>
            </a:r>
          </a:p>
        </p:txBody>
      </p:sp>
      <p:pic>
        <p:nvPicPr>
          <p:cNvPr id="2765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89363"/>
            <a:ext cx="215741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Obrázek 4" descr="C:\Documents and Settings\valovicova\Local Settings\Temporary Internet Files\Content.Word\Logo Příprava OK 2014+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789363"/>
            <a:ext cx="20447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887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dirty="0" smtClean="0"/>
              <a:t>Vzdělávací aktivity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– kurzy, semináře, školení, workshopy, apod. k problematice veřejných zakázek, veřejné podpory, projektového a finančního řízení, audit, strategické plánování, účetnictví apod.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– setkání regionalistů ORP Olomouckého kraje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Za období 2008 - 2012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Celkem uskutečněno: 39 seminářů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Celkem proškoleno: 1366 osob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smtClean="0">
                <a:solidFill>
                  <a:srgbClr val="33339A"/>
                </a:solidFill>
              </a:rPr>
              <a:t>Aktivity projektů technické pomoci</a:t>
            </a:r>
          </a:p>
        </p:txBody>
      </p:sp>
      <p:pic>
        <p:nvPicPr>
          <p:cNvPr id="28676" name="Obrázek 15" descr="K:\web ORR\web PRK\foto vzdělávací aktivity\foto_web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74815"/>
            <a:ext cx="2669580" cy="200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Obrázek 7" descr="G:\Fotodokumentace-pracovní\2012\Projekt Příprava OK na KP 2014+\1_1_Workshop regionalistů Přerov_26_04_2012\IMG_09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19400"/>
            <a:ext cx="2725738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5" descr="K:\web ORR\web PRK\foto vzdělávací aktivity\foto_web_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74815"/>
            <a:ext cx="2544291" cy="2002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84313"/>
            <a:ext cx="8991600" cy="4968875"/>
          </a:xfrm>
        </p:spPr>
        <p:txBody>
          <a:bodyPr/>
          <a:lstStyle/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dirty="0" smtClean="0"/>
              <a:t>Setkání zástupců mikroregionů Olomouckého kraje 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1. MR: Jezernice, ORP Lipník nad Bečvou, </a:t>
            </a:r>
            <a:r>
              <a:rPr lang="cs-CZ" sz="1800" b="0" dirty="0" smtClean="0">
                <a:solidFill>
                  <a:srgbClr val="000099"/>
                </a:solidFill>
              </a:rPr>
              <a:t>DSO </a:t>
            </a:r>
            <a:r>
              <a:rPr lang="cs-CZ" sz="1800" b="0" dirty="0">
                <a:solidFill>
                  <a:srgbClr val="000099"/>
                </a:solidFill>
              </a:rPr>
              <a:t>MR </a:t>
            </a:r>
            <a:r>
              <a:rPr lang="cs-CZ" sz="1800" b="0" dirty="0" err="1">
                <a:solidFill>
                  <a:srgbClr val="000099"/>
                </a:solidFill>
              </a:rPr>
              <a:t>Lipensko</a:t>
            </a:r>
            <a:r>
              <a:rPr lang="cs-CZ" sz="1800" b="0" dirty="0">
                <a:solidFill>
                  <a:srgbClr val="000099"/>
                </a:solidFill>
              </a:rPr>
              <a:t>, 7. 4. 2005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2. MR: Zábřeh, ORP Zábřeh, MR </a:t>
            </a:r>
            <a:r>
              <a:rPr lang="cs-CZ" sz="1800" b="0" dirty="0" err="1">
                <a:solidFill>
                  <a:srgbClr val="000099"/>
                </a:solidFill>
              </a:rPr>
              <a:t>Zábřežsko</a:t>
            </a:r>
            <a:r>
              <a:rPr lang="cs-CZ" sz="1800" b="0" dirty="0">
                <a:solidFill>
                  <a:srgbClr val="000099"/>
                </a:solidFill>
              </a:rPr>
              <a:t>, 20. 6. 2005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3. MR: Doloplazy, ORP Olomouc, MR Němčicko, 21. 10. 2005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4. MR: Velká Bystřice, ORP Olomouc, MR Bystřička, 2. 12. 2005</a:t>
            </a:r>
          </a:p>
          <a:p>
            <a:pPr marL="361950" indent="-276225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5. MR: Česká Ves, ORP Jeseník, MR </a:t>
            </a:r>
            <a:r>
              <a:rPr lang="cs-CZ" sz="1800" b="0" dirty="0" err="1">
                <a:solidFill>
                  <a:srgbClr val="000099"/>
                </a:solidFill>
              </a:rPr>
              <a:t>Javornicko</a:t>
            </a:r>
            <a:r>
              <a:rPr lang="cs-CZ" sz="1800" b="0" dirty="0">
                <a:solidFill>
                  <a:srgbClr val="000099"/>
                </a:solidFill>
              </a:rPr>
              <a:t>, Jesenicko, Zlatohorsko, </a:t>
            </a:r>
            <a:r>
              <a:rPr lang="cs-CZ" sz="1800" b="0" dirty="0" err="1">
                <a:solidFill>
                  <a:srgbClr val="000099"/>
                </a:solidFill>
              </a:rPr>
              <a:t>Žulovsko</a:t>
            </a:r>
            <a:r>
              <a:rPr lang="cs-CZ" sz="1800" b="0" dirty="0">
                <a:solidFill>
                  <a:srgbClr val="000099"/>
                </a:solidFill>
              </a:rPr>
              <a:t>, 2. - 3. 3. 2006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6. MR: Kouty nad Desnou, ORP Šumperk, Svazek obcí Údolí Desné, 8. 6. 2006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7. MR: Všechovice, ORP Přerov, MR </a:t>
            </a:r>
            <a:r>
              <a:rPr lang="cs-CZ" sz="1800" b="0" dirty="0" err="1">
                <a:solidFill>
                  <a:srgbClr val="000099"/>
                </a:solidFill>
              </a:rPr>
              <a:t>Hranicko</a:t>
            </a:r>
            <a:r>
              <a:rPr lang="cs-CZ" sz="1800" b="0" dirty="0">
                <a:solidFill>
                  <a:srgbClr val="000099"/>
                </a:solidFill>
              </a:rPr>
              <a:t>, 17. 10. 2006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8. MR: Náměšť na Hané, ORP Olomouc, MR Litovelsko, 27. 3. 2007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b="0" dirty="0">
                <a:solidFill>
                  <a:srgbClr val="000099"/>
                </a:solidFill>
              </a:rPr>
              <a:t>9. MR: Skalka, ORP Prostějov, MR Svazek obcí Prostějov-venkov, 6. 11. 2007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dirty="0">
                <a:solidFill>
                  <a:srgbClr val="000099"/>
                </a:solidFill>
              </a:rPr>
              <a:t>10. MR: Bouzov, ORP Litovel, MR Litovelsko, 8. 10. 2008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dirty="0">
                <a:solidFill>
                  <a:srgbClr val="000099"/>
                </a:solidFill>
              </a:rPr>
              <a:t>11. MR: Jesenec, ORP Konice, MR </a:t>
            </a:r>
            <a:r>
              <a:rPr lang="cs-CZ" sz="1800" dirty="0" err="1">
                <a:solidFill>
                  <a:srgbClr val="000099"/>
                </a:solidFill>
              </a:rPr>
              <a:t>Konicko</a:t>
            </a:r>
            <a:r>
              <a:rPr lang="cs-CZ" sz="1800" dirty="0">
                <a:solidFill>
                  <a:srgbClr val="000099"/>
                </a:solidFill>
              </a:rPr>
              <a:t>, 5. 5. 2009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dirty="0">
                <a:solidFill>
                  <a:srgbClr val="000099"/>
                </a:solidFill>
              </a:rPr>
              <a:t>12. MR: Tučín, ORP Přerov, MR Pobečví, 29. 4. 2010 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1800" dirty="0">
                <a:solidFill>
                  <a:srgbClr val="000099"/>
                </a:solidFill>
              </a:rPr>
              <a:t>13. MR: Moravský Beroun, ORP Šternberk, MR Moravskoberounsko, 22. 3. </a:t>
            </a:r>
            <a:r>
              <a:rPr lang="cs-CZ" sz="1800" dirty="0" smtClean="0">
                <a:solidFill>
                  <a:srgbClr val="000099"/>
                </a:solidFill>
              </a:rPr>
              <a:t>2011</a:t>
            </a:r>
          </a:p>
          <a:p>
            <a:pPr marL="85725" indent="0">
              <a:lnSpc>
                <a:spcPts val="2000"/>
              </a:lnSpc>
              <a:buNone/>
            </a:pPr>
            <a:r>
              <a:rPr lang="cs-CZ" sz="2000" dirty="0" smtClean="0"/>
              <a:t>14. MR: Plumlov, ORP Prostějov, MR Plumlovsko, 21. 6. 2012</a:t>
            </a:r>
            <a:endParaRPr lang="cs-CZ" sz="2000" dirty="0"/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b="0" dirty="0" smtClean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b="0" dirty="0" smtClean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smtClean="0">
                <a:solidFill>
                  <a:srgbClr val="33339A"/>
                </a:solidFill>
              </a:rPr>
              <a:t>Aktivity projektů technické pomoci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1"/>
            <a:ext cx="8991600" cy="5081588"/>
          </a:xfrm>
        </p:spPr>
        <p:txBody>
          <a:bodyPr/>
          <a:lstStyle/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600" dirty="0" smtClean="0"/>
              <a:t>Setkání zástupců mikroregionů Olomouckého kraje 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1000" b="0" dirty="0" smtClean="0">
              <a:solidFill>
                <a:srgbClr val="003994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Za období realizace projektů technické pomoci ROP SM: 2008 - 2012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Celkem uskutečněno: 4 setkání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Hlavní téma: informace o výzvách, projektech a čerpání ROP SM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       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>
                <a:solidFill>
                  <a:srgbClr val="003994"/>
                </a:solidFill>
              </a:rPr>
              <a:t> </a:t>
            </a:r>
            <a:r>
              <a:rPr lang="cs-CZ" sz="2000" b="0" dirty="0" smtClean="0">
                <a:solidFill>
                  <a:srgbClr val="003994"/>
                </a:solidFill>
              </a:rPr>
              <a:t>          </a:t>
            </a:r>
            <a:r>
              <a:rPr lang="cs-CZ" sz="2000" b="0" dirty="0" smtClean="0">
                <a:solidFill>
                  <a:srgbClr val="003994"/>
                </a:solidFill>
              </a:rPr>
              <a:t>Bouzov</a:t>
            </a:r>
            <a:r>
              <a:rPr lang="cs-CZ" sz="2000" b="0" dirty="0" smtClean="0">
                <a:solidFill>
                  <a:srgbClr val="003994"/>
                </a:solidFill>
              </a:rPr>
              <a:t>, 8. 10. 2008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	</a:t>
            </a:r>
            <a:r>
              <a:rPr lang="cs-CZ" sz="2000" b="0" dirty="0" smtClean="0">
                <a:solidFill>
                  <a:srgbClr val="003994"/>
                </a:solidFill>
              </a:rPr>
              <a:t>   </a:t>
            </a:r>
            <a:r>
              <a:rPr lang="cs-CZ" sz="2000" b="0" dirty="0" smtClean="0">
                <a:solidFill>
                  <a:srgbClr val="003994"/>
                </a:solidFill>
              </a:rPr>
              <a:t>78 účastníků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smtClean="0">
                <a:solidFill>
                  <a:srgbClr val="33339A"/>
                </a:solidFill>
              </a:rPr>
              <a:t>Aktivity projektů technické pomoci</a:t>
            </a:r>
          </a:p>
        </p:txBody>
      </p:sp>
      <p:pic>
        <p:nvPicPr>
          <p:cNvPr id="8" name="Obrázek 7" descr="C:\dokumenty\1Projekt ROP 4_2\Monitorovací zprávy\1MZ\1_monitorovací zpráva s žádostí o plabu\Fotodokumentace k 1MZ\1_1_10_setkání zástupců MR OK\10setkání MR_účastníci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4664719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9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62075"/>
            <a:ext cx="8991600" cy="5105399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Tučín, 29. 4. 2010				                  Moravský Beroun,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     31 účastníků							   22. 3. 2011 </a:t>
            </a: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								77 účastníků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   Jesenec</a:t>
            </a:r>
            <a:r>
              <a:rPr lang="cs-CZ" sz="2000" b="0" dirty="0">
                <a:solidFill>
                  <a:srgbClr val="003994"/>
                </a:solidFill>
              </a:rPr>
              <a:t>, 5. 5. </a:t>
            </a:r>
            <a:r>
              <a:rPr lang="cs-CZ" sz="2000" b="0" dirty="0" smtClean="0">
                <a:solidFill>
                  <a:srgbClr val="003994"/>
                </a:solidFill>
              </a:rPr>
              <a:t>2009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        55 účastníků</a:t>
            </a: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				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dirty="0" smtClean="0">
                <a:solidFill>
                  <a:srgbClr val="33339A"/>
                </a:solidFill>
              </a:rPr>
              <a:t>Aktivity projektů technické pomoci</a:t>
            </a:r>
          </a:p>
        </p:txBody>
      </p:sp>
      <p:pic>
        <p:nvPicPr>
          <p:cNvPr id="30724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85875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Obrázek 6" descr="K:\web ORR\web PRK\foto setkání mikroregionů\foto_web_mr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56821"/>
            <a:ext cx="3429000" cy="2609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5" descr="G:\Fotodokumentace-pracovní\2010\Projekt Podpora rozvoje Olomouckého kraje 2008-2010\fotodokumentace pro výroční zprávu OK 2010\12_setkání zástupců mikroregionů Olomouckého kraje_29_4_2010_Tučín_Horák_Rašťá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3581400" cy="2686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22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6766" y="1295400"/>
            <a:ext cx="8701034" cy="5105400"/>
          </a:xfrm>
        </p:spPr>
        <p:txBody>
          <a:bodyPr/>
          <a:lstStyle/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600" dirty="0" smtClean="0"/>
              <a:t>Propagační aktivity 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>
                <a:solidFill>
                  <a:srgbClr val="003994"/>
                </a:solidFill>
              </a:rPr>
              <a:t>– </a:t>
            </a:r>
            <a:r>
              <a:rPr lang="cs-CZ" sz="2000" b="0" dirty="0" smtClean="0">
                <a:solidFill>
                  <a:srgbClr val="003994"/>
                </a:solidFill>
              </a:rPr>
              <a:t>vydávání </a:t>
            </a:r>
            <a:r>
              <a:rPr lang="cs-CZ" sz="2000" b="0" dirty="0">
                <a:solidFill>
                  <a:srgbClr val="003994"/>
                </a:solidFill>
              </a:rPr>
              <a:t>brožur, publikací, </a:t>
            </a:r>
            <a:r>
              <a:rPr lang="cs-CZ" sz="2000" b="0" dirty="0" smtClean="0">
                <a:solidFill>
                  <a:srgbClr val="003994"/>
                </a:solidFill>
              </a:rPr>
              <a:t>dokumentů, letáků 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r>
              <a:rPr lang="cs-CZ" sz="2000" b="0" dirty="0">
                <a:solidFill>
                  <a:srgbClr val="003994"/>
                </a:solidFill>
              </a:rPr>
              <a:t>– </a:t>
            </a:r>
            <a:r>
              <a:rPr lang="cs-CZ" sz="2000" b="0" dirty="0" smtClean="0">
                <a:solidFill>
                  <a:srgbClr val="003994"/>
                </a:solidFill>
              </a:rPr>
              <a:t>internetové stránky projektu: www.kr-olomoucky.cz/partnerstvi</a:t>
            </a: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 smtClean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 smtClean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 smtClean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 smtClean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 smtClean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2000" b="0" u="sng" dirty="0">
              <a:solidFill>
                <a:schemeClr val="tx1"/>
              </a:solidFill>
            </a:endParaRPr>
          </a:p>
          <a:p>
            <a:pPr marL="85725" indent="0" algn="just" eaLnBrk="1" hangingPunct="1">
              <a:lnSpc>
                <a:spcPct val="90000"/>
              </a:lnSpc>
              <a:buFontTx/>
              <a:buNone/>
            </a:pPr>
            <a:endParaRPr lang="cs-CZ" sz="900" b="0" dirty="0" smtClean="0">
              <a:solidFill>
                <a:srgbClr val="000099"/>
              </a:solidFill>
            </a:endParaRPr>
          </a:p>
          <a:p>
            <a:pPr marL="809625" indent="-723900" eaLnBrk="1" hangingPunct="1">
              <a:lnSpc>
                <a:spcPct val="90000"/>
              </a:lnSpc>
              <a:buFontTx/>
              <a:buNone/>
            </a:pPr>
            <a:r>
              <a:rPr lang="cs-CZ" sz="1800" b="0" dirty="0" smtClean="0">
                <a:solidFill>
                  <a:srgbClr val="000099"/>
                </a:solidFill>
              </a:rPr>
              <a:t>Leták o brownfields v OK	    Publikace o projektech	          Informační materiál     (9/2010)	                  venkova </a:t>
            </a:r>
            <a:r>
              <a:rPr lang="cs-CZ" sz="1800" b="0" dirty="0">
                <a:solidFill>
                  <a:srgbClr val="000099"/>
                </a:solidFill>
              </a:rPr>
              <a:t>v OK </a:t>
            </a:r>
            <a:r>
              <a:rPr lang="cs-CZ" sz="1800" b="0" dirty="0" smtClean="0">
                <a:solidFill>
                  <a:srgbClr val="000099"/>
                </a:solidFill>
              </a:rPr>
              <a:t>(11/2010)     </a:t>
            </a:r>
            <a:r>
              <a:rPr lang="cs-CZ" sz="1800" b="0" dirty="0" smtClean="0">
                <a:solidFill>
                  <a:srgbClr val="000099"/>
                </a:solidFill>
              </a:rPr>
              <a:t>„Brownfields </a:t>
            </a:r>
            <a:r>
              <a:rPr lang="cs-CZ" sz="1800" b="0" dirty="0" smtClean="0">
                <a:solidFill>
                  <a:srgbClr val="000099"/>
                </a:solidFill>
              </a:rPr>
              <a:t>v OK“ </a:t>
            </a:r>
            <a:r>
              <a:rPr lang="cs-CZ" sz="1800" b="0" dirty="0" smtClean="0">
                <a:solidFill>
                  <a:srgbClr val="000099"/>
                </a:solidFill>
              </a:rPr>
              <a:t>5/2011</a:t>
            </a:r>
            <a:r>
              <a:rPr lang="cs-CZ" sz="1800" b="0" dirty="0" smtClean="0">
                <a:solidFill>
                  <a:srgbClr val="000099"/>
                </a:solidFill>
              </a:rPr>
              <a:t>)	</a:t>
            </a:r>
          </a:p>
          <a:p>
            <a:pPr marL="85725" indent="0" eaLnBrk="1" hangingPunct="1">
              <a:lnSpc>
                <a:spcPct val="90000"/>
              </a:lnSpc>
              <a:buFontTx/>
              <a:buNone/>
            </a:pPr>
            <a:r>
              <a:rPr lang="cs-CZ" sz="1800" b="0" dirty="0">
                <a:solidFill>
                  <a:srgbClr val="000099"/>
                </a:solidFill>
              </a:rPr>
              <a:t>	</a:t>
            </a:r>
            <a:r>
              <a:rPr lang="cs-CZ" sz="1800" b="0" dirty="0" smtClean="0">
                <a:solidFill>
                  <a:srgbClr val="000099"/>
                </a:solidFill>
              </a:rPr>
              <a:t>		         	</a:t>
            </a:r>
            <a:endParaRPr lang="cs-CZ" sz="1800" b="0" dirty="0">
              <a:solidFill>
                <a:srgbClr val="000099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rgbClr val="33339A"/>
                </a:solidFill>
              </a:rPr>
              <a:t>Aktivity </a:t>
            </a:r>
            <a:r>
              <a:rPr lang="cs-CZ" sz="2800" dirty="0">
                <a:solidFill>
                  <a:srgbClr val="33339A"/>
                </a:solidFill>
              </a:rPr>
              <a:t>projektů technické </a:t>
            </a:r>
            <a:r>
              <a:rPr lang="cs-CZ" sz="2800" dirty="0" smtClean="0">
                <a:solidFill>
                  <a:srgbClr val="33339A"/>
                </a:solidFill>
              </a:rPr>
              <a:t>pomoci</a:t>
            </a:r>
            <a:endParaRPr lang="cs-CZ" sz="2800" dirty="0"/>
          </a:p>
        </p:txBody>
      </p:sp>
      <p:pic>
        <p:nvPicPr>
          <p:cNvPr id="6" name="Picture 5" descr="C:\dokumenty\1Projekt ROP 4_2_II\2_publikace a propagace\2_7_info brownfield\bfs slo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67" y="2514600"/>
            <a:ext cx="2323875" cy="332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347" y="2514600"/>
            <a:ext cx="2318651" cy="332898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14600"/>
            <a:ext cx="2410186" cy="332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0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12197</TotalTime>
  <Words>986</Words>
  <Application>Microsoft Office PowerPoint</Application>
  <PresentationFormat>Předvádění na obrazovce (4:3)</PresentationFormat>
  <Paragraphs>171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2_Výchozí návrh</vt:lpstr>
      <vt:lpstr>Projekty  Technické pomoci ROP SM</vt:lpstr>
      <vt:lpstr>Prezentace aplikace PowerPoint</vt:lpstr>
      <vt:lpstr>Projekty technické pomoci – ROP Střední Morava</vt:lpstr>
      <vt:lpstr>Projekty technické pomoci – ROP Střední Morava</vt:lpstr>
      <vt:lpstr>Aktivity projektů technické pomoci</vt:lpstr>
      <vt:lpstr>Aktivity projektů technické pomoci</vt:lpstr>
      <vt:lpstr>Aktivity projektů technické pomoci</vt:lpstr>
      <vt:lpstr>Aktivity projektů technické pomoci</vt:lpstr>
      <vt:lpstr>Aktivity projektů technické pomoci</vt:lpstr>
      <vt:lpstr>Aktivity projektů technické pomoci</vt:lpstr>
      <vt:lpstr>Aktivity projektů technické pomoci</vt:lpstr>
      <vt:lpstr>Aktivity projektů technické pomoci</vt:lpstr>
      <vt:lpstr>Aktivity projektů technické pomoci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Valovičová Leona</cp:lastModifiedBy>
  <cp:revision>249</cp:revision>
  <cp:lastPrinted>2012-06-19T07:23:39Z</cp:lastPrinted>
  <dcterms:created xsi:type="dcterms:W3CDTF">2008-01-15T11:19:01Z</dcterms:created>
  <dcterms:modified xsi:type="dcterms:W3CDTF">2012-06-19T08:21:52Z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