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99" r:id="rId2"/>
    <p:sldId id="302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4" r:id="rId12"/>
    <p:sldId id="313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326" r:id="rId25"/>
    <p:sldId id="281" r:id="rId26"/>
  </p:sldIdLst>
  <p:sldSz cx="9144000" cy="6858000" type="screen4x3"/>
  <p:notesSz cx="9874250" cy="679767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řidalová Kateřina" initials="PK" lastIdx="0" clrIdx="0">
    <p:extLst>
      <p:ext uri="{19B8F6BF-5375-455C-9EA6-DF929625EA0E}">
        <p15:presenceInfo xmlns:p15="http://schemas.microsoft.com/office/powerpoint/2012/main" userId="S-1-5-21-1345087706-903693047-1615293757-73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7" autoAdjust="0"/>
    <p:restoredTop sz="86369" autoAdjust="0"/>
  </p:normalViewPr>
  <p:slideViewPr>
    <p:cSldViewPr>
      <p:cViewPr varScale="1">
        <p:scale>
          <a:sx n="99" d="100"/>
          <a:sy n="99" d="100"/>
        </p:scale>
        <p:origin x="214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8227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9" d="100"/>
          <a:sy n="109" d="100"/>
        </p:scale>
        <p:origin x="42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9918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592028" y="2"/>
            <a:ext cx="4279918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EA1FC-45EB-403F-AF00-911FCA49C2D3}" type="datetimeFigureOut">
              <a:rPr lang="cs-CZ" smtClean="0"/>
              <a:t>04.11.2021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094"/>
            <a:ext cx="4279918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592028" y="6456094"/>
            <a:ext cx="4279918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DB5E8-8C3B-4DB6-BCB8-028C87625E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5823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9918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592028" y="2"/>
            <a:ext cx="4279918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819699-4E47-46FF-AF95-EB85F21D3520}" type="datetimeFigureOut">
              <a:rPr lang="cs-CZ"/>
              <a:pPr>
                <a:defRPr/>
              </a:pPr>
              <a:t>04.11.2021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86964" y="3228597"/>
            <a:ext cx="7900323" cy="30588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094"/>
            <a:ext cx="4279918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592028" y="6456094"/>
            <a:ext cx="4279918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C8E1E1F-60EF-478F-B809-07B06C05E32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7692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8E1E1F-60EF-478F-B809-07B06C05E32D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4378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8E1E1F-60EF-478F-B809-07B06C05E32D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816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F007B-4588-4D74-A9EF-DF6A69045D8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9C161-CA89-41E1-8071-3F321C5187E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46299-87A4-4B84-8065-2ACE31AA65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23CBC-3517-4283-8B8A-AE06F1848D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300EA-EB7E-4275-BE27-B9DA258EA3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BDA03-8708-41F3-AE12-8EB2B7DE73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92D40-C857-4AD5-9F6A-C8BC5DA823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4A2F-A044-4286-8F86-44FBE84250C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48F82-919F-451C-A7B1-2144DF7460D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ADAE2-51E7-483B-B43E-FD18619295C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5EC9A-0A8E-4D37-9073-0097F50DC6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7C92F1-FF4D-4FA4-BE56-4659EE638EF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2800" dirty="0" smtClean="0"/>
              <a:t>Školení obcí Olomouckého kraje</a:t>
            </a:r>
          </a:p>
          <a:p>
            <a:pPr marL="0" indent="0" algn="ctr">
              <a:buNone/>
            </a:pPr>
            <a:r>
              <a:rPr lang="cs-CZ" sz="2800" dirty="0" smtClean="0"/>
              <a:t>Listopad 2021</a:t>
            </a:r>
          </a:p>
          <a:p>
            <a:pPr marL="0" indent="0" algn="ctr">
              <a:buNone/>
            </a:pPr>
            <a:endParaRPr lang="cs-CZ" sz="2800" dirty="0" smtClean="0"/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MÍSTNÍ POPLATKY PO NOVELE</a:t>
            </a: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cs-CZ" sz="2000" b="1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Změny účinné od 1. 1. 2021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136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Prominutí poplatku za obecní systém – na žádost § 16a ZMP</a:t>
            </a:r>
            <a:endParaRPr lang="cs-CZ" sz="2000" b="1" u="sng" dirty="0"/>
          </a:p>
          <a:p>
            <a:pPr>
              <a:defRPr/>
            </a:pPr>
            <a:r>
              <a:rPr lang="cs-CZ" altLang="cs-CZ" sz="2000" dirty="0"/>
              <a:t>poplatek lze prominout na žádost poplatníka (podání</a:t>
            </a:r>
            <a:r>
              <a:rPr lang="cs-CZ" altLang="cs-CZ" sz="2000" dirty="0" smtClean="0"/>
              <a:t>),</a:t>
            </a:r>
            <a:endParaRPr lang="cs-CZ" altLang="cs-CZ" sz="2000" dirty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2000" dirty="0" smtClean="0"/>
              <a:t>rozhoduje </a:t>
            </a:r>
            <a:r>
              <a:rPr lang="cs-CZ" altLang="cs-CZ" sz="2000" dirty="0"/>
              <a:t>obecní </a:t>
            </a:r>
            <a:r>
              <a:rPr lang="cs-CZ" altLang="cs-CZ" sz="2000" dirty="0" smtClean="0"/>
              <a:t>úřad,</a:t>
            </a:r>
            <a:endParaRPr lang="cs-CZ" altLang="cs-CZ" sz="2000" dirty="0"/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2000" dirty="0" smtClean="0"/>
              <a:t>důvod </a:t>
            </a:r>
            <a:r>
              <a:rPr lang="cs-CZ" altLang="cs-CZ" sz="2000" dirty="0"/>
              <a:t>prominutí -odstranění tvrdosti a zhodnocení okolností </a:t>
            </a:r>
            <a:r>
              <a:rPr lang="cs-CZ" altLang="cs-CZ" sz="2000" dirty="0" smtClean="0"/>
              <a:t>případu,</a:t>
            </a:r>
            <a:endParaRPr lang="cs-CZ" altLang="cs-CZ" sz="2000" dirty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2000" dirty="0" smtClean="0"/>
              <a:t>lze </a:t>
            </a:r>
            <a:r>
              <a:rPr lang="cs-CZ" altLang="cs-CZ" sz="2000" dirty="0"/>
              <a:t>prominout poplatek i příslušenství </a:t>
            </a:r>
            <a:r>
              <a:rPr lang="cs-CZ" altLang="cs-CZ" sz="2000" dirty="0" smtClean="0"/>
              <a:t>poplatku,</a:t>
            </a:r>
            <a:endParaRPr lang="cs-CZ" altLang="cs-CZ" sz="2000" dirty="0"/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2000" dirty="0" smtClean="0"/>
              <a:t>proti </a:t>
            </a:r>
            <a:r>
              <a:rPr lang="cs-CZ" altLang="cs-CZ" sz="2000" dirty="0"/>
              <a:t>rozhodnutí se nelze </a:t>
            </a:r>
            <a:r>
              <a:rPr lang="cs-CZ" altLang="cs-CZ" sz="2000" dirty="0" smtClean="0"/>
              <a:t>odvolat.</a:t>
            </a:r>
            <a:endParaRPr lang="cs-CZ" sz="2000" dirty="0"/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0921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Prominutí poplatku za obecní systém – z úřední moci §16b ZMP</a:t>
            </a:r>
          </a:p>
          <a:p>
            <a:pPr marL="0" indent="0">
              <a:buNone/>
            </a:pPr>
            <a:r>
              <a:rPr lang="cs-CZ" altLang="cs-CZ" sz="2000" b="1" dirty="0"/>
              <a:t>z důvodu mimořádných, zejména živelních </a:t>
            </a:r>
            <a:r>
              <a:rPr lang="cs-CZ" altLang="cs-CZ" sz="2000" b="1" dirty="0" smtClean="0"/>
              <a:t>událostí.</a:t>
            </a:r>
            <a:endParaRPr lang="cs-CZ" altLang="cs-CZ" sz="2000" b="1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rozhoduje </a:t>
            </a:r>
            <a:r>
              <a:rPr lang="cs-CZ" altLang="cs-CZ" sz="2000" dirty="0"/>
              <a:t>obecní </a:t>
            </a:r>
            <a:r>
              <a:rPr lang="cs-CZ" altLang="cs-CZ" sz="2000" dirty="0" smtClean="0"/>
              <a:t>úřad, </a:t>
            </a:r>
          </a:p>
          <a:p>
            <a:endParaRPr lang="cs-CZ" altLang="cs-CZ" sz="2000" dirty="0"/>
          </a:p>
          <a:p>
            <a:r>
              <a:rPr lang="cs-CZ" altLang="cs-CZ" sz="2000" dirty="0" smtClean="0"/>
              <a:t>lze </a:t>
            </a:r>
            <a:r>
              <a:rPr lang="cs-CZ" altLang="cs-CZ" sz="2000" dirty="0"/>
              <a:t>prominout poplatek i příslušenství </a:t>
            </a:r>
            <a:r>
              <a:rPr lang="cs-CZ" altLang="cs-CZ" sz="2000" dirty="0" smtClean="0"/>
              <a:t>poplatku,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promíjí </a:t>
            </a:r>
            <a:r>
              <a:rPr lang="cs-CZ" altLang="cs-CZ" sz="2000" dirty="0"/>
              <a:t>se všem poplatníkům, kterých se důvod </a:t>
            </a:r>
            <a:r>
              <a:rPr lang="cs-CZ" altLang="cs-CZ" sz="2000" dirty="0" smtClean="0"/>
              <a:t>týká,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nelze </a:t>
            </a:r>
            <a:r>
              <a:rPr lang="cs-CZ" altLang="cs-CZ" sz="2000" dirty="0"/>
              <a:t>se </a:t>
            </a:r>
            <a:r>
              <a:rPr lang="cs-CZ" altLang="cs-CZ" sz="2000" dirty="0" smtClean="0"/>
              <a:t>odvolat,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rozhodnutí </a:t>
            </a:r>
            <a:r>
              <a:rPr lang="cs-CZ" altLang="cs-CZ" sz="2000" dirty="0"/>
              <a:t>se vyvěsí na úřední </a:t>
            </a:r>
            <a:r>
              <a:rPr lang="cs-CZ" altLang="cs-CZ" sz="2000" dirty="0" smtClean="0"/>
              <a:t>desce.  </a:t>
            </a:r>
            <a:endParaRPr lang="cs-CZ" alt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4040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400" b="1" u="sng" dirty="0" smtClean="0"/>
              <a:t>2. Poplatek za odkládání KO z nemovité věci</a:t>
            </a:r>
          </a:p>
          <a:p>
            <a:r>
              <a:rPr lang="cs-CZ" sz="2400" dirty="0"/>
              <a:t>vychází z obecných principů práva životního prostředí „znečišťovatel platí“ a „plať tolik, kolik vyhodíš</a:t>
            </a:r>
            <a:r>
              <a:rPr lang="cs-CZ" sz="2400" dirty="0" smtClean="0"/>
              <a:t>“,</a:t>
            </a:r>
            <a:endParaRPr lang="cs-CZ" sz="2400" dirty="0"/>
          </a:p>
          <a:p>
            <a:pPr>
              <a:buFont typeface="Wingdings" panose="05000000000000000000" pitchFamily="2" charset="2"/>
              <a:buChar char="Ø"/>
            </a:pPr>
            <a:endParaRPr lang="cs-CZ" sz="2400" dirty="0"/>
          </a:p>
          <a:p>
            <a:r>
              <a:rPr lang="cs-CZ" sz="2400" dirty="0" smtClean="0"/>
              <a:t>je </a:t>
            </a:r>
            <a:r>
              <a:rPr lang="cs-CZ" sz="2400" dirty="0"/>
              <a:t>možné jej zavést ve dvou základních </a:t>
            </a:r>
            <a:r>
              <a:rPr lang="cs-CZ" sz="2400" dirty="0" smtClean="0"/>
              <a:t>režimech: </a:t>
            </a:r>
            <a:endParaRPr lang="cs-CZ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 smtClean="0"/>
              <a:t>poplatek </a:t>
            </a:r>
            <a:r>
              <a:rPr lang="cs-CZ" sz="2400" b="1" dirty="0"/>
              <a:t>za množství </a:t>
            </a:r>
            <a:r>
              <a:rPr lang="cs-CZ" sz="2400" dirty="0"/>
              <a:t>(hmotnost nebo objem) vyprodukovaného </a:t>
            </a:r>
            <a:r>
              <a:rPr lang="cs-CZ" sz="2400" dirty="0" smtClean="0"/>
              <a:t>KO,</a:t>
            </a:r>
          </a:p>
          <a:p>
            <a:pPr marL="0" indent="0">
              <a:buNone/>
            </a:pPr>
            <a:r>
              <a:rPr lang="cs-CZ" sz="2400" dirty="0" smtClean="0"/>
              <a:t>nebo</a:t>
            </a:r>
            <a:endParaRPr lang="cs-CZ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 smtClean="0"/>
              <a:t>jeho </a:t>
            </a:r>
            <a:r>
              <a:rPr lang="cs-CZ" sz="2400" b="1" dirty="0"/>
              <a:t>výše vychází z objednané kapacity sběrných </a:t>
            </a:r>
            <a:r>
              <a:rPr lang="cs-CZ" sz="2400" b="1" dirty="0" smtClean="0"/>
              <a:t>prostředků.</a:t>
            </a:r>
            <a:endParaRPr lang="cs-CZ" sz="2400" b="1" dirty="0"/>
          </a:p>
          <a:p>
            <a:pPr marL="0" indent="0" algn="just">
              <a:buNone/>
            </a:pPr>
            <a:endParaRPr lang="cs-CZ" sz="2400" b="1" u="sng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2427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Subjekt poplatku</a:t>
            </a:r>
          </a:p>
          <a:p>
            <a:pPr marL="0" indent="0">
              <a:buNone/>
            </a:pPr>
            <a:r>
              <a:rPr lang="cs-CZ" sz="2000" b="1" u="sng" dirty="0"/>
              <a:t>Poplatníkem </a:t>
            </a:r>
            <a:r>
              <a:rPr lang="cs-CZ" sz="2000" b="1" u="sng" dirty="0" smtClean="0"/>
              <a:t>je:</a:t>
            </a:r>
          </a:p>
          <a:p>
            <a:r>
              <a:rPr lang="cs-CZ" sz="2000" dirty="0" smtClean="0"/>
              <a:t>FO</a:t>
            </a:r>
            <a:r>
              <a:rPr lang="cs-CZ" sz="2000" dirty="0"/>
              <a:t>, která má v nemovité věci </a:t>
            </a:r>
            <a:r>
              <a:rPr lang="cs-CZ" sz="2000" dirty="0" smtClean="0"/>
              <a:t>bydliště,</a:t>
            </a:r>
            <a:endParaRPr lang="cs-CZ" sz="2000" dirty="0"/>
          </a:p>
          <a:p>
            <a:r>
              <a:rPr lang="cs-CZ" sz="2000" dirty="0" smtClean="0"/>
              <a:t>vlastník </a:t>
            </a:r>
            <a:r>
              <a:rPr lang="cs-CZ" sz="2000" dirty="0"/>
              <a:t>nemovité věci, </a:t>
            </a:r>
            <a:r>
              <a:rPr lang="cs-CZ" sz="2000" u="sng" dirty="0"/>
              <a:t>ve které nemá bydliště žádná fyzická osoba </a:t>
            </a:r>
            <a:r>
              <a:rPr lang="cs-CZ" sz="2000" dirty="0"/>
              <a:t>– FO nebo </a:t>
            </a:r>
            <a:r>
              <a:rPr lang="cs-CZ" sz="2000" dirty="0" smtClean="0"/>
              <a:t>PO, fond, </a:t>
            </a:r>
            <a:r>
              <a:rPr lang="cs-CZ" sz="2000" dirty="0"/>
              <a:t>solidární poplatková </a:t>
            </a:r>
            <a:r>
              <a:rPr lang="cs-CZ" sz="2000" dirty="0" smtClean="0"/>
              <a:t>odpovědnost.</a:t>
            </a:r>
            <a:endParaRPr lang="cs-CZ" sz="1800" dirty="0"/>
          </a:p>
          <a:p>
            <a:pPr marL="0" indent="0">
              <a:buNone/>
            </a:pPr>
            <a:endParaRPr lang="cs-CZ" sz="2000" b="1" u="sng" dirty="0" smtClean="0"/>
          </a:p>
          <a:p>
            <a:pPr marL="0" indent="0">
              <a:buNone/>
            </a:pPr>
            <a:r>
              <a:rPr lang="cs-CZ" sz="2000" b="1" u="sng" dirty="0" smtClean="0"/>
              <a:t>Plátcem </a:t>
            </a:r>
            <a:r>
              <a:rPr lang="cs-CZ" sz="2000" b="1" u="sng" dirty="0"/>
              <a:t>poplatku </a:t>
            </a:r>
            <a:r>
              <a:rPr lang="cs-CZ" sz="2000" b="1" u="sng" dirty="0" smtClean="0"/>
              <a:t>je:</a:t>
            </a:r>
            <a:endParaRPr lang="cs-CZ" sz="2000" b="1" u="sng" dirty="0"/>
          </a:p>
          <a:p>
            <a:r>
              <a:rPr lang="cs-CZ" sz="2000" dirty="0"/>
              <a:t>společenství vlastníků jednotek, pokud pro dům </a:t>
            </a:r>
            <a:r>
              <a:rPr lang="cs-CZ" sz="2000" dirty="0" smtClean="0"/>
              <a:t>vzniklo, </a:t>
            </a:r>
            <a:endParaRPr lang="cs-CZ" sz="2000" dirty="0"/>
          </a:p>
          <a:p>
            <a:r>
              <a:rPr lang="cs-CZ" sz="2000" dirty="0"/>
              <a:t>vlastník nemovité věci v ostatních </a:t>
            </a:r>
            <a:r>
              <a:rPr lang="cs-CZ" sz="2000" dirty="0" smtClean="0"/>
              <a:t>případech.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/>
              <a:t>Plátce poplatku je povinen vybrat poplatek od poplatníka a odvést vybrané poplatky obecnímu </a:t>
            </a:r>
            <a:r>
              <a:rPr lang="cs-CZ" sz="2000" b="1" dirty="0" smtClean="0"/>
              <a:t>úřadu.</a:t>
            </a:r>
            <a:endParaRPr lang="cs-CZ" sz="2000" b="1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7334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Předmět poplatku</a:t>
            </a:r>
          </a:p>
          <a:p>
            <a:pPr marL="0" indent="0" algn="just">
              <a:buNone/>
            </a:pPr>
            <a:endParaRPr lang="cs-CZ" sz="2000" b="1" dirty="0" smtClean="0"/>
          </a:p>
          <a:p>
            <a:pPr marL="0" indent="0" algn="just">
              <a:buNone/>
            </a:pPr>
            <a:r>
              <a:rPr lang="cs-CZ" sz="2000" b="1" dirty="0" smtClean="0"/>
              <a:t>odkládání </a:t>
            </a:r>
            <a:r>
              <a:rPr lang="cs-CZ" sz="2000" b="1" dirty="0"/>
              <a:t>směsného KO z</a:t>
            </a:r>
            <a:r>
              <a:rPr lang="cs-CZ" sz="2000" dirty="0"/>
              <a:t> jednotlivé </a:t>
            </a:r>
            <a:r>
              <a:rPr lang="cs-CZ" sz="2000" b="1" dirty="0"/>
              <a:t>nemovité věci </a:t>
            </a:r>
            <a:r>
              <a:rPr lang="cs-CZ" sz="2000" dirty="0"/>
              <a:t>zahrnující </a:t>
            </a:r>
            <a:r>
              <a:rPr lang="cs-CZ" sz="2000" b="1" dirty="0"/>
              <a:t>byt,</a:t>
            </a:r>
            <a:r>
              <a:rPr lang="cs-CZ" sz="2000" dirty="0"/>
              <a:t> </a:t>
            </a:r>
            <a:r>
              <a:rPr lang="cs-CZ" sz="2000" b="1" dirty="0"/>
              <a:t>rodinný dům nebo stavbu pro rodinnou rekreaci</a:t>
            </a:r>
            <a:r>
              <a:rPr lang="cs-CZ" sz="2000" dirty="0"/>
              <a:t>, která se nachází na území </a:t>
            </a:r>
            <a:r>
              <a:rPr lang="cs-CZ" sz="2000" dirty="0" smtClean="0"/>
              <a:t>obce.</a:t>
            </a:r>
            <a:endParaRPr lang="cs-CZ" sz="2000" dirty="0"/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0102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Základ poplatku</a:t>
            </a:r>
          </a:p>
          <a:p>
            <a:pPr marL="0" indent="0">
              <a:buNone/>
            </a:pPr>
            <a:r>
              <a:rPr lang="cs-CZ" sz="2000" b="1" dirty="0"/>
              <a:t>Obec</a:t>
            </a:r>
            <a:r>
              <a:rPr lang="cs-CZ" sz="2000" dirty="0"/>
              <a:t> při zavádění tohoto poplatku </a:t>
            </a:r>
            <a:r>
              <a:rPr lang="cs-CZ" sz="2000" dirty="0" smtClean="0"/>
              <a:t>si </a:t>
            </a:r>
            <a:r>
              <a:rPr lang="cs-CZ" sz="2000" b="1" dirty="0" smtClean="0"/>
              <a:t>musí </a:t>
            </a:r>
            <a:r>
              <a:rPr lang="cs-CZ" sz="2000" b="1" dirty="0"/>
              <a:t>zvolit</a:t>
            </a:r>
            <a:r>
              <a:rPr lang="cs-CZ" sz="2000" dirty="0"/>
              <a:t>, zda základ poplatku bude  vycházet </a:t>
            </a:r>
            <a:r>
              <a:rPr lang="cs-CZ" sz="2000" dirty="0" smtClean="0"/>
              <a:t>z:</a:t>
            </a:r>
            <a:endParaRPr lang="cs-CZ" sz="2000" dirty="0"/>
          </a:p>
          <a:p>
            <a:pPr>
              <a:buFont typeface="Wingdings" panose="05000000000000000000" pitchFamily="2" charset="2"/>
              <a:buChar char="Ø"/>
            </a:pPr>
            <a:endParaRPr lang="cs-CZ" sz="2000" b="1" dirty="0"/>
          </a:p>
          <a:p>
            <a:r>
              <a:rPr lang="cs-CZ" sz="2000" b="1" dirty="0" smtClean="0"/>
              <a:t>hmotnosti </a:t>
            </a:r>
            <a:r>
              <a:rPr lang="cs-CZ" sz="2000" b="1" dirty="0"/>
              <a:t>KO </a:t>
            </a:r>
            <a:r>
              <a:rPr lang="cs-CZ" sz="2000" dirty="0"/>
              <a:t>– hmotnostní </a:t>
            </a:r>
            <a:r>
              <a:rPr lang="cs-CZ" sz="2000" dirty="0" smtClean="0"/>
              <a:t>základ,</a:t>
            </a:r>
            <a:endParaRPr lang="cs-CZ" sz="2000" dirty="0"/>
          </a:p>
          <a:p>
            <a:r>
              <a:rPr lang="cs-CZ" sz="2000" b="1" dirty="0" smtClean="0"/>
              <a:t>objemu </a:t>
            </a:r>
            <a:r>
              <a:rPr lang="cs-CZ" sz="2000" b="1" dirty="0"/>
              <a:t>KO </a:t>
            </a:r>
            <a:r>
              <a:rPr lang="cs-CZ" sz="2000" dirty="0"/>
              <a:t>– objemový </a:t>
            </a:r>
            <a:r>
              <a:rPr lang="cs-CZ" sz="2000" dirty="0" smtClean="0"/>
              <a:t>základ,</a:t>
            </a:r>
            <a:endParaRPr lang="cs-CZ" sz="2000" dirty="0"/>
          </a:p>
          <a:p>
            <a:r>
              <a:rPr lang="cs-CZ" sz="2000" b="1" dirty="0" smtClean="0"/>
              <a:t>kapacity </a:t>
            </a:r>
            <a:r>
              <a:rPr lang="cs-CZ" sz="2000" b="1" dirty="0"/>
              <a:t>sběrných prostředků </a:t>
            </a:r>
            <a:r>
              <a:rPr lang="cs-CZ" sz="2000" dirty="0"/>
              <a:t>– kapacitní </a:t>
            </a:r>
            <a:r>
              <a:rPr lang="cs-CZ" sz="2000" dirty="0" smtClean="0"/>
              <a:t>základ.</a:t>
            </a:r>
            <a:endParaRPr lang="cs-CZ" sz="2000" dirty="0"/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dirty="0" smtClean="0"/>
              <a:t>Pro celé poplatkové období tj. kalendářní rok si obec </a:t>
            </a:r>
            <a:r>
              <a:rPr lang="cs-CZ" sz="2000" dirty="0"/>
              <a:t>zvolí jeden typ základu pro celé území </a:t>
            </a:r>
            <a:r>
              <a:rPr lang="cs-CZ" sz="2000" dirty="0" smtClean="0"/>
              <a:t>obce.</a:t>
            </a:r>
            <a:endParaRPr lang="cs-CZ" sz="2000" dirty="0"/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106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Dílčí základ poplatku -  určuje </a:t>
            </a:r>
            <a:r>
              <a:rPr lang="cs-CZ" sz="2000" b="1" u="sng" dirty="0"/>
              <a:t>se na měsíční bázi</a:t>
            </a:r>
          </a:p>
          <a:p>
            <a:pPr marL="0" indent="0">
              <a:buNone/>
            </a:pPr>
            <a:r>
              <a:rPr lang="cs-CZ" sz="2000" dirty="0" smtClean="0"/>
              <a:t>za </a:t>
            </a:r>
            <a:r>
              <a:rPr lang="cs-CZ" sz="2000" dirty="0"/>
              <a:t>dílčí (měsíční</a:t>
            </a:r>
            <a:r>
              <a:rPr lang="cs-CZ" sz="2000" dirty="0" smtClean="0"/>
              <a:t>) období s jedná:</a:t>
            </a:r>
            <a:endParaRPr lang="cs-CZ" sz="2000" dirty="0"/>
          </a:p>
          <a:p>
            <a:r>
              <a:rPr lang="cs-CZ" sz="2000" dirty="0" smtClean="0"/>
              <a:t>hmotnost </a:t>
            </a:r>
            <a:r>
              <a:rPr lang="cs-CZ" sz="2000" dirty="0"/>
              <a:t>odpadu – v kg na </a:t>
            </a:r>
            <a:r>
              <a:rPr lang="cs-CZ" sz="2000" dirty="0" smtClean="0"/>
              <a:t>poplatníka,</a:t>
            </a:r>
            <a:endParaRPr lang="cs-CZ" sz="2000" dirty="0"/>
          </a:p>
          <a:p>
            <a:r>
              <a:rPr lang="cs-CZ" sz="2000" dirty="0" smtClean="0"/>
              <a:t>objem </a:t>
            </a:r>
            <a:r>
              <a:rPr lang="cs-CZ" sz="2000" dirty="0"/>
              <a:t>odpadu – v litrech na </a:t>
            </a:r>
            <a:r>
              <a:rPr lang="cs-CZ" sz="2000" dirty="0" smtClean="0"/>
              <a:t>poplatníka,</a:t>
            </a:r>
            <a:endParaRPr lang="cs-CZ" sz="2000" dirty="0"/>
          </a:p>
          <a:p>
            <a:r>
              <a:rPr lang="cs-CZ" sz="2000" dirty="0" smtClean="0"/>
              <a:t>kapacita </a:t>
            </a:r>
            <a:r>
              <a:rPr lang="cs-CZ" sz="2000" dirty="0"/>
              <a:t>sběrných prostředků– v litrech na </a:t>
            </a:r>
            <a:r>
              <a:rPr lang="cs-CZ" sz="2000" dirty="0" smtClean="0"/>
              <a:t>poplatníka.</a:t>
            </a:r>
            <a:endParaRPr lang="cs-CZ" sz="2000" dirty="0"/>
          </a:p>
          <a:p>
            <a:pPr marL="0" indent="0">
              <a:buNone/>
            </a:pPr>
            <a:endParaRPr lang="cs-CZ" sz="2000" b="1" dirty="0" smtClean="0"/>
          </a:p>
          <a:p>
            <a:pPr marL="0" indent="0">
              <a:buNone/>
            </a:pPr>
            <a:r>
              <a:rPr lang="cs-CZ" sz="2000" b="1" dirty="0" smtClean="0"/>
              <a:t>Obec </a:t>
            </a:r>
            <a:r>
              <a:rPr lang="cs-CZ" sz="2000" b="1" dirty="0"/>
              <a:t>může určit minimální základ dílčího poplatku</a:t>
            </a:r>
            <a:r>
              <a:rPr lang="cs-CZ" sz="2000" dirty="0"/>
              <a:t>, který činí </a:t>
            </a:r>
            <a:r>
              <a:rPr lang="cs-CZ" sz="2000" b="1" dirty="0" smtClean="0"/>
              <a:t>nejvýše:</a:t>
            </a:r>
          </a:p>
          <a:p>
            <a:pPr marL="0" indent="0">
              <a:buNone/>
            </a:pPr>
            <a:r>
              <a:rPr lang="cs-CZ" sz="2000" dirty="0" smtClean="0"/>
              <a:t>10 </a:t>
            </a:r>
            <a:r>
              <a:rPr lang="cs-CZ" sz="2000" dirty="0"/>
              <a:t>kg, pokud je základem hmotnost </a:t>
            </a:r>
            <a:r>
              <a:rPr lang="cs-CZ" sz="2000" dirty="0" smtClean="0"/>
              <a:t>odpadu,</a:t>
            </a: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60 </a:t>
            </a:r>
            <a:r>
              <a:rPr lang="cs-CZ" sz="2000" dirty="0"/>
              <a:t>litrů, pokud je základem objem odpadu nebo kapacita sběrných </a:t>
            </a:r>
            <a:r>
              <a:rPr lang="cs-CZ" sz="2000" dirty="0" smtClean="0"/>
              <a:t>prostředků.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5435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Sazba poplatku</a:t>
            </a:r>
          </a:p>
          <a:p>
            <a:pPr marL="0" indent="0">
              <a:buNone/>
            </a:pPr>
            <a:r>
              <a:rPr lang="cs-CZ" sz="2000" dirty="0"/>
              <a:t>Sazba poplatku činí </a:t>
            </a:r>
            <a:r>
              <a:rPr lang="cs-CZ" sz="2000" b="1" dirty="0" smtClean="0"/>
              <a:t>nejvýše:</a:t>
            </a:r>
          </a:p>
          <a:p>
            <a:pPr marL="0" indent="0">
              <a:buNone/>
            </a:pPr>
            <a:r>
              <a:rPr lang="cs-CZ" sz="2000" dirty="0" smtClean="0"/>
              <a:t>6 </a:t>
            </a:r>
            <a:r>
              <a:rPr lang="cs-CZ" sz="2000" dirty="0"/>
              <a:t>Kč za kg , pokud je základem hmotnost </a:t>
            </a:r>
            <a:r>
              <a:rPr lang="cs-CZ" sz="2000" dirty="0" smtClean="0"/>
              <a:t>odpadu,</a:t>
            </a: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1 </a:t>
            </a:r>
            <a:r>
              <a:rPr lang="cs-CZ" sz="2000" dirty="0"/>
              <a:t>Kč za litr, pokud je základem objem odpadu nebo  kapacita sběrných </a:t>
            </a:r>
            <a:r>
              <a:rPr lang="cs-CZ" sz="2000" dirty="0" smtClean="0"/>
              <a:t>prostředků.</a:t>
            </a:r>
            <a:endParaRPr lang="cs-CZ" sz="2000" dirty="0"/>
          </a:p>
          <a:p>
            <a:pPr>
              <a:buFont typeface="Wingdings" panose="05000000000000000000" pitchFamily="2" charset="2"/>
              <a:buChar char="Ø"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/>
              <a:t>Poplatek se vypočte </a:t>
            </a:r>
            <a:r>
              <a:rPr lang="cs-CZ" sz="2000" dirty="0"/>
              <a:t>jako součet dílčích poplatků za jednotlivá dílčí </a:t>
            </a:r>
            <a:r>
              <a:rPr lang="cs-CZ" sz="2000" dirty="0" smtClean="0"/>
              <a:t>období.</a:t>
            </a:r>
            <a:endParaRPr lang="cs-CZ" sz="2000" dirty="0"/>
          </a:p>
          <a:p>
            <a:pPr marL="0" indent="0" algn="just">
              <a:buNone/>
            </a:pPr>
            <a:r>
              <a:rPr lang="cs-CZ" sz="2000" b="1" dirty="0"/>
              <a:t>Dílčí poplatek za dílčí období </a:t>
            </a:r>
            <a:r>
              <a:rPr lang="cs-CZ" sz="2000" dirty="0"/>
              <a:t>je součin základu dílčího poplatku zaokrouhleného na celé kg nebo litry nahoru a sazby pro tento </a:t>
            </a:r>
            <a:r>
              <a:rPr lang="cs-CZ" sz="2000" dirty="0" smtClean="0"/>
              <a:t>základ.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196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Vyměření poplatku za odkládání KO z nemovité věci</a:t>
            </a:r>
          </a:p>
          <a:p>
            <a:pPr marL="0" indent="0">
              <a:buNone/>
              <a:defRPr/>
            </a:pPr>
            <a:r>
              <a:rPr lang="cs-CZ" sz="2000" b="1" dirty="0"/>
              <a:t>Pokud obec zavedla poplatek, který vychází z kapacitního základu </a:t>
            </a:r>
            <a:r>
              <a:rPr lang="cs-CZ" sz="2000" b="1" dirty="0" smtClean="0"/>
              <a:t>poplatku.</a:t>
            </a:r>
            <a:endParaRPr lang="cs-CZ" sz="2000" b="1" dirty="0"/>
          </a:p>
          <a:p>
            <a:pPr marL="0" indent="0">
              <a:buNone/>
              <a:defRPr/>
            </a:pPr>
            <a:r>
              <a:rPr lang="cs-CZ" sz="2000" dirty="0" smtClean="0"/>
              <a:t>Dle </a:t>
            </a:r>
            <a:r>
              <a:rPr lang="cs-CZ" sz="2000" dirty="0"/>
              <a:t>§ 11 </a:t>
            </a:r>
            <a:r>
              <a:rPr lang="cs-CZ" sz="2000" dirty="0" smtClean="0"/>
              <a:t>ZMP - obecní úřad </a:t>
            </a:r>
            <a:r>
              <a:rPr lang="cs-CZ" sz="2000" b="1" dirty="0"/>
              <a:t>je povinen poplatek vyměřit</a:t>
            </a:r>
            <a:r>
              <a:rPr lang="cs-CZ" sz="2000" dirty="0"/>
              <a:t>, pokud jej </a:t>
            </a:r>
            <a:r>
              <a:rPr lang="cs-CZ" sz="2000" b="1" dirty="0"/>
              <a:t>plátce</a:t>
            </a:r>
            <a:r>
              <a:rPr lang="cs-CZ" sz="2000" dirty="0"/>
              <a:t> poplatku </a:t>
            </a:r>
            <a:r>
              <a:rPr lang="cs-CZ" sz="2000" dirty="0" smtClean="0"/>
              <a:t>neodvede:</a:t>
            </a:r>
            <a:endParaRPr lang="cs-CZ" sz="2000" dirty="0"/>
          </a:p>
          <a:p>
            <a:pPr>
              <a:defRPr/>
            </a:pPr>
            <a:r>
              <a:rPr lang="cs-CZ" sz="2000" b="1" dirty="0" smtClean="0"/>
              <a:t>včas</a:t>
            </a:r>
            <a:r>
              <a:rPr lang="cs-CZ" sz="2000" dirty="0" smtClean="0"/>
              <a:t> </a:t>
            </a:r>
            <a:r>
              <a:rPr lang="cs-CZ" sz="2000" dirty="0"/>
              <a:t>– termín splatnosti stanoví obec v </a:t>
            </a:r>
            <a:r>
              <a:rPr lang="cs-CZ" sz="2000" dirty="0" smtClean="0"/>
              <a:t>OZV,</a:t>
            </a:r>
            <a:endParaRPr lang="cs-CZ" sz="2000" dirty="0"/>
          </a:p>
          <a:p>
            <a:pPr>
              <a:defRPr/>
            </a:pPr>
            <a:r>
              <a:rPr lang="cs-CZ" sz="2000" b="1" dirty="0" smtClean="0"/>
              <a:t>ve </a:t>
            </a:r>
            <a:r>
              <a:rPr lang="cs-CZ" sz="2000" b="1" dirty="0"/>
              <a:t>správné výši </a:t>
            </a:r>
            <a:r>
              <a:rPr lang="cs-CZ" sz="2000" dirty="0"/>
              <a:t>– sazba poplatku je stanovena v </a:t>
            </a:r>
            <a:r>
              <a:rPr lang="cs-CZ" sz="2000" dirty="0" smtClean="0"/>
              <a:t>OZV.</a:t>
            </a:r>
            <a:endParaRPr lang="cs-CZ" sz="2000" dirty="0"/>
          </a:p>
          <a:p>
            <a:pPr marL="0" indent="0">
              <a:buNone/>
              <a:defRPr/>
            </a:pPr>
            <a:endParaRPr lang="cs-CZ" sz="2000" dirty="0" smtClean="0"/>
          </a:p>
          <a:p>
            <a:pPr marL="0" indent="0">
              <a:buNone/>
              <a:defRPr/>
            </a:pPr>
            <a:r>
              <a:rPr lang="cs-CZ" sz="2000" dirty="0" smtClean="0"/>
              <a:t>Obecní </a:t>
            </a:r>
            <a:r>
              <a:rPr lang="cs-CZ" sz="2000" dirty="0"/>
              <a:t>úřad vyměří poplatek – platebním </a:t>
            </a:r>
            <a:r>
              <a:rPr lang="cs-CZ" sz="2000" dirty="0" smtClean="0"/>
              <a:t>výměrem. Včas </a:t>
            </a:r>
            <a:r>
              <a:rPr lang="cs-CZ" sz="2000" dirty="0"/>
              <a:t>neodvedený poplatek nebo jeho část může obecní úřad zvýšit až </a:t>
            </a:r>
            <a:r>
              <a:rPr lang="cs-CZ" sz="2000" dirty="0" smtClean="0"/>
              <a:t>na </a:t>
            </a:r>
            <a:r>
              <a:rPr lang="cs-CZ" sz="2000" dirty="0"/>
              <a:t>trojnásobek</a:t>
            </a:r>
          </a:p>
          <a:p>
            <a:pPr marL="0" indent="0">
              <a:buNone/>
              <a:defRPr/>
            </a:pPr>
            <a:endParaRPr lang="cs-CZ" sz="2000" dirty="0"/>
          </a:p>
          <a:p>
            <a:pPr marL="0" indent="0">
              <a:buNone/>
              <a:defRPr/>
            </a:pPr>
            <a:r>
              <a:rPr lang="cs-CZ" sz="2000" dirty="0"/>
              <a:t>Lhůta pro stanovení poplatku je 3 – 10 let  </a:t>
            </a:r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3232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1800" b="1" dirty="0"/>
              <a:t>Pokud obec zavedla poplatek, který vychází z hmotnostního nebo objemového základu </a:t>
            </a:r>
            <a:r>
              <a:rPr lang="cs-CZ" sz="1800" b="1" dirty="0" smtClean="0"/>
              <a:t>poplatku.</a:t>
            </a:r>
            <a:endParaRPr lang="cs-CZ" sz="1800" b="1" dirty="0"/>
          </a:p>
          <a:p>
            <a:pPr marL="0" indent="0">
              <a:buNone/>
            </a:pPr>
            <a:r>
              <a:rPr lang="cs-CZ" sz="2000" dirty="0" smtClean="0"/>
              <a:t>Dle </a:t>
            </a:r>
            <a:r>
              <a:rPr lang="cs-CZ" sz="2000" dirty="0"/>
              <a:t>§ 11 odst. </a:t>
            </a:r>
            <a:r>
              <a:rPr lang="cs-CZ" sz="2000" dirty="0" smtClean="0"/>
              <a:t>4 ZMP – obecní úřad </a:t>
            </a:r>
            <a:r>
              <a:rPr lang="cs-CZ" sz="2000" b="1" dirty="0" smtClean="0"/>
              <a:t>vyměří </a:t>
            </a:r>
            <a:r>
              <a:rPr lang="cs-CZ" sz="2000" dirty="0"/>
              <a:t>poplatek </a:t>
            </a:r>
            <a:r>
              <a:rPr lang="cs-CZ" sz="2000" b="1" dirty="0"/>
              <a:t>plátci</a:t>
            </a:r>
            <a:r>
              <a:rPr lang="cs-CZ" sz="2000" dirty="0"/>
              <a:t> poplatku, není-li takový plátce poplatku, pak poplatníkovi - platebním výměrem </a:t>
            </a:r>
            <a:r>
              <a:rPr lang="cs-CZ" sz="2000" dirty="0" smtClean="0"/>
              <a:t>nebo hromadným </a:t>
            </a:r>
            <a:r>
              <a:rPr lang="cs-CZ" sz="2000" dirty="0"/>
              <a:t>předpisným </a:t>
            </a:r>
            <a:r>
              <a:rPr lang="cs-CZ" sz="2000" dirty="0" smtClean="0"/>
              <a:t>seznamem.</a:t>
            </a:r>
            <a:endParaRPr lang="cs-CZ" sz="2000" dirty="0"/>
          </a:p>
          <a:p>
            <a:pPr marL="0" indent="0">
              <a:buNone/>
            </a:pPr>
            <a:r>
              <a:rPr lang="cs-CZ" sz="2000" b="1" dirty="0"/>
              <a:t>P</a:t>
            </a:r>
            <a:r>
              <a:rPr lang="cs-CZ" sz="2000" b="1" dirty="0" smtClean="0"/>
              <a:t>oplatek </a:t>
            </a:r>
            <a:r>
              <a:rPr lang="cs-CZ" sz="2000" b="1" dirty="0"/>
              <a:t>je splatný do 30 dnů od doručení </a:t>
            </a:r>
            <a:r>
              <a:rPr lang="cs-CZ" sz="2000" b="1" dirty="0" smtClean="0"/>
              <a:t>rozhodnutí.</a:t>
            </a:r>
            <a:endParaRPr lang="cs-CZ" sz="2000" b="1" dirty="0"/>
          </a:p>
          <a:p>
            <a:r>
              <a:rPr lang="cs-CZ" sz="2000" dirty="0" smtClean="0"/>
              <a:t>pokud </a:t>
            </a:r>
            <a:r>
              <a:rPr lang="cs-CZ" sz="2000" dirty="0"/>
              <a:t>není poplatek odveden (zaplacen) včas nebo ve správné výši, může správce poplatku vyměřit zvýšení poplatku</a:t>
            </a:r>
            <a:r>
              <a:rPr lang="cs-CZ" sz="2000" dirty="0" smtClean="0"/>
              <a:t>, které je příslušenstvím poplatku a </a:t>
            </a:r>
            <a:r>
              <a:rPr lang="cs-CZ" sz="2000" dirty="0"/>
              <a:t>je splatné ve lhůtě do 30 dnů od doručení </a:t>
            </a:r>
            <a:r>
              <a:rPr lang="cs-CZ" sz="2000" dirty="0" smtClean="0"/>
              <a:t>rozhodnutí.</a:t>
            </a:r>
            <a:endParaRPr lang="cs-CZ" sz="2000" dirty="0"/>
          </a:p>
          <a:p>
            <a:pPr marL="0" indent="0">
              <a:buNone/>
            </a:pPr>
            <a:r>
              <a:rPr lang="cs-CZ" sz="2000" dirty="0"/>
              <a:t>Lhůta pro stanovení poplatku je 3 – 10 </a:t>
            </a:r>
            <a:r>
              <a:rPr lang="cs-CZ" sz="2000" dirty="0" smtClean="0"/>
              <a:t>let.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49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629400" cy="944562"/>
          </a:xfrm>
        </p:spPr>
        <p:txBody>
          <a:bodyPr/>
          <a:lstStyle/>
          <a:p>
            <a:pPr marL="0" indent="0"/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Novela </a:t>
            </a:r>
            <a: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ZMP </a:t>
            </a: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Změny účinné od 1. 1. </a:t>
            </a:r>
            <a:r>
              <a:rPr lang="cs-CZ" sz="2000" b="1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2021</a:t>
            </a: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endParaRPr lang="cs-CZ" sz="2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dirty="0"/>
              <a:t>§ </a:t>
            </a:r>
            <a:r>
              <a:rPr lang="cs-CZ" sz="2000" dirty="0" smtClean="0"/>
              <a:t>1 </a:t>
            </a:r>
            <a:r>
              <a:rPr lang="cs-CZ" sz="2000" dirty="0"/>
              <a:t>Z</a:t>
            </a:r>
            <a:r>
              <a:rPr lang="cs-CZ" sz="2000" dirty="0" smtClean="0"/>
              <a:t>MP – výčet místních poplatků</a:t>
            </a:r>
          </a:p>
          <a:p>
            <a:pPr marL="0" indent="0">
              <a:buNone/>
            </a:pPr>
            <a:r>
              <a:rPr lang="cs-CZ" sz="2000" b="1" u="sng" dirty="0" smtClean="0"/>
              <a:t>Poplatky za komunální odpad</a:t>
            </a:r>
          </a:p>
          <a:p>
            <a:pPr marL="0" indent="0">
              <a:buNone/>
            </a:pPr>
            <a:r>
              <a:rPr lang="cs-CZ" sz="2000" b="1" dirty="0" smtClean="0"/>
              <a:t>1. poplatek za obecní systém odpadového hospodářství,</a:t>
            </a:r>
          </a:p>
          <a:p>
            <a:pPr marL="0" indent="0">
              <a:buNone/>
            </a:pPr>
            <a:r>
              <a:rPr lang="cs-CZ" sz="2000" b="1" dirty="0" smtClean="0"/>
              <a:t>2. poplatek za odkládání komunálního odpadu z nemovité věci.</a:t>
            </a:r>
          </a:p>
          <a:p>
            <a:pPr>
              <a:buFontTx/>
              <a:buChar char="-"/>
            </a:pPr>
            <a:endParaRPr lang="cs-CZ" sz="2000" b="1" dirty="0"/>
          </a:p>
          <a:p>
            <a:pPr marL="0" indent="0">
              <a:buNone/>
            </a:pPr>
            <a:r>
              <a:rPr lang="cs-CZ" sz="2000" b="1" dirty="0" smtClean="0"/>
              <a:t>Pro poplatkové období může obec zavést pouze jeden z poplatků.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b="1" dirty="0" smtClean="0"/>
              <a:t>Obec nemůže vybírat od fyzických osob úhradu za „nakládání s KO“ na základě uzavřené smlouvy.</a:t>
            </a:r>
          </a:p>
          <a:p>
            <a:pPr marL="0" indent="0" algn="just">
              <a:buNone/>
            </a:pPr>
            <a:r>
              <a:rPr lang="cs-CZ" sz="2000" dirty="0" smtClean="0"/>
              <a:t>Důvodem </a:t>
            </a:r>
            <a:r>
              <a:rPr lang="cs-CZ" sz="2000" dirty="0"/>
              <a:t>byl nerovnovážný vztah, kdy na jedné straně měla obec povinnost zajišťovat nakládání s komunálními odpady občana a na druhé straně měl občan smluvní volnost, zda obci poskytne za tuto službu nějaké protiplnění</a:t>
            </a:r>
          </a:p>
          <a:p>
            <a:pPr marL="0" indent="0">
              <a:buNone/>
            </a:pPr>
            <a:endParaRPr lang="cs-CZ" sz="2000" b="1" dirty="0" smtClean="0"/>
          </a:p>
          <a:p>
            <a:pPr marL="0" indent="0">
              <a:buNone/>
            </a:pP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5622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Osvobození, úlevy a prominutí poplatku</a:t>
            </a:r>
          </a:p>
          <a:p>
            <a:pPr marL="0" indent="0" algn="just">
              <a:buNone/>
            </a:pPr>
            <a:endParaRPr lang="cs-CZ" sz="2000" dirty="0" smtClean="0"/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r>
              <a:rPr lang="cs-CZ" sz="2000" dirty="0" smtClean="0"/>
              <a:t>ZMP u </a:t>
            </a:r>
            <a:r>
              <a:rPr lang="cs-CZ" sz="2000" dirty="0"/>
              <a:t>poplatku za odkládání KO z nemovité </a:t>
            </a:r>
            <a:r>
              <a:rPr lang="cs-CZ" sz="2000" dirty="0" smtClean="0"/>
              <a:t>věci </a:t>
            </a:r>
            <a:r>
              <a:rPr lang="cs-CZ" sz="2000" b="1" dirty="0" smtClean="0"/>
              <a:t>nestanoví</a:t>
            </a:r>
            <a:r>
              <a:rPr lang="cs-CZ" sz="2000" dirty="0" smtClean="0"/>
              <a:t> osvobození </a:t>
            </a:r>
            <a:r>
              <a:rPr lang="cs-CZ" sz="2000" dirty="0"/>
              <a:t>ani </a:t>
            </a:r>
            <a:r>
              <a:rPr lang="cs-CZ" sz="2000" dirty="0" smtClean="0"/>
              <a:t>úlevy a </a:t>
            </a:r>
            <a:r>
              <a:rPr lang="cs-CZ" sz="2000" b="1" dirty="0" smtClean="0"/>
              <a:t>neumožňuje</a:t>
            </a:r>
            <a:r>
              <a:rPr lang="cs-CZ" sz="2000" dirty="0" smtClean="0"/>
              <a:t> </a:t>
            </a:r>
            <a:r>
              <a:rPr lang="cs-CZ" sz="2000" dirty="0"/>
              <a:t>prominutí poplatku na žádost </a:t>
            </a:r>
            <a:r>
              <a:rPr lang="cs-CZ" sz="2000" dirty="0" smtClean="0"/>
              <a:t>poplatníka (§16a ZMP). 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3388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645025"/>
          </a:xfrm>
        </p:spPr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Prominutí poplatku za odkládání KO z nemovité věci – z úřední moci § 16 ZMP</a:t>
            </a:r>
          </a:p>
          <a:p>
            <a:r>
              <a:rPr lang="cs-CZ" altLang="cs-CZ" sz="2000" b="1" dirty="0"/>
              <a:t>z důvodu mimořádných, zejména živelních </a:t>
            </a:r>
            <a:r>
              <a:rPr lang="cs-CZ" altLang="cs-CZ" sz="2000" b="1" dirty="0" smtClean="0"/>
              <a:t>událostí,</a:t>
            </a:r>
            <a:endParaRPr lang="cs-CZ" altLang="cs-CZ" sz="2000" b="1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rozhoduje </a:t>
            </a:r>
            <a:r>
              <a:rPr lang="cs-CZ" altLang="cs-CZ" sz="2000" dirty="0"/>
              <a:t>obecní </a:t>
            </a:r>
            <a:r>
              <a:rPr lang="cs-CZ" altLang="cs-CZ" sz="2000" dirty="0" smtClean="0"/>
              <a:t>úřad, 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lze </a:t>
            </a:r>
            <a:r>
              <a:rPr lang="cs-CZ" altLang="cs-CZ" sz="2000" dirty="0"/>
              <a:t>prominout poplatek i </a:t>
            </a:r>
            <a:r>
              <a:rPr lang="cs-CZ" altLang="cs-CZ" sz="2000" dirty="0" smtClean="0"/>
              <a:t>příslušenství,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promíjí </a:t>
            </a:r>
            <a:r>
              <a:rPr lang="cs-CZ" altLang="cs-CZ" sz="2000" dirty="0"/>
              <a:t>se všem poplatníkům, kterých se důvod </a:t>
            </a:r>
            <a:r>
              <a:rPr lang="cs-CZ" altLang="cs-CZ" sz="2000" dirty="0" smtClean="0"/>
              <a:t>týká,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nelze </a:t>
            </a:r>
            <a:r>
              <a:rPr lang="cs-CZ" altLang="cs-CZ" sz="2000" dirty="0"/>
              <a:t>se </a:t>
            </a:r>
            <a:r>
              <a:rPr lang="cs-CZ" altLang="cs-CZ" sz="2000" dirty="0" smtClean="0"/>
              <a:t>odvolat,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rozhodnutí </a:t>
            </a:r>
            <a:r>
              <a:rPr lang="cs-CZ" altLang="cs-CZ" sz="2000" dirty="0"/>
              <a:t>se vyvěsí na úřední </a:t>
            </a:r>
            <a:r>
              <a:rPr lang="cs-CZ" altLang="cs-CZ" sz="2000" dirty="0" smtClean="0"/>
              <a:t>desce.  </a:t>
            </a:r>
            <a:endParaRPr lang="cs-CZ" altLang="cs-CZ" sz="2000" dirty="0"/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6366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Lhůta pro stanovení poplatku (daně)</a:t>
            </a:r>
            <a:endParaRPr lang="cs-CZ" sz="2000" b="1" u="sng" dirty="0"/>
          </a:p>
          <a:p>
            <a:pPr marL="0" indent="0" algn="just">
              <a:buNone/>
            </a:pPr>
            <a:r>
              <a:rPr lang="cs-CZ" sz="2000" dirty="0" smtClean="0"/>
              <a:t>Poplatek nelze stanovit po uplynutí lhůty, která je 3 roky – začne běžet dnem, kterým se stala splatnou (splatnost dle OZV 31. 5. 2020 – počátek lhůty, 31. 5. 2023 konec lhůty pro stanovení poplatku).</a:t>
            </a:r>
          </a:p>
          <a:p>
            <a:pPr marL="0" indent="0" algn="just">
              <a:buNone/>
            </a:pPr>
            <a:r>
              <a:rPr lang="cs-CZ" sz="2000" b="1" dirty="0" smtClean="0"/>
              <a:t>Lhůta se prodlužuje o 1 rok</a:t>
            </a:r>
            <a:r>
              <a:rPr lang="cs-CZ" sz="2000" dirty="0" smtClean="0"/>
              <a:t>, pokud v posledních 12 měsících před jejím uplynutím bylo:</a:t>
            </a:r>
          </a:p>
          <a:p>
            <a:pPr algn="just"/>
            <a:r>
              <a:rPr lang="cs-CZ" sz="2000" dirty="0" smtClean="0"/>
              <a:t>oznámeno rozhodnutí o stanovení daně,</a:t>
            </a:r>
          </a:p>
          <a:p>
            <a:pPr algn="just"/>
            <a:r>
              <a:rPr lang="cs-CZ" sz="2000" dirty="0"/>
              <a:t>z</a:t>
            </a:r>
            <a:r>
              <a:rPr lang="cs-CZ" sz="2000" dirty="0" smtClean="0"/>
              <a:t>ahájeno řízení o mim. opravném prostředku nebo dozorčím prostředku,</a:t>
            </a:r>
          </a:p>
          <a:p>
            <a:pPr algn="just"/>
            <a:r>
              <a:rPr lang="cs-CZ" sz="2000" dirty="0"/>
              <a:t>o</a:t>
            </a:r>
            <a:r>
              <a:rPr lang="cs-CZ" sz="2000" dirty="0" smtClean="0"/>
              <a:t>známeno rozhodnutí ve věci opravného nebo dozorčího prostředku nebo</a:t>
            </a:r>
          </a:p>
          <a:p>
            <a:pPr algn="just"/>
            <a:r>
              <a:rPr lang="cs-CZ" sz="2000" dirty="0"/>
              <a:t>o</a:t>
            </a:r>
            <a:r>
              <a:rPr lang="cs-CZ" sz="2000" dirty="0" smtClean="0"/>
              <a:t>známeno rozhodnutí o prohlášení nicotnosti rozhodnutí o stanovení daně.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018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Vyměření poplatků</a:t>
            </a:r>
          </a:p>
          <a:p>
            <a:pPr marL="0" indent="0" algn="just">
              <a:buNone/>
            </a:pPr>
            <a:r>
              <a:rPr lang="cs-CZ" sz="2000" dirty="0" smtClean="0"/>
              <a:t>Pro účely vyměření dělíme poplatky do dvou kategorií na:</a:t>
            </a:r>
          </a:p>
          <a:p>
            <a:pPr algn="just"/>
            <a:r>
              <a:rPr lang="cs-CZ" sz="2000" dirty="0"/>
              <a:t>p</a:t>
            </a:r>
            <a:r>
              <a:rPr lang="cs-CZ" sz="2000" dirty="0" smtClean="0"/>
              <a:t>oplatky, vyměřené pro nezaplacení ve správné výši nebo včas,</a:t>
            </a:r>
          </a:p>
          <a:p>
            <a:pPr algn="just"/>
            <a:r>
              <a:rPr lang="cs-CZ" sz="2000" dirty="0"/>
              <a:t>p</a:t>
            </a:r>
            <a:r>
              <a:rPr lang="cs-CZ" sz="2000" dirty="0" smtClean="0"/>
              <a:t>oplatky, které se vyměřují vždy.</a:t>
            </a:r>
          </a:p>
          <a:p>
            <a:pPr marL="0" indent="0" algn="just">
              <a:buNone/>
            </a:pPr>
            <a:endParaRPr lang="cs-CZ" sz="2000" dirty="0" smtClean="0"/>
          </a:p>
          <a:p>
            <a:pPr marL="0" indent="0" algn="just">
              <a:buNone/>
            </a:pPr>
            <a:r>
              <a:rPr lang="cs-CZ" sz="2000" b="1" dirty="0" smtClean="0"/>
              <a:t>Poplatky, vyměřené pro nezaplacení ve správné výši nebo včas:</a:t>
            </a:r>
          </a:p>
          <a:p>
            <a:pPr algn="just"/>
            <a:r>
              <a:rPr lang="cs-CZ" sz="2000" dirty="0"/>
              <a:t>z</a:t>
            </a:r>
            <a:r>
              <a:rPr lang="cs-CZ" sz="2000" dirty="0" smtClean="0"/>
              <a:t>a</a:t>
            </a:r>
            <a:r>
              <a:rPr lang="cs-CZ" sz="2000" b="1" dirty="0" smtClean="0"/>
              <a:t> obecní systém </a:t>
            </a:r>
            <a:r>
              <a:rPr lang="cs-CZ" sz="2000" dirty="0" smtClean="0"/>
              <a:t>odpadového hospodářství (PV, HPS), nebo</a:t>
            </a:r>
          </a:p>
          <a:p>
            <a:pPr algn="just"/>
            <a:r>
              <a:rPr lang="cs-CZ" sz="2000" dirty="0"/>
              <a:t>z</a:t>
            </a:r>
            <a:r>
              <a:rPr lang="cs-CZ" sz="2000" dirty="0" smtClean="0"/>
              <a:t>a odkládání KO z nemovité věci na </a:t>
            </a:r>
            <a:r>
              <a:rPr lang="cs-CZ" sz="2000" b="1" dirty="0" smtClean="0"/>
              <a:t>základě kapacity </a:t>
            </a:r>
            <a:r>
              <a:rPr lang="cs-CZ" sz="2000" dirty="0" smtClean="0"/>
              <a:t>soustřeďovacích prostředků pro nemovitou věc na odpad (PV)</a:t>
            </a:r>
            <a:r>
              <a:rPr lang="cs-CZ" sz="2000" b="1" dirty="0" smtClean="0"/>
              <a:t>.</a:t>
            </a:r>
          </a:p>
          <a:p>
            <a:pPr marL="0" indent="0" algn="just">
              <a:buNone/>
            </a:pPr>
            <a:r>
              <a:rPr lang="cs-CZ" sz="2000" smtClean="0"/>
              <a:t>Poplatkový </a:t>
            </a:r>
            <a:r>
              <a:rPr lang="cs-CZ" sz="2000" dirty="0" smtClean="0"/>
              <a:t>subjekt má veškeré údaje potřebné pro provedení úhrady – zná výši poplatku, popř. jeho základ, splatnost, lhůtu k plnění (dle OZV).</a:t>
            </a:r>
          </a:p>
          <a:p>
            <a:pPr marL="0" indent="0" algn="just">
              <a:buNone/>
            </a:pPr>
            <a:endParaRPr lang="cs-CZ" sz="20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6490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b="1" dirty="0" smtClean="0"/>
              <a:t>Poplatky, které se vyměřují vždy:</a:t>
            </a:r>
          </a:p>
          <a:p>
            <a:r>
              <a:rPr lang="cs-CZ" sz="2000" dirty="0"/>
              <a:t>z</a:t>
            </a:r>
            <a:r>
              <a:rPr lang="cs-CZ" sz="2000" dirty="0" smtClean="0"/>
              <a:t>a odkládání KO z nemovité věci na základě</a:t>
            </a:r>
            <a:r>
              <a:rPr lang="cs-CZ" sz="2000" b="1" dirty="0" smtClean="0"/>
              <a:t> hmotnosti </a:t>
            </a:r>
            <a:r>
              <a:rPr lang="cs-CZ" sz="2000" dirty="0" smtClean="0"/>
              <a:t>odpadu odloženého z nemovité věci, nebo</a:t>
            </a:r>
          </a:p>
          <a:p>
            <a:r>
              <a:rPr lang="cs-CZ" sz="2000" dirty="0"/>
              <a:t>z</a:t>
            </a:r>
            <a:r>
              <a:rPr lang="cs-CZ" sz="2000" dirty="0" smtClean="0"/>
              <a:t>a odkládání KO z nemovité věci na základě </a:t>
            </a:r>
            <a:r>
              <a:rPr lang="cs-CZ" sz="2000" b="1" dirty="0" smtClean="0"/>
              <a:t>objemu </a:t>
            </a:r>
            <a:r>
              <a:rPr lang="cs-CZ" sz="2000" dirty="0" smtClean="0"/>
              <a:t>odloženého z nemovité věci (PV, HPS).</a:t>
            </a:r>
          </a:p>
          <a:p>
            <a:pPr marL="0" indent="0" algn="just">
              <a:buNone/>
            </a:pPr>
            <a:r>
              <a:rPr lang="cs-CZ" sz="2000" dirty="0" smtClean="0"/>
              <a:t>K vyměření poplatku dochází vždy, jelikož odráží skutečné množství vyprodukovaného a odvezeného odpadu - změřený, zvážený při každém jednotlivém odvozu za poplatkové období, toto množství je základ pro výpočet poplatku.</a:t>
            </a:r>
          </a:p>
          <a:p>
            <a:pPr marL="0" indent="0" algn="just">
              <a:buNone/>
            </a:pPr>
            <a:r>
              <a:rPr lang="cs-CZ" sz="2000" dirty="0" smtClean="0"/>
              <a:t>Plátce, popř. poplatník nemá informace o množství a není schopen sám si vypočítat poplatkovou povinnost. (§11 odst. 4 ZMP)</a:t>
            </a: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6733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CA8A026-2574-4881-9262-6E80EFCB6B77}" type="slidenum">
              <a:rPr lang="cs-CZ" altLang="cs-CZ" smtClean="0"/>
              <a:pPr/>
              <a:t>25</a:t>
            </a:fld>
            <a:endParaRPr lang="cs-CZ" altLang="cs-CZ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4000" dirty="0" smtClean="0">
                <a:solidFill>
                  <a:srgbClr val="33CCFF"/>
                </a:solidFill>
                <a:latin typeface="Tahoma" pitchFamily="34" charset="0"/>
              </a:rPr>
              <a:t>    </a:t>
            </a:r>
            <a:r>
              <a:rPr lang="cs-CZ" altLang="cs-CZ" sz="4000" dirty="0" smtClean="0">
                <a:solidFill>
                  <a:schemeClr val="tx1"/>
                </a:solidFill>
                <a:latin typeface="Tahoma" pitchFamily="34" charset="0"/>
              </a:rPr>
              <a:t>Místní poplatky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cs-CZ" sz="2000" b="1" dirty="0" smtClean="0">
                <a:latin typeface="Tahoma" pitchFamily="34" charset="0"/>
              </a:rPr>
              <a:t>KONTAKT</a:t>
            </a:r>
            <a:r>
              <a:rPr lang="cs-CZ" altLang="cs-CZ" sz="2000" dirty="0" smtClean="0">
                <a:latin typeface="Tahoma" pitchFamily="34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cs-CZ" altLang="cs-CZ" sz="1900" dirty="0" smtClean="0">
                <a:latin typeface="Tahoma" pitchFamily="34" charset="0"/>
              </a:rPr>
              <a:t>Krajský úřad Olomouckého kraje</a:t>
            </a:r>
          </a:p>
          <a:p>
            <a:pPr eaLnBrk="1" hangingPunct="1">
              <a:buFontTx/>
              <a:buNone/>
            </a:pPr>
            <a:r>
              <a:rPr lang="cs-CZ" altLang="cs-CZ" sz="1900" dirty="0" smtClean="0">
                <a:latin typeface="Tahoma" pitchFamily="34" charset="0"/>
              </a:rPr>
              <a:t>Odbor kontroly</a:t>
            </a:r>
          </a:p>
          <a:p>
            <a:pPr eaLnBrk="1" hangingPunct="1">
              <a:buFontTx/>
              <a:buNone/>
            </a:pPr>
            <a:r>
              <a:rPr lang="cs-CZ" altLang="cs-CZ" sz="1900" dirty="0" smtClean="0">
                <a:latin typeface="Tahoma" pitchFamily="34" charset="0"/>
              </a:rPr>
              <a:t>Oddělení kontroly příspěvkových organizací a daňového řízení</a:t>
            </a:r>
          </a:p>
          <a:p>
            <a:pPr eaLnBrk="1" hangingPunct="1">
              <a:buFontTx/>
              <a:buNone/>
            </a:pPr>
            <a:r>
              <a:rPr lang="cs-CZ" altLang="cs-CZ" sz="1900" smtClean="0">
                <a:latin typeface="Tahoma" pitchFamily="34" charset="0"/>
              </a:rPr>
              <a:t>Jeremenkova 40b </a:t>
            </a:r>
            <a:endParaRPr lang="cs-CZ" altLang="cs-CZ" sz="1900" dirty="0" smtClean="0">
              <a:latin typeface="Tahoma" pitchFamily="34" charset="0"/>
            </a:endParaRPr>
          </a:p>
          <a:p>
            <a:pPr eaLnBrk="1" hangingPunct="1">
              <a:buFontTx/>
              <a:buNone/>
            </a:pPr>
            <a:r>
              <a:rPr lang="cs-CZ" altLang="cs-CZ" sz="1900" dirty="0" smtClean="0">
                <a:latin typeface="Tahoma" pitchFamily="34" charset="0"/>
              </a:rPr>
              <a:t>779 00 Olomouc</a:t>
            </a:r>
          </a:p>
          <a:p>
            <a:pPr eaLnBrk="1" hangingPunct="1">
              <a:buFontTx/>
              <a:buNone/>
            </a:pPr>
            <a:r>
              <a:rPr lang="cs-CZ" altLang="cs-CZ" sz="1900" dirty="0" smtClean="0">
                <a:latin typeface="Tahoma" pitchFamily="34" charset="0"/>
              </a:rPr>
              <a:t>www.olkraj.cz</a:t>
            </a:r>
          </a:p>
          <a:p>
            <a:pPr eaLnBrk="1" hangingPunct="1">
              <a:buFontTx/>
              <a:buNone/>
            </a:pPr>
            <a:endParaRPr lang="cs-CZ" altLang="cs-CZ" sz="1050" dirty="0" smtClean="0">
              <a:latin typeface="Tahoma" pitchFamily="34" charset="0"/>
            </a:endParaRPr>
          </a:p>
          <a:p>
            <a:pPr algn="ctr" eaLnBrk="1" hangingPunct="1">
              <a:spcBef>
                <a:spcPts val="1800"/>
              </a:spcBef>
              <a:buNone/>
            </a:pPr>
            <a:endParaRPr lang="cs-CZ" altLang="cs-CZ" sz="2800" b="1" dirty="0" smtClean="0">
              <a:solidFill>
                <a:schemeClr val="accent1">
                  <a:lumMod val="25000"/>
                </a:schemeClr>
              </a:solidFill>
              <a:latin typeface="Tahoma" pitchFamily="34" charset="0"/>
            </a:endParaRPr>
          </a:p>
          <a:p>
            <a:pPr algn="ctr" eaLnBrk="1" hangingPunct="1">
              <a:spcBef>
                <a:spcPts val="1800"/>
              </a:spcBef>
              <a:buNone/>
            </a:pPr>
            <a:r>
              <a:rPr lang="cs-CZ" altLang="cs-CZ" sz="2800" b="1" dirty="0" smtClean="0">
                <a:solidFill>
                  <a:schemeClr val="accent1">
                    <a:lumMod val="25000"/>
                  </a:schemeClr>
                </a:solidFill>
                <a:latin typeface="Tahoma" pitchFamily="34" charset="0"/>
              </a:rPr>
              <a:t>DĚKUJI ZA POZORNOST</a:t>
            </a:r>
            <a:r>
              <a:rPr lang="cs-CZ" altLang="cs-CZ" sz="2800" dirty="0" smtClean="0">
                <a:solidFill>
                  <a:schemeClr val="accent1">
                    <a:lumMod val="25000"/>
                  </a:schemeClr>
                </a:solidFill>
                <a:latin typeface="Tahoma" pitchFamily="34" charset="0"/>
              </a:rPr>
              <a:t> </a:t>
            </a:r>
          </a:p>
          <a:p>
            <a:pPr eaLnBrk="1" hangingPunct="1"/>
            <a:endParaRPr lang="cs-CZ" altLang="cs-CZ" dirty="0" smtClean="0">
              <a:latin typeface="Tahoma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629400" cy="944562"/>
          </a:xfrm>
        </p:spPr>
        <p:txBody>
          <a:bodyPr/>
          <a:lstStyle/>
          <a:p>
            <a:pPr marL="0" indent="0"/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Novela </a:t>
            </a:r>
            <a: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ZMP </a:t>
            </a: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Změny účinné od 1. 1. </a:t>
            </a:r>
            <a:r>
              <a:rPr lang="cs-CZ" sz="2000" b="1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2021</a:t>
            </a: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endParaRPr lang="cs-CZ" sz="2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400" b="1" u="sng" dirty="0" smtClean="0"/>
              <a:t>1. Poplatek za obecní systém odpadového hospodářství</a:t>
            </a:r>
          </a:p>
          <a:p>
            <a:r>
              <a:rPr lang="cs-CZ" sz="2000" dirty="0" smtClean="0"/>
              <a:t>poplatek </a:t>
            </a:r>
            <a:r>
              <a:rPr lang="cs-CZ" sz="2000" dirty="0"/>
              <a:t>má paušální charakter (zákon nestanoví základ poplatku</a:t>
            </a:r>
            <a:r>
              <a:rPr lang="cs-CZ" sz="2000" dirty="0" smtClean="0"/>
              <a:t>),</a:t>
            </a:r>
            <a:endParaRPr lang="cs-CZ" sz="2000" dirty="0"/>
          </a:p>
          <a:p>
            <a:endParaRPr lang="cs-CZ" sz="2000" dirty="0"/>
          </a:p>
          <a:p>
            <a:pPr algn="just"/>
            <a:r>
              <a:rPr lang="cs-CZ" sz="2000" dirty="0" smtClean="0"/>
              <a:t>jedná </a:t>
            </a:r>
            <a:r>
              <a:rPr lang="cs-CZ" sz="2000" dirty="0"/>
              <a:t>se o poplatek za samotnou existenci systému odpadového hospodářství, vychází </a:t>
            </a:r>
            <a:r>
              <a:rPr lang="cs-CZ" sz="2000" b="1" dirty="0"/>
              <a:t>z principu</a:t>
            </a:r>
            <a:r>
              <a:rPr lang="cs-CZ" sz="2000" dirty="0"/>
              <a:t>, že </a:t>
            </a:r>
            <a:r>
              <a:rPr lang="cs-CZ" sz="2000" b="1" dirty="0"/>
              <a:t>ze systému má prospěch každá osoba </a:t>
            </a:r>
            <a:r>
              <a:rPr lang="cs-CZ" sz="2000" dirty="0"/>
              <a:t>přihlášená v obci nebo vlastnící na území obce  nemovitou </a:t>
            </a:r>
            <a:r>
              <a:rPr lang="cs-CZ" sz="2000" dirty="0" smtClean="0"/>
              <a:t>věc,</a:t>
            </a:r>
            <a:endParaRPr lang="cs-CZ" sz="2000" dirty="0"/>
          </a:p>
          <a:p>
            <a:endParaRPr lang="cs-CZ" sz="2000" dirty="0"/>
          </a:p>
          <a:p>
            <a:r>
              <a:rPr lang="cs-CZ" sz="2000" dirty="0" smtClean="0"/>
              <a:t>není </a:t>
            </a:r>
            <a:r>
              <a:rPr lang="cs-CZ" sz="2000" dirty="0"/>
              <a:t>vázán na skutečnou produkci odpadu, platí se za samotnou existenci obecního systému odpadového </a:t>
            </a:r>
            <a:r>
              <a:rPr lang="cs-CZ" sz="2000" dirty="0" smtClean="0"/>
              <a:t>hospodářství,</a:t>
            </a:r>
            <a:endParaRPr lang="cs-CZ" sz="2000" dirty="0"/>
          </a:p>
          <a:p>
            <a:endParaRPr lang="cs-CZ" sz="2000" dirty="0"/>
          </a:p>
          <a:p>
            <a:r>
              <a:rPr lang="cs-CZ" sz="2000" dirty="0" smtClean="0"/>
              <a:t>není </a:t>
            </a:r>
            <a:r>
              <a:rPr lang="cs-CZ" sz="2000" dirty="0"/>
              <a:t>vázán na skutečnost, zda poplatník v obci skutečně </a:t>
            </a:r>
            <a:r>
              <a:rPr lang="cs-CZ" sz="2000" dirty="0" smtClean="0"/>
              <a:t>žije.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1072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629400" cy="944562"/>
          </a:xfrm>
        </p:spPr>
        <p:txBody>
          <a:bodyPr/>
          <a:lstStyle/>
          <a:p>
            <a:pPr marL="0" indent="0"/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Novela ZMP </a:t>
            </a:r>
            <a: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Změny účinné od 1. 1. </a:t>
            </a:r>
            <a:r>
              <a:rPr lang="cs-CZ" sz="2000" b="1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2021</a:t>
            </a: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endParaRPr lang="cs-CZ" sz="2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Poplatník poplatku</a:t>
            </a:r>
          </a:p>
          <a:p>
            <a:endParaRPr lang="cs-CZ" sz="1800" dirty="0" smtClean="0"/>
          </a:p>
          <a:p>
            <a:r>
              <a:rPr lang="cs-CZ" sz="1800" dirty="0" smtClean="0"/>
              <a:t>FO </a:t>
            </a:r>
            <a:r>
              <a:rPr lang="cs-CZ" sz="1800" dirty="0"/>
              <a:t>přihlášená v obci – přihlášení FO je vymezeno v § 16c </a:t>
            </a:r>
            <a:r>
              <a:rPr lang="cs-CZ" sz="1800" dirty="0" smtClean="0"/>
              <a:t>ZMP,</a:t>
            </a:r>
            <a:endParaRPr lang="cs-CZ" sz="1800" dirty="0"/>
          </a:p>
          <a:p>
            <a:endParaRPr lang="cs-CZ" sz="1800" dirty="0"/>
          </a:p>
          <a:p>
            <a:pPr algn="just"/>
            <a:r>
              <a:rPr lang="cs-CZ" sz="1800" b="1" dirty="0" smtClean="0"/>
              <a:t>vlastník </a:t>
            </a:r>
            <a:r>
              <a:rPr lang="cs-CZ" sz="1800" b="1" dirty="0"/>
              <a:t>nemovité věci </a:t>
            </a:r>
            <a:r>
              <a:rPr lang="cs-CZ" sz="1800" dirty="0"/>
              <a:t>zahrnující byt, RD nebo stavbu pro rodinnou rekreaci, </a:t>
            </a:r>
            <a:r>
              <a:rPr lang="cs-CZ" sz="1800" u="sng" dirty="0"/>
              <a:t>ve které není přihlášená žádná FO </a:t>
            </a:r>
            <a:r>
              <a:rPr lang="cs-CZ" sz="1800" dirty="0"/>
              <a:t>a která je umístěná na území obce – FO nebo </a:t>
            </a:r>
            <a:r>
              <a:rPr lang="cs-CZ" sz="1800" dirty="0" smtClean="0"/>
              <a:t>PO - solidární </a:t>
            </a:r>
            <a:r>
              <a:rPr lang="cs-CZ" sz="1800" dirty="0"/>
              <a:t>poplatková </a:t>
            </a:r>
            <a:r>
              <a:rPr lang="cs-CZ" sz="1800" dirty="0" smtClean="0"/>
              <a:t>povinnost.</a:t>
            </a:r>
            <a:endParaRPr lang="cs-CZ" sz="1800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cs-CZ" sz="1800" dirty="0"/>
          </a:p>
          <a:p>
            <a:pPr>
              <a:buFont typeface="Arial" panose="020B0604020202020204" pitchFamily="34" charset="0"/>
              <a:buChar char="•"/>
            </a:pPr>
            <a:endParaRPr lang="cs-CZ" sz="1800" dirty="0" smtClean="0"/>
          </a:p>
          <a:p>
            <a:pPr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0" indent="0">
              <a:buNone/>
            </a:pPr>
            <a:r>
              <a:rPr lang="cs-CZ" sz="1600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  </a:t>
            </a:r>
          </a:p>
          <a:p>
            <a:endParaRPr lang="cs-CZ" sz="1800" b="1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8945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Novela ZMP</a:t>
            </a:r>
            <a:br>
              <a:rPr lang="cs-CZ" sz="2000" dirty="0" smtClean="0"/>
            </a:br>
            <a:r>
              <a:rPr lang="cs-CZ" sz="2000" dirty="0" smtClean="0"/>
              <a:t>Změny účinné od 1. 1. 2021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400" b="1" u="sng" dirty="0" smtClean="0"/>
              <a:t>Přihlášení fyzické osoby §16c ZMP</a:t>
            </a:r>
          </a:p>
          <a:p>
            <a:pPr marL="0" indent="0">
              <a:buNone/>
            </a:pPr>
            <a:endParaRPr lang="cs-CZ" sz="2400" b="1" dirty="0" smtClean="0"/>
          </a:p>
          <a:p>
            <a:pPr marL="0" indent="0">
              <a:buNone/>
            </a:pPr>
            <a:r>
              <a:rPr lang="cs-CZ" sz="2400" b="1" dirty="0" smtClean="0"/>
              <a:t>Vymezení </a:t>
            </a:r>
            <a:r>
              <a:rPr lang="cs-CZ" sz="2400" b="1" dirty="0"/>
              <a:t>pro účely  ZMP</a:t>
            </a:r>
          </a:p>
          <a:p>
            <a:r>
              <a:rPr lang="cs-CZ" sz="2000" dirty="0" smtClean="0"/>
              <a:t>přihlášení </a:t>
            </a:r>
            <a:r>
              <a:rPr lang="cs-CZ" sz="2000" dirty="0"/>
              <a:t>k trvalému pobytu podle zák. o evidenci </a:t>
            </a:r>
            <a:r>
              <a:rPr lang="cs-CZ" sz="2000" dirty="0" smtClean="0"/>
              <a:t>obyvatel,</a:t>
            </a:r>
            <a:endParaRPr lang="cs-CZ" sz="2000" dirty="0"/>
          </a:p>
          <a:p>
            <a:r>
              <a:rPr lang="cs-CZ" sz="2000" dirty="0" smtClean="0"/>
              <a:t>ohlášení </a:t>
            </a:r>
            <a:r>
              <a:rPr lang="cs-CZ" sz="2000" dirty="0"/>
              <a:t>místa pobytu podle zák. o pobytu cizinců na území ČR a zák. o azylu nebo dočasné ochraně cizinců, jde-li o </a:t>
            </a:r>
            <a:r>
              <a:rPr lang="cs-CZ" sz="2000" dirty="0" smtClean="0"/>
              <a:t>cizince,</a:t>
            </a:r>
            <a:endParaRPr lang="cs-CZ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kterému byl povolen trvalý </a:t>
            </a:r>
            <a:r>
              <a:rPr lang="cs-CZ" sz="2000" dirty="0" smtClean="0"/>
              <a:t>pobyt,</a:t>
            </a:r>
            <a:endParaRPr lang="cs-CZ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pobývá na území ČR přechodně po dobu delší než 3 </a:t>
            </a:r>
            <a:r>
              <a:rPr lang="cs-CZ" sz="2000" dirty="0" smtClean="0"/>
              <a:t>měsíce,</a:t>
            </a:r>
            <a:endParaRPr lang="cs-CZ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který je žadatelem o udělení mezinárodní </a:t>
            </a:r>
            <a:r>
              <a:rPr lang="cs-CZ" sz="2000" dirty="0" smtClean="0"/>
              <a:t>ochrany,</a:t>
            </a:r>
            <a:endParaRPr lang="cs-CZ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kterému byla udělena mezinárodní </a:t>
            </a:r>
            <a:r>
              <a:rPr lang="cs-CZ" sz="2000" dirty="0" smtClean="0"/>
              <a:t>ochrana.     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4822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Předmět poplatku</a:t>
            </a:r>
          </a:p>
          <a:p>
            <a:pPr marL="0" indent="0" algn="just">
              <a:buNone/>
            </a:pPr>
            <a:r>
              <a:rPr lang="cs-CZ" sz="2000" b="1" dirty="0" smtClean="0"/>
              <a:t>je </a:t>
            </a:r>
            <a:r>
              <a:rPr lang="cs-CZ" sz="2000" b="1" dirty="0"/>
              <a:t>možnost využívat obecní systém odpadového hospodářství</a:t>
            </a:r>
            <a:r>
              <a:rPr lang="cs-CZ" sz="2000" dirty="0"/>
              <a:t>, která je dána</a:t>
            </a:r>
          </a:p>
          <a:p>
            <a:r>
              <a:rPr lang="cs-CZ" sz="2000" dirty="0" smtClean="0"/>
              <a:t>přihlášením </a:t>
            </a:r>
            <a:r>
              <a:rPr lang="cs-CZ" sz="2000" dirty="0"/>
              <a:t>v </a:t>
            </a:r>
            <a:r>
              <a:rPr lang="cs-CZ" sz="2000" dirty="0" smtClean="0"/>
              <a:t>obci,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algn="just"/>
            <a:r>
              <a:rPr lang="cs-CZ" sz="2000" dirty="0"/>
              <a:t>vlastnictvím jednotlivé NV zahrnující byt, RD nebo stavbu pro rodinnou rekreaci, ve které není přihlášena žádná FO a která se nachází na území </a:t>
            </a:r>
            <a:r>
              <a:rPr lang="cs-CZ" sz="2000" dirty="0" smtClean="0"/>
              <a:t>obce.</a:t>
            </a:r>
            <a:endParaRPr lang="cs-CZ" sz="2000" dirty="0"/>
          </a:p>
          <a:p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539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Osvobození od poplatku</a:t>
            </a:r>
          </a:p>
          <a:p>
            <a:pPr marL="0" indent="0">
              <a:buNone/>
            </a:pPr>
            <a:r>
              <a:rPr lang="cs-CZ" sz="2000" dirty="0" smtClean="0"/>
              <a:t>Osvobozena </a:t>
            </a:r>
            <a:r>
              <a:rPr lang="cs-CZ" sz="2000" dirty="0"/>
              <a:t>je </a:t>
            </a:r>
            <a:r>
              <a:rPr lang="cs-CZ" sz="2000" b="1" dirty="0"/>
              <a:t>FO</a:t>
            </a:r>
            <a:r>
              <a:rPr lang="cs-CZ" sz="2000" dirty="0"/>
              <a:t>, které poplatková </a:t>
            </a:r>
            <a:r>
              <a:rPr lang="cs-CZ" sz="2000" b="1" dirty="0"/>
              <a:t>povinnost vznikla z důvodu přihlášení v obci</a:t>
            </a:r>
            <a:r>
              <a:rPr lang="cs-CZ" sz="2000" dirty="0"/>
              <a:t> a která </a:t>
            </a:r>
            <a:r>
              <a:rPr lang="cs-CZ" sz="2000" dirty="0" smtClean="0"/>
              <a:t>je:</a:t>
            </a:r>
            <a:endParaRPr lang="cs-CZ" sz="2000" dirty="0"/>
          </a:p>
          <a:p>
            <a:r>
              <a:rPr lang="cs-CZ" sz="2000" dirty="0" smtClean="0"/>
              <a:t>poplatníkem místního poplatku </a:t>
            </a:r>
            <a:r>
              <a:rPr lang="cs-CZ" sz="2000" dirty="0"/>
              <a:t>za odkládání KO z nemovité věci v jiné obci a má v této obci </a:t>
            </a:r>
            <a:r>
              <a:rPr lang="cs-CZ" sz="2000" dirty="0" smtClean="0"/>
              <a:t>bydliště,</a:t>
            </a:r>
            <a:endParaRPr lang="cs-CZ" sz="2000" dirty="0"/>
          </a:p>
          <a:p>
            <a:endParaRPr lang="cs-CZ" sz="2000" dirty="0"/>
          </a:p>
          <a:p>
            <a:r>
              <a:rPr lang="cs-CZ" sz="2000" dirty="0" smtClean="0"/>
              <a:t>umístěná </a:t>
            </a:r>
            <a:r>
              <a:rPr lang="cs-CZ" sz="2000" dirty="0"/>
              <a:t>do dětského domova, školského zařízení, do zařízení pro děti vyžadující okamžitou pomoc, v domově pro osoby se zdravotním postižením, v domově pro seniory, </a:t>
            </a:r>
            <a:r>
              <a:rPr lang="cs-CZ" sz="2000" dirty="0" smtClean="0"/>
              <a:t>……..dle ZMP,</a:t>
            </a:r>
            <a:endParaRPr lang="cs-CZ" sz="2000" dirty="0"/>
          </a:p>
          <a:p>
            <a:endParaRPr lang="cs-CZ" sz="2000" dirty="0"/>
          </a:p>
          <a:p>
            <a:r>
              <a:rPr lang="cs-CZ" sz="2000" dirty="0" smtClean="0"/>
              <a:t>dle </a:t>
            </a:r>
            <a:r>
              <a:rPr lang="cs-CZ" sz="2000" dirty="0"/>
              <a:t>zákona omezená na osobní svobodě s výjimkou osoby vykonávající trest domácího </a:t>
            </a:r>
            <a:r>
              <a:rPr lang="cs-CZ" sz="2000" dirty="0" smtClean="0"/>
              <a:t>vězení.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4627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Sazba poplatku</a:t>
            </a:r>
          </a:p>
          <a:p>
            <a:pPr marL="0" indent="0">
              <a:buNone/>
            </a:pPr>
            <a:r>
              <a:rPr lang="cs-CZ" sz="2000" dirty="0" smtClean="0"/>
              <a:t>Výše </a:t>
            </a:r>
            <a:r>
              <a:rPr lang="cs-CZ" sz="2000" dirty="0"/>
              <a:t>poplatku činí </a:t>
            </a:r>
            <a:r>
              <a:rPr lang="cs-CZ" sz="2000" b="1" dirty="0"/>
              <a:t>nejvýše </a:t>
            </a:r>
            <a:r>
              <a:rPr lang="cs-CZ" sz="2000" b="1" dirty="0" smtClean="0"/>
              <a:t>1 200 </a:t>
            </a:r>
            <a:r>
              <a:rPr lang="cs-CZ" sz="2000" b="1" dirty="0"/>
              <a:t>Kč za kalendářní rok.</a:t>
            </a:r>
          </a:p>
          <a:p>
            <a:r>
              <a:rPr lang="cs-CZ" sz="2000" dirty="0" smtClean="0"/>
              <a:t>poplatek </a:t>
            </a:r>
            <a:r>
              <a:rPr lang="cs-CZ" sz="2000" dirty="0"/>
              <a:t>se snižuje o jednu dvanáctinu za každé dílčí období (kalendářní měsíc), na jehož </a:t>
            </a:r>
            <a:r>
              <a:rPr lang="cs-CZ" sz="2000" dirty="0" smtClean="0"/>
              <a:t>konci: </a:t>
            </a:r>
            <a:endParaRPr lang="cs-CZ" sz="2000" dirty="0"/>
          </a:p>
          <a:p>
            <a:pPr marL="0" indent="0">
              <a:buNone/>
            </a:pPr>
            <a:r>
              <a:rPr lang="cs-CZ" sz="2000" dirty="0"/>
              <a:t>                                - </a:t>
            </a:r>
            <a:r>
              <a:rPr lang="cs-CZ" sz="2000" b="1" dirty="0"/>
              <a:t>není FO přihlášená v obci nebo</a:t>
            </a:r>
          </a:p>
          <a:p>
            <a:pPr marL="0" indent="0">
              <a:buNone/>
            </a:pPr>
            <a:r>
              <a:rPr lang="cs-CZ" sz="2000" b="1" dirty="0"/>
              <a:t>                                - je FO od poplatku </a:t>
            </a:r>
            <a:r>
              <a:rPr lang="cs-CZ" sz="2000" b="1" dirty="0" smtClean="0"/>
              <a:t>osvobozena.</a:t>
            </a:r>
            <a:endParaRPr lang="cs-CZ" sz="2000" b="1" dirty="0"/>
          </a:p>
          <a:p>
            <a:r>
              <a:rPr lang="cs-CZ" sz="2000" dirty="0" smtClean="0"/>
              <a:t>poplatek </a:t>
            </a:r>
            <a:r>
              <a:rPr lang="cs-CZ" sz="2000" dirty="0"/>
              <a:t>se snižuje o jednu dvanáctinu za každé dílčí období (kalendářní měsíc), na jehož </a:t>
            </a:r>
            <a:r>
              <a:rPr lang="cs-CZ" sz="2000" dirty="0" smtClean="0"/>
              <a:t>konci:</a:t>
            </a:r>
            <a:endParaRPr lang="cs-CZ" sz="2000" dirty="0"/>
          </a:p>
          <a:p>
            <a:pPr marL="0" indent="0">
              <a:buNone/>
            </a:pPr>
            <a:r>
              <a:rPr lang="cs-CZ" sz="2000" b="1" dirty="0"/>
              <a:t>                 - je v této nemovité věci přihlášena alespoň jedna </a:t>
            </a:r>
            <a:r>
              <a:rPr lang="cs-CZ" sz="2000" b="1" dirty="0" smtClean="0"/>
              <a:t>FO,</a:t>
            </a:r>
            <a:endParaRPr lang="cs-CZ" sz="2000" b="1" dirty="0"/>
          </a:p>
          <a:p>
            <a:pPr marL="0" indent="0">
              <a:buNone/>
            </a:pPr>
            <a:r>
              <a:rPr lang="cs-CZ" sz="2000" b="1" dirty="0"/>
              <a:t>                 - poplatník </a:t>
            </a:r>
            <a:r>
              <a:rPr lang="cs-CZ" sz="2000" b="1" dirty="0" smtClean="0"/>
              <a:t>již nevlastní </a:t>
            </a:r>
            <a:r>
              <a:rPr lang="cs-CZ" sz="2000" b="1" dirty="0"/>
              <a:t>tuto nemovitou věc </a:t>
            </a:r>
            <a:r>
              <a:rPr lang="cs-CZ" sz="2000" b="1" dirty="0" smtClean="0"/>
              <a:t>nebo je od 	      poplatku osvobozen.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6416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cs-CZ" sz="2000" b="1" u="sng" dirty="0" smtClean="0"/>
              <a:t>Vyměření poplatku za obecní systém odpadového hospodářství</a:t>
            </a:r>
          </a:p>
          <a:p>
            <a:pPr marL="0" indent="0">
              <a:buNone/>
              <a:defRPr/>
            </a:pPr>
            <a:r>
              <a:rPr lang="cs-CZ" sz="2000" dirty="0" smtClean="0"/>
              <a:t>Ustanovení </a:t>
            </a:r>
            <a:r>
              <a:rPr lang="cs-CZ" sz="2000" dirty="0"/>
              <a:t>§ 11 ZMP </a:t>
            </a:r>
          </a:p>
          <a:p>
            <a:pPr marL="0" indent="0">
              <a:buNone/>
              <a:defRPr/>
            </a:pPr>
            <a:r>
              <a:rPr lang="cs-CZ" sz="2000" dirty="0"/>
              <a:t>Obecní úřad </a:t>
            </a:r>
            <a:r>
              <a:rPr lang="cs-CZ" sz="2000" b="1" u="sng" dirty="0"/>
              <a:t>je povinen poplatek vyměřit</a:t>
            </a:r>
            <a:r>
              <a:rPr lang="cs-CZ" sz="2000" dirty="0"/>
              <a:t>, pokud jej poplatník nezaplatí</a:t>
            </a:r>
          </a:p>
          <a:p>
            <a:pPr>
              <a:defRPr/>
            </a:pPr>
            <a:r>
              <a:rPr lang="cs-CZ" sz="2000" b="1" dirty="0" smtClean="0"/>
              <a:t>včas</a:t>
            </a:r>
            <a:r>
              <a:rPr lang="cs-CZ" sz="2000" dirty="0" smtClean="0"/>
              <a:t> </a:t>
            </a:r>
            <a:r>
              <a:rPr lang="cs-CZ" sz="2000" dirty="0"/>
              <a:t>– termín splatnosti stanoví obec v </a:t>
            </a:r>
            <a:r>
              <a:rPr lang="cs-CZ" sz="2000" dirty="0" smtClean="0"/>
              <a:t>OZV,</a:t>
            </a:r>
            <a:endParaRPr lang="cs-CZ" sz="2000" dirty="0"/>
          </a:p>
          <a:p>
            <a:pPr>
              <a:defRPr/>
            </a:pPr>
            <a:r>
              <a:rPr lang="cs-CZ" sz="2000" b="1" dirty="0" smtClean="0"/>
              <a:t>ve </a:t>
            </a:r>
            <a:r>
              <a:rPr lang="cs-CZ" sz="2000" b="1" dirty="0"/>
              <a:t>správné výši </a:t>
            </a:r>
            <a:r>
              <a:rPr lang="cs-CZ" sz="2000" dirty="0"/>
              <a:t>– sazba poplatku je stanovena v </a:t>
            </a:r>
            <a:r>
              <a:rPr lang="cs-CZ" sz="2000" dirty="0" smtClean="0"/>
              <a:t>OZV.</a:t>
            </a:r>
            <a:endParaRPr lang="cs-CZ" sz="2000" dirty="0"/>
          </a:p>
          <a:p>
            <a:pPr marL="0" indent="0">
              <a:buNone/>
              <a:defRPr/>
            </a:pPr>
            <a:endParaRPr lang="cs-CZ" sz="2000" dirty="0" smtClean="0"/>
          </a:p>
          <a:p>
            <a:pPr marL="0" indent="0">
              <a:buNone/>
              <a:defRPr/>
            </a:pPr>
            <a:r>
              <a:rPr lang="cs-CZ" sz="2000" b="1" dirty="0" smtClean="0"/>
              <a:t>Obecní </a:t>
            </a:r>
            <a:r>
              <a:rPr lang="cs-CZ" sz="2000" b="1" dirty="0"/>
              <a:t>úřad vyměří </a:t>
            </a:r>
            <a:r>
              <a:rPr lang="cs-CZ" sz="2000" b="1" dirty="0" smtClean="0"/>
              <a:t>poplatek</a:t>
            </a:r>
            <a:r>
              <a:rPr lang="cs-CZ" sz="2000" dirty="0" smtClean="0"/>
              <a:t>:</a:t>
            </a:r>
          </a:p>
          <a:p>
            <a:pPr marL="0" indent="0">
              <a:buNone/>
              <a:defRPr/>
            </a:pPr>
            <a:r>
              <a:rPr lang="cs-CZ" sz="2000" b="1" u="sng" dirty="0" smtClean="0"/>
              <a:t>platebním výměrem nebo hromadným </a:t>
            </a:r>
            <a:r>
              <a:rPr lang="cs-CZ" sz="2000" b="1" u="sng" dirty="0"/>
              <a:t>předpisným </a:t>
            </a:r>
            <a:r>
              <a:rPr lang="cs-CZ" sz="2000" b="1" u="sng" dirty="0" smtClean="0"/>
              <a:t>seznamem</a:t>
            </a:r>
            <a:r>
              <a:rPr lang="cs-CZ" sz="2000" dirty="0" smtClean="0"/>
              <a:t>.</a:t>
            </a:r>
            <a:endParaRPr lang="cs-CZ" sz="2000" dirty="0"/>
          </a:p>
          <a:p>
            <a:pPr marL="0" indent="0">
              <a:buNone/>
              <a:defRPr/>
            </a:pPr>
            <a:r>
              <a:rPr lang="cs-CZ" sz="2000" dirty="0"/>
              <a:t>Včas nezaplacený poplatek nebo jeho část může obecní úřad zvýšit až </a:t>
            </a:r>
          </a:p>
          <a:p>
            <a:pPr marL="0" indent="0">
              <a:buNone/>
              <a:defRPr/>
            </a:pPr>
            <a:r>
              <a:rPr lang="cs-CZ" sz="2000" dirty="0"/>
              <a:t>na </a:t>
            </a:r>
            <a:r>
              <a:rPr lang="cs-CZ" sz="2000" dirty="0" smtClean="0"/>
              <a:t>trojnásobek.</a:t>
            </a:r>
            <a:endParaRPr lang="cs-CZ" sz="2000" dirty="0"/>
          </a:p>
          <a:p>
            <a:pPr marL="0" indent="0">
              <a:buNone/>
              <a:defRPr/>
            </a:pPr>
            <a:r>
              <a:rPr lang="cs-CZ" sz="2000" dirty="0"/>
              <a:t>Lhůta pro stanovení poplatku je 3 – 10 let  </a:t>
            </a:r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9565695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6444</TotalTime>
  <Words>1969</Words>
  <Application>Microsoft Office PowerPoint</Application>
  <PresentationFormat>Předvádění na obrazovce (4:3)</PresentationFormat>
  <Paragraphs>254</Paragraphs>
  <Slides>25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Tahoma</vt:lpstr>
      <vt:lpstr>Wingdings</vt:lpstr>
      <vt:lpstr>Výchozí návrh</vt:lpstr>
      <vt:lpstr>Prezentace aplikace PowerPoint</vt:lpstr>
      <vt:lpstr> Novela ZMP   Změny účinné od 1. 1. 2021 </vt:lpstr>
      <vt:lpstr> Novela ZMP   Změny účinné od 1. 1. 2021 </vt:lpstr>
      <vt:lpstr> Novela ZMP  Změny účinné od 1. 1. 2021 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    Místní poplatky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Daňové exekuce</dc:title>
  <dc:creator>Martina</dc:creator>
  <cp:lastModifiedBy>Kubíčková Kamila</cp:lastModifiedBy>
  <cp:revision>262</cp:revision>
  <cp:lastPrinted>2018-09-10T11:42:49Z</cp:lastPrinted>
  <dcterms:created xsi:type="dcterms:W3CDTF">2008-01-15T11:19:01Z</dcterms:created>
  <dcterms:modified xsi:type="dcterms:W3CDTF">2021-11-04T05:27:18Z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>Šablona prezentace s logem - Č</vt:lpwstr>
  </property>
  <property fmtid="{D5CDD505-2E9C-101B-9397-08002B2CF9AE}" pid="3" name="Status">
    <vt:lpwstr/>
  </property>
</Properties>
</file>