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2" r:id="rId1"/>
  </p:sldMasterIdLst>
  <p:sldIdLst>
    <p:sldId id="256" r:id="rId2"/>
    <p:sldId id="295" r:id="rId3"/>
    <p:sldId id="296" r:id="rId4"/>
    <p:sldId id="292" r:id="rId5"/>
    <p:sldId id="281" r:id="rId6"/>
    <p:sldId id="289" r:id="rId7"/>
    <p:sldId id="301" r:id="rId8"/>
    <p:sldId id="291" r:id="rId9"/>
    <p:sldId id="298" r:id="rId10"/>
    <p:sldId id="300" r:id="rId11"/>
    <p:sldId id="299" r:id="rId12"/>
    <p:sldId id="271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72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F8D0D2-03CC-42D5-B13F-34CB7F33EC49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79E6D-5E23-485F-BF12-DC9267E97CF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116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9D81C2-9D29-47A3-81F1-0287CC35FB4B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1FCD07-7C46-4ADF-A200-4BF4D93DCFA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3278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63BEC0-ADE3-49B5-8F14-94467926B093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A5C76-6EFD-46F6-AE3B-6B0326B3707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35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283739-DBDF-4239-BBD7-A8BCBCB7F9DA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D26E5-DCC4-404D-9939-2D18832EA67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0115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D60A5A-87D1-41CE-989E-C75C0D286AE8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7BB78B-FD5A-4244-AE1B-CEE72BD85C2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5477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C075E4-DCA8-4EA7-9380-6FD59CBB7774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78ED16-3221-4E20-822D-16EA3C48CF0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050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3D31F2-4DB8-40F1-AF53-56DCB3EA1317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E0EE5-68C3-4AAB-B687-BE51B774F34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674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07A395-EE46-407B-8ADA-94C5B7CA8767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84C97C-EEAA-4CC5-8DBA-863834A65C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3146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B45926-3020-4F47-8653-F3324420C8FF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8BBA8-E63B-432B-AC1F-56BB3D5C15D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27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59D89410-A6A8-4015-B81E-1FC18E18BC91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DED787A-AADB-4FD9-9681-8CA4C75982E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307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8B8685-7F4E-4C3C-BFC8-41AA33385A17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710FC0-D5F2-4B8B-B7EC-95F2DD540B8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265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B283739-DBDF-4239-BBD7-A8BCBCB7F9DA}" type="datetimeFigureOut">
              <a:rPr lang="cs-CZ" smtClean="0"/>
              <a:pPr>
                <a:defRPr/>
              </a:pPr>
              <a:t>22.03.2017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9CD26E5-DCC4-404D-9939-2D18832EA67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78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1628800"/>
            <a:ext cx="7772400" cy="146456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4800" b="1" dirty="0" smtClean="0">
                <a:solidFill>
                  <a:schemeClr val="tx1"/>
                </a:solidFill>
              </a:rPr>
              <a:t>Národní akreditační úřad pro vysoké školství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8195" name="Podnadpis 2"/>
          <p:cNvSpPr>
            <a:spLocks noGrp="1"/>
          </p:cNvSpPr>
          <p:nvPr>
            <p:ph type="subTitle" idx="1"/>
          </p:nvPr>
        </p:nvSpPr>
        <p:spPr>
          <a:xfrm>
            <a:off x="971600" y="4581128"/>
            <a:ext cx="6912768" cy="936104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cs-CZ" sz="2400" dirty="0" smtClean="0"/>
              <a:t>Ivan Barančík, místopředseda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cs-CZ" sz="2400" dirty="0" err="1" smtClean="0"/>
              <a:t>Naú</a:t>
            </a:r>
            <a:endParaRPr lang="cs-CZ" sz="2400" dirty="0" smtClean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04664"/>
            <a:ext cx="1785254" cy="89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sah 2"/>
          <p:cNvSpPr>
            <a:spLocks noGrp="1"/>
          </p:cNvSpPr>
          <p:nvPr>
            <p:ph idx="1"/>
          </p:nvPr>
        </p:nvSpPr>
        <p:spPr>
          <a:xfrm>
            <a:off x="251520" y="188640"/>
            <a:ext cx="8784976" cy="611159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cs-CZ" sz="2400" b="1" u="sng" dirty="0"/>
              <a:t>II. Profil absolventa studijního programu a obsah studia ve studijním </a:t>
            </a:r>
            <a:r>
              <a:rPr lang="cs-CZ" sz="2400" b="1" u="sng" dirty="0" smtClean="0"/>
              <a:t>programu</a:t>
            </a:r>
          </a:p>
          <a:p>
            <a:pPr lvl="0">
              <a:spcBef>
                <a:spcPts val="600"/>
              </a:spcBef>
              <a:spcAft>
                <a:spcPts val="0"/>
              </a:spcAft>
            </a:pPr>
            <a:r>
              <a:rPr lang="cs-CZ" sz="2400" dirty="0" smtClean="0"/>
              <a:t>Vysoká </a:t>
            </a:r>
            <a:r>
              <a:rPr lang="cs-CZ" sz="2400" dirty="0"/>
              <a:t>škola má nastavena funkční pravidla a podmínky pro vytváření studijních plánů, včetně vymezení případné praktické výuky </a:t>
            </a:r>
            <a:r>
              <a:rPr lang="cs-CZ" sz="2400" dirty="0" smtClean="0"/>
              <a:t>realizované </a:t>
            </a:r>
            <a:r>
              <a:rPr lang="cs-CZ" sz="2400" dirty="0"/>
              <a:t>případně i u jiné fyzické nebo právnické osoby a délky této praktické výuky, přičemž</a:t>
            </a:r>
            <a:r>
              <a:rPr lang="cs-CZ" sz="2400" dirty="0" smtClean="0"/>
              <a:t>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cs-CZ" sz="2400" dirty="0" smtClean="0"/>
              <a:t>studijní </a:t>
            </a:r>
            <a:r>
              <a:rPr lang="cs-CZ" sz="2400" dirty="0"/>
              <a:t>plán </a:t>
            </a:r>
            <a:r>
              <a:rPr lang="cs-CZ" sz="2400" b="1" dirty="0">
                <a:solidFill>
                  <a:srgbClr val="FF0000"/>
                </a:solidFill>
              </a:rPr>
              <a:t>akademicky zaměřeného bakalářského nebo magisterského </a:t>
            </a:r>
            <a:r>
              <a:rPr lang="cs-CZ" sz="2400" dirty="0"/>
              <a:t>studijního programu je sestaven tak, aby umožňoval studentům zejména získání </a:t>
            </a:r>
            <a:r>
              <a:rPr lang="cs-CZ" sz="2400" b="1" u="sng" dirty="0"/>
              <a:t>teoretických znalostí</a:t>
            </a:r>
            <a:r>
              <a:rPr lang="cs-CZ" sz="2400" dirty="0"/>
              <a:t> potřebných </a:t>
            </a:r>
            <a:r>
              <a:rPr lang="cs-CZ" sz="2400" b="1" u="sng" dirty="0"/>
              <a:t>pro výkon povolání</a:t>
            </a:r>
            <a:r>
              <a:rPr lang="cs-CZ" sz="2400" dirty="0"/>
              <a:t> včetně </a:t>
            </a:r>
            <a:r>
              <a:rPr lang="cs-CZ" sz="2400" b="1" u="sng" dirty="0"/>
              <a:t>uplatnění v tvůrčí činnosti</a:t>
            </a:r>
            <a:r>
              <a:rPr lang="cs-CZ" sz="2400" dirty="0"/>
              <a:t> a dále osvojení nezbytných </a:t>
            </a:r>
            <a:r>
              <a:rPr lang="cs-CZ" sz="2400" b="1" u="sng" dirty="0"/>
              <a:t>praktických dovedností</a:t>
            </a:r>
            <a:r>
              <a:rPr lang="cs-CZ" sz="2400" dirty="0"/>
              <a:t>,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studijní plán </a:t>
            </a:r>
            <a:r>
              <a:rPr lang="cs-CZ" sz="2400" b="1" dirty="0">
                <a:solidFill>
                  <a:srgbClr val="FF0000"/>
                </a:solidFill>
              </a:rPr>
              <a:t>profesně zaměřeného bakalářského nebo </a:t>
            </a:r>
            <a:r>
              <a:rPr lang="cs-CZ" sz="2400" b="1" dirty="0" smtClean="0">
                <a:solidFill>
                  <a:srgbClr val="FF0000"/>
                </a:solidFill>
              </a:rPr>
              <a:t>magisterského </a:t>
            </a:r>
            <a:r>
              <a:rPr lang="cs-CZ" sz="2400" dirty="0"/>
              <a:t>studijního programu je sestaven tak, aby umožňoval studentům zejména zvládnutí </a:t>
            </a:r>
            <a:r>
              <a:rPr lang="cs-CZ" sz="2400" b="1" u="sng" dirty="0"/>
              <a:t>praktických dovedností</a:t>
            </a:r>
            <a:r>
              <a:rPr lang="cs-CZ" sz="2400" dirty="0"/>
              <a:t> potřebných </a:t>
            </a:r>
            <a:r>
              <a:rPr lang="cs-CZ" sz="2400" b="1" u="sng" dirty="0"/>
              <a:t>k výkonu povolání</a:t>
            </a:r>
            <a:r>
              <a:rPr lang="cs-CZ" sz="2400" dirty="0"/>
              <a:t> podložené získáním nezbytných </a:t>
            </a:r>
            <a:r>
              <a:rPr lang="cs-CZ" sz="2400" b="1" u="sng" dirty="0"/>
              <a:t>teoretických znalostí</a:t>
            </a:r>
            <a:r>
              <a:rPr lang="cs-CZ" sz="2400" dirty="0"/>
              <a:t>,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studijní plán doktorského studijního programu je sestaven tak, aby umožňoval studentům získání </a:t>
            </a:r>
            <a:r>
              <a:rPr lang="cs-CZ" sz="2400" b="1" u="sng" dirty="0"/>
              <a:t>znalostí a dovedností</a:t>
            </a:r>
            <a:r>
              <a:rPr lang="cs-CZ" sz="2400" dirty="0"/>
              <a:t> potřebných </a:t>
            </a:r>
            <a:r>
              <a:rPr lang="cs-CZ" sz="2400" b="1" u="sng" dirty="0"/>
              <a:t>pro vědeckou nebo uměleckou činnost</a:t>
            </a:r>
            <a:r>
              <a:rPr lang="cs-CZ" sz="2400" dirty="0"/>
              <a:t>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2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 marL="0" indent="0">
              <a:buNone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00320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sah 2"/>
          <p:cNvSpPr>
            <a:spLocks noGrp="1"/>
          </p:cNvSpPr>
          <p:nvPr>
            <p:ph idx="1"/>
          </p:nvPr>
        </p:nvSpPr>
        <p:spPr>
          <a:xfrm>
            <a:off x="107504" y="332656"/>
            <a:ext cx="8928992" cy="576064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cs-CZ" b="1" cap="all" dirty="0"/>
              <a:t>D. Profesně zaměřený bakalářský studijní program</a:t>
            </a:r>
          </a:p>
          <a:p>
            <a:pPr lvl="0"/>
            <a:r>
              <a:rPr lang="cs-CZ" sz="2400" b="1" u="sng" dirty="0"/>
              <a:t>Garant profesně</a:t>
            </a:r>
            <a:r>
              <a:rPr lang="cs-CZ" sz="2400" dirty="0"/>
              <a:t> zaměřeného bakalářského studijního programu má odbornou kvalifikaci vztahující se k danému bakalářskému studijnímu programu nebo ke studijnímu programu blízkého nebo příbuzného obsahového zaměření a v posledních pěti letech vykonával </a:t>
            </a:r>
            <a:r>
              <a:rPr lang="cs-CZ" sz="2400" b="1" u="sng" dirty="0"/>
              <a:t>tvůrčí </a:t>
            </a:r>
            <a:r>
              <a:rPr lang="cs-CZ" sz="2400" dirty="0"/>
              <a:t>činnost, jež odpovídá oblasti nebo oblastem vzdělávání, v rámci které nebo v rámci kterých má být bakalářský studijní program </a:t>
            </a:r>
            <a:r>
              <a:rPr lang="cs-CZ" sz="2400" dirty="0" smtClean="0"/>
              <a:t>uskutečňován</a:t>
            </a:r>
            <a:r>
              <a:rPr lang="cs-CZ" sz="2400" dirty="0"/>
              <a:t>, anebo během této doby působil </a:t>
            </a:r>
            <a:r>
              <a:rPr lang="cs-CZ" sz="2400" b="1" u="sng" dirty="0"/>
              <a:t>ve věcně odpovídající odborné praxi</a:t>
            </a:r>
            <a:r>
              <a:rPr lang="cs-CZ" sz="2400" dirty="0"/>
              <a:t>.</a:t>
            </a:r>
          </a:p>
          <a:p>
            <a:pPr lvl="0"/>
            <a:r>
              <a:rPr lang="cs-CZ" sz="2400" dirty="0"/>
              <a:t>Obsah profesně zaměřeného bakalářského studijního programu zohledňuje specifika spojená s potřebou spolupráce s praxí.</a:t>
            </a:r>
          </a:p>
          <a:p>
            <a:pPr lvl="0"/>
            <a:r>
              <a:rPr lang="cs-CZ" sz="2400" dirty="0"/>
              <a:t>Personální zajištění profesně zaměřeného bakalářského studijního programu zahrnuje taktéž dostatečné </a:t>
            </a:r>
            <a:r>
              <a:rPr lang="cs-CZ" sz="2400" b="1" u="sng" dirty="0"/>
              <a:t>zapojení odborníků z praxe</a:t>
            </a:r>
            <a:r>
              <a:rPr lang="cs-CZ" sz="2400" dirty="0"/>
              <a:t>.</a:t>
            </a:r>
          </a:p>
          <a:p>
            <a:pPr lvl="0"/>
            <a:r>
              <a:rPr lang="cs-CZ" sz="2400" dirty="0"/>
              <a:t>Studijní plán profesně zaměřeného bakalářského studijního programu je koncipován tak, aby obsahoval </a:t>
            </a:r>
            <a:r>
              <a:rPr lang="cs-CZ" sz="2400" b="1" u="sng" dirty="0"/>
              <a:t>praxi</a:t>
            </a:r>
            <a:r>
              <a:rPr lang="cs-CZ" sz="2400" b="1" dirty="0"/>
              <a:t> </a:t>
            </a:r>
            <a:r>
              <a:rPr lang="cs-CZ" sz="2400" dirty="0"/>
              <a:t>studentů v rozsahu </a:t>
            </a:r>
            <a:r>
              <a:rPr lang="cs-CZ" sz="2400" b="1" u="sng" dirty="0"/>
              <a:t>alespoň 12 týdnů</a:t>
            </a:r>
            <a:r>
              <a:rPr lang="cs-CZ" sz="2400" dirty="0" smtClean="0"/>
              <a:t>.</a:t>
            </a:r>
            <a:endParaRPr lang="cs-CZ" altLang="cs-CZ" sz="2800" dirty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45885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21507" name="Zástupný symbol pro obsah 2"/>
          <p:cNvSpPr>
            <a:spLocks noGrp="1"/>
          </p:cNvSpPr>
          <p:nvPr>
            <p:ph idx="1"/>
          </p:nvPr>
        </p:nvSpPr>
        <p:spPr>
          <a:xfrm>
            <a:off x="822960" y="1340768"/>
            <a:ext cx="7543801" cy="4023360"/>
          </a:xfrm>
          <a:solidFill>
            <a:schemeClr val="bg1"/>
          </a:solidFill>
        </p:spPr>
        <p:txBody>
          <a:bodyPr/>
          <a:lstStyle/>
          <a:p>
            <a:pPr algn="ctr"/>
            <a:endParaRPr lang="cs-CZ" altLang="cs-CZ" dirty="0" smtClean="0"/>
          </a:p>
          <a:p>
            <a:pPr algn="ctr"/>
            <a:endParaRPr lang="cs-CZ" altLang="cs-CZ" dirty="0" smtClean="0"/>
          </a:p>
          <a:p>
            <a:pPr algn="ctr"/>
            <a:endParaRPr lang="cs-CZ" altLang="cs-CZ" dirty="0" smtClean="0"/>
          </a:p>
          <a:p>
            <a:pPr algn="ctr">
              <a:buFont typeface="Wingdings 2" pitchFamily="18" charset="2"/>
              <a:buNone/>
            </a:pPr>
            <a:r>
              <a:rPr lang="cs-CZ" altLang="cs-CZ" dirty="0" smtClean="0"/>
              <a:t>Děkuji Vám za pozornost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sah 2"/>
          <p:cNvSpPr>
            <a:spLocks noGrp="1"/>
          </p:cNvSpPr>
          <p:nvPr>
            <p:ph idx="1"/>
          </p:nvPr>
        </p:nvSpPr>
        <p:spPr>
          <a:xfrm>
            <a:off x="251520" y="188640"/>
            <a:ext cx="8568952" cy="5949280"/>
          </a:xfr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pPr marL="514350" indent="-514350">
              <a:buAutoNum type="arabicPeriod"/>
              <a:defRPr/>
            </a:pPr>
            <a:endParaRPr lang="cs-CZ" altLang="cs-CZ" sz="2800" dirty="0" smtClean="0"/>
          </a:p>
          <a:p>
            <a:r>
              <a:rPr lang="cs-CZ" sz="6200" b="1" dirty="0"/>
              <a:t>§ </a:t>
            </a:r>
            <a:r>
              <a:rPr lang="cs-CZ" sz="6200" b="1" dirty="0" smtClean="0"/>
              <a:t>83	Akreditační </a:t>
            </a:r>
            <a:r>
              <a:rPr lang="cs-CZ" sz="6200" b="1" dirty="0"/>
              <a:t>úřad a jeho postavení, působnost a organizace</a:t>
            </a:r>
          </a:p>
          <a:p>
            <a:r>
              <a:rPr lang="cs-CZ" sz="6200" b="1" dirty="0" smtClean="0"/>
              <a:t>(</a:t>
            </a:r>
            <a:r>
              <a:rPr lang="cs-CZ" sz="6200" b="1" dirty="0"/>
              <a:t>2)</a:t>
            </a:r>
            <a:r>
              <a:rPr lang="cs-CZ" sz="6200" dirty="0"/>
              <a:t> Akreditační úřad</a:t>
            </a:r>
          </a:p>
          <a:p>
            <a:r>
              <a:rPr lang="cs-CZ" sz="6200" dirty="0"/>
              <a:t>	</a:t>
            </a:r>
            <a:r>
              <a:rPr lang="cs-CZ" sz="6200" b="1" dirty="0"/>
              <a:t>a)</a:t>
            </a:r>
            <a:r>
              <a:rPr lang="cs-CZ" sz="6200" dirty="0"/>
              <a:t> rozhoduje </a:t>
            </a:r>
            <a:r>
              <a:rPr lang="cs-CZ" sz="6200" b="1" u="sng" dirty="0"/>
              <a:t>o institucionálních akreditacích</a:t>
            </a:r>
            <a:r>
              <a:rPr lang="cs-CZ" sz="6200" dirty="0"/>
              <a:t>,</a:t>
            </a:r>
          </a:p>
          <a:p>
            <a:r>
              <a:rPr lang="cs-CZ" sz="6200" dirty="0"/>
              <a:t>	</a:t>
            </a:r>
            <a:r>
              <a:rPr lang="cs-CZ" sz="6200" b="1" dirty="0"/>
              <a:t>b)</a:t>
            </a:r>
            <a:r>
              <a:rPr lang="cs-CZ" sz="6200" dirty="0"/>
              <a:t> rozhoduje </a:t>
            </a:r>
            <a:r>
              <a:rPr lang="cs-CZ" sz="6200" b="1" u="sng" dirty="0"/>
              <a:t>o akreditacích studijních programů</a:t>
            </a:r>
            <a:r>
              <a:rPr lang="cs-CZ" sz="6200" dirty="0"/>
              <a:t>,</a:t>
            </a:r>
          </a:p>
          <a:p>
            <a:r>
              <a:rPr lang="cs-CZ" sz="6200" dirty="0"/>
              <a:t>	</a:t>
            </a:r>
            <a:r>
              <a:rPr lang="cs-CZ" sz="6200" b="1" dirty="0"/>
              <a:t>c)</a:t>
            </a:r>
            <a:r>
              <a:rPr lang="cs-CZ" sz="6200" dirty="0"/>
              <a:t> rozhoduje </a:t>
            </a:r>
            <a:r>
              <a:rPr lang="cs-CZ" sz="6200" b="1" u="sng" dirty="0"/>
              <a:t>o akreditacích habilitačního řízení a akreditacích řízení ke jmenování profesorem</a:t>
            </a:r>
            <a:r>
              <a:rPr lang="cs-CZ" sz="6200" dirty="0"/>
              <a:t>,</a:t>
            </a:r>
          </a:p>
          <a:p>
            <a:r>
              <a:rPr lang="cs-CZ" sz="6200" dirty="0"/>
              <a:t>	</a:t>
            </a:r>
            <a:r>
              <a:rPr lang="cs-CZ" sz="6200" b="1" dirty="0"/>
              <a:t>d)</a:t>
            </a:r>
            <a:r>
              <a:rPr lang="cs-CZ" sz="6200" dirty="0"/>
              <a:t> provádí </a:t>
            </a:r>
            <a:r>
              <a:rPr lang="cs-CZ" sz="6200" b="1" u="sng" dirty="0"/>
              <a:t>vnější hodnocení vzdělávací, tvůrčí </a:t>
            </a:r>
            <a:r>
              <a:rPr lang="cs-CZ" sz="6200" dirty="0"/>
              <a:t>a s nimi souvisejících činností vysokých škol,</a:t>
            </a:r>
          </a:p>
          <a:p>
            <a:r>
              <a:rPr lang="cs-CZ" sz="6200" dirty="0"/>
              <a:t>	</a:t>
            </a:r>
            <a:r>
              <a:rPr lang="cs-CZ" sz="6200" b="1" dirty="0"/>
              <a:t>e)</a:t>
            </a:r>
            <a:r>
              <a:rPr lang="cs-CZ" sz="6200" dirty="0"/>
              <a:t> přijímá opatření podle § 81b odst. 3 a § 86,</a:t>
            </a:r>
          </a:p>
          <a:p>
            <a:r>
              <a:rPr lang="cs-CZ" sz="6200" dirty="0"/>
              <a:t>	</a:t>
            </a:r>
            <a:r>
              <a:rPr lang="cs-CZ" sz="6200" b="1" dirty="0"/>
              <a:t>f)</a:t>
            </a:r>
            <a:r>
              <a:rPr lang="cs-CZ" sz="6200" dirty="0"/>
              <a:t> vydává </a:t>
            </a:r>
            <a:r>
              <a:rPr lang="cs-CZ" sz="6200" b="1" u="sng" dirty="0"/>
              <a:t>stanoviska k udělení státního souhlasu </a:t>
            </a:r>
            <a:endParaRPr lang="cs-CZ" sz="6200" b="1" u="sng" dirty="0" smtClean="0"/>
          </a:p>
          <a:p>
            <a:r>
              <a:rPr lang="cs-CZ" sz="6200" dirty="0"/>
              <a:t>	</a:t>
            </a:r>
            <a:r>
              <a:rPr lang="cs-CZ" sz="6200" b="1" dirty="0"/>
              <a:t>g)</a:t>
            </a:r>
            <a:r>
              <a:rPr lang="cs-CZ" sz="6200" dirty="0"/>
              <a:t> posuzuje záležitosti týkající se vysokého školství, které mu předloží ministr, a vydává k nim stanovisko,</a:t>
            </a:r>
          </a:p>
          <a:p>
            <a:r>
              <a:rPr lang="cs-CZ" sz="6200" dirty="0"/>
              <a:t>	</a:t>
            </a:r>
            <a:r>
              <a:rPr lang="cs-CZ" sz="6200" b="1" dirty="0"/>
              <a:t>h)</a:t>
            </a:r>
            <a:r>
              <a:rPr lang="cs-CZ" sz="6200" dirty="0"/>
              <a:t> zpracovává roční zprávy o své činnosti,</a:t>
            </a:r>
          </a:p>
          <a:p>
            <a:r>
              <a:rPr lang="cs-CZ" sz="6200" dirty="0"/>
              <a:t>	</a:t>
            </a:r>
            <a:r>
              <a:rPr lang="cs-CZ" sz="6200" b="1" dirty="0"/>
              <a:t>i)</a:t>
            </a:r>
            <a:r>
              <a:rPr lang="cs-CZ" sz="6200" dirty="0"/>
              <a:t> vykonává další činnosti stanovené tímto zákonem</a:t>
            </a:r>
            <a:r>
              <a:rPr lang="cs-CZ" sz="6200" dirty="0" smtClean="0"/>
              <a:t>.</a:t>
            </a: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12665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251520" y="188640"/>
            <a:ext cx="8892480" cy="542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3200" b="1" dirty="0" smtClean="0">
                <a:solidFill>
                  <a:schemeClr val="tx1"/>
                </a:solidFill>
              </a:rPr>
              <a:t>Odhad náročnosti práce NAÚ</a:t>
            </a:r>
            <a:endParaRPr lang="cs-CZ" sz="3200" b="1" dirty="0">
              <a:solidFill>
                <a:schemeClr val="tx1"/>
              </a:solidFill>
            </a:endParaRPr>
          </a:p>
        </p:txBody>
      </p:sp>
      <p:sp>
        <p:nvSpPr>
          <p:cNvPr id="15362" name="Zástupný symbol pro obsah 2"/>
          <p:cNvSpPr>
            <a:spLocks noGrp="1"/>
          </p:cNvSpPr>
          <p:nvPr>
            <p:ph idx="4294967295"/>
          </p:nvPr>
        </p:nvSpPr>
        <p:spPr>
          <a:xfrm>
            <a:off x="251520" y="1196752"/>
            <a:ext cx="8712968" cy="4815681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800" dirty="0" smtClean="0"/>
              <a:t> AK posuzovala průměrně 1500 žádostí o akreditace studijních programů ročně</a:t>
            </a:r>
            <a:endParaRPr lang="cs-CZ" altLang="cs-CZ" sz="2800" u="sng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800" dirty="0" smtClean="0"/>
              <a:t> předpokládá se kulminace žádostí (zejména o institucionální akreditaci) v letech 2017 a 2018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800" dirty="0" smtClean="0"/>
              <a:t> náročnost je podmíněna strategií VŠ při přechodu na nové studijní programy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800" dirty="0" smtClean="0"/>
              <a:t> náročnost některých činností se zatím nedá odhadnout </a:t>
            </a:r>
            <a:r>
              <a:rPr lang="cs-CZ" altLang="cs-CZ" sz="2400" dirty="0" smtClean="0"/>
              <a:t>(např. počet žadatelů zahraničních VŠ, ke kterým bude NAÚ vydávat stanovisko)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/>
              <a:t> </a:t>
            </a:r>
            <a:r>
              <a:rPr lang="cs-CZ" altLang="cs-CZ" sz="2800" dirty="0" smtClean="0"/>
              <a:t>roky 2017 a 2018 budou náročné na vytváření systému práce a správní praxe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400" dirty="0" smtClean="0"/>
          </a:p>
          <a:p>
            <a:pPr marL="0" indent="0">
              <a:buNone/>
              <a:defRPr/>
            </a:pPr>
            <a:endParaRPr lang="cs-CZ" altLang="cs-CZ" sz="22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200" dirty="0"/>
          </a:p>
          <a:p>
            <a:pPr lvl="2">
              <a:buFont typeface="Arial" panose="020B0604020202020204" pitchFamily="34" charset="0"/>
              <a:buChar char="•"/>
              <a:defRPr/>
            </a:pPr>
            <a:endParaRPr lang="cs-CZ" altLang="cs-CZ" sz="22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 marL="0" indent="0">
              <a:buNone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79956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056376" cy="7200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3600" b="1" dirty="0" smtClean="0">
                <a:solidFill>
                  <a:schemeClr val="tx1"/>
                </a:solidFill>
              </a:rPr>
              <a:t>Seznam hodnotitelů</a:t>
            </a:r>
            <a:endParaRPr lang="cs-CZ" sz="3600" b="1" dirty="0">
              <a:solidFill>
                <a:schemeClr val="tx1"/>
              </a:solidFill>
            </a:endParaRPr>
          </a:p>
        </p:txBody>
      </p:sp>
      <p:sp>
        <p:nvSpPr>
          <p:cNvPr id="15362" name="Zástupný symbol pro obsah 2"/>
          <p:cNvSpPr>
            <a:spLocks noGrp="1"/>
          </p:cNvSpPr>
          <p:nvPr>
            <p:ph idx="4294967295"/>
          </p:nvPr>
        </p:nvSpPr>
        <p:spPr>
          <a:xfrm>
            <a:off x="251520" y="1044964"/>
            <a:ext cx="8712968" cy="5264356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 bude členěn do 37 oddílů (podle oblastí vzdělávání)</a:t>
            </a:r>
          </a:p>
          <a:p>
            <a:pPr lvl="0">
              <a:buFont typeface="Arial" pitchFamily="34" charset="0"/>
              <a:buChar char="•"/>
            </a:pPr>
            <a:r>
              <a:rPr lang="cs-CZ" sz="2800" dirty="0"/>
              <a:t> </a:t>
            </a:r>
            <a:r>
              <a:rPr lang="cs-CZ" sz="2800" dirty="0" smtClean="0"/>
              <a:t>v každé oblasti maximálně 50 osob (u učitelství, filologie a ekonomie 80 osob)</a:t>
            </a:r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 podíl zastoupení jednotlivých sfér pro každou oblast:</a:t>
            </a:r>
          </a:p>
          <a:p>
            <a:pPr lvl="1"/>
            <a:r>
              <a:rPr lang="cs-CZ" dirty="0"/>
              <a:t>45 %, jde-li o osoby působící ve vysokém školství,</a:t>
            </a:r>
          </a:p>
          <a:p>
            <a:pPr lvl="1"/>
            <a:r>
              <a:rPr lang="cs-CZ" dirty="0"/>
              <a:t>7,5 %, jde-li o osoby působící ve sféře dalších výzkumných institucí,</a:t>
            </a:r>
          </a:p>
          <a:p>
            <a:pPr lvl="1"/>
            <a:r>
              <a:rPr lang="cs-CZ" dirty="0"/>
              <a:t>7,5 %, jde-li o osoby působící ve státní, územní nebo jiné veřejné správě,</a:t>
            </a:r>
          </a:p>
          <a:p>
            <a:pPr lvl="1"/>
            <a:r>
              <a:rPr lang="cs-CZ" dirty="0"/>
              <a:t>7,5 %, jde-li o osoby působící ve sféře dalších zaměstnavatelů absolventů vysokých škol, v podnikové sféře spolupracující s vysokými školami nebo o jiné odborníky z praxe a</a:t>
            </a:r>
          </a:p>
          <a:p>
            <a:pPr lvl="1"/>
            <a:r>
              <a:rPr lang="cs-CZ" dirty="0"/>
              <a:t>5 </a:t>
            </a:r>
            <a:r>
              <a:rPr lang="en-US" dirty="0"/>
              <a:t>%</a:t>
            </a:r>
            <a:r>
              <a:rPr lang="cs-CZ" dirty="0"/>
              <a:t>, jde-li o studenty</a:t>
            </a:r>
            <a:r>
              <a:rPr lang="cs-CZ" dirty="0" smtClean="0"/>
              <a:t>.</a:t>
            </a:r>
          </a:p>
          <a:p>
            <a:pPr lvl="0">
              <a:buClr>
                <a:srgbClr val="E48312"/>
              </a:buClr>
              <a:buFont typeface="Arial" pitchFamily="34" charset="0"/>
              <a:buChar char="•"/>
            </a:pPr>
            <a:r>
              <a:rPr lang="cs-CZ" sz="28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cs-CZ" sz="28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navrhovatelé: ústřední správní úřady, reprezentace VŠ, profesní organizace, jiné právnické nebo fyzické osoby</a:t>
            </a:r>
            <a:endParaRPr lang="cs-CZ" dirty="0" smtClean="0"/>
          </a:p>
          <a:p>
            <a:pPr lvl="1"/>
            <a:endParaRPr lang="cs-CZ" dirty="0"/>
          </a:p>
          <a:p>
            <a:pPr lvl="0">
              <a:buFont typeface="Arial" pitchFamily="34" charset="0"/>
              <a:buChar char="•"/>
            </a:pPr>
            <a:endParaRPr lang="cs-CZ" sz="2800" dirty="0" smtClean="0"/>
          </a:p>
          <a:p>
            <a:pPr lvl="0"/>
            <a:endParaRPr 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200" dirty="0"/>
          </a:p>
          <a:p>
            <a:pPr lvl="2">
              <a:buFont typeface="Arial" panose="020B0604020202020204" pitchFamily="34" charset="0"/>
              <a:buChar char="•"/>
              <a:defRPr/>
            </a:pPr>
            <a:endParaRPr lang="cs-CZ" altLang="cs-CZ" sz="22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 marL="0" indent="0">
              <a:buNone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4335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534400" cy="5430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sz="3600" b="1" dirty="0">
                <a:solidFill>
                  <a:schemeClr val="tx1"/>
                </a:solidFill>
              </a:rPr>
              <a:t>N</a:t>
            </a:r>
            <a:r>
              <a:rPr lang="cs-CZ" sz="3600" b="1" dirty="0" smtClean="0">
                <a:solidFill>
                  <a:schemeClr val="tx1"/>
                </a:solidFill>
              </a:rPr>
              <a:t>ový systém akreditací</a:t>
            </a:r>
            <a:endParaRPr lang="cs-CZ" sz="3600" b="1" dirty="0">
              <a:solidFill>
                <a:schemeClr val="tx1"/>
              </a:solidFill>
            </a:endParaRPr>
          </a:p>
        </p:txBody>
      </p:sp>
      <p:sp>
        <p:nvSpPr>
          <p:cNvPr id="15362" name="Zástupný symbol pro obsah 2"/>
          <p:cNvSpPr>
            <a:spLocks noGrp="1"/>
          </p:cNvSpPr>
          <p:nvPr>
            <p:ph idx="1"/>
          </p:nvPr>
        </p:nvSpPr>
        <p:spPr>
          <a:xfrm>
            <a:off x="251520" y="908720"/>
            <a:ext cx="8678416" cy="518457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cs-CZ" altLang="cs-CZ" sz="2800" dirty="0" smtClean="0"/>
              <a:t>1. Zavedení systému vnitřního zabezpečování kvality</a:t>
            </a:r>
          </a:p>
          <a:p>
            <a:pPr marL="0" indent="0">
              <a:buNone/>
              <a:defRPr/>
            </a:pPr>
            <a:r>
              <a:rPr lang="cs-CZ" altLang="cs-CZ" sz="24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	- kompatibilita se zákonem a akreditačními standardy</a:t>
            </a:r>
            <a:endParaRPr lang="cs-CZ" altLang="cs-CZ" sz="2800" dirty="0" smtClean="0"/>
          </a:p>
          <a:p>
            <a:pPr marL="0" indent="0">
              <a:buNone/>
              <a:defRPr/>
            </a:pPr>
            <a:r>
              <a:rPr lang="cs-CZ" altLang="cs-CZ" sz="2800" dirty="0" smtClean="0"/>
              <a:t>2. Přiřazení programu (oboru) k oblasti vzdělávání                                                                                                                                             </a:t>
            </a:r>
          </a:p>
          <a:p>
            <a:pPr marL="0" indent="0">
              <a:buNone/>
              <a:defRPr/>
            </a:pPr>
            <a:r>
              <a:rPr lang="cs-CZ" altLang="cs-CZ" sz="2400" dirty="0"/>
              <a:t>	- vodítko: základní tematické okruhy </a:t>
            </a:r>
            <a:r>
              <a:rPr lang="cs-CZ" altLang="cs-CZ" sz="2400" dirty="0" err="1"/>
              <a:t>SZZk</a:t>
            </a:r>
            <a:r>
              <a:rPr lang="cs-CZ" altLang="cs-CZ" sz="2400" dirty="0"/>
              <a:t> </a:t>
            </a:r>
            <a:endParaRPr lang="cs-CZ" altLang="cs-CZ" sz="2400" dirty="0" smtClean="0"/>
          </a:p>
          <a:p>
            <a:pPr marL="0" indent="0">
              <a:buNone/>
              <a:defRPr/>
            </a:pPr>
            <a:r>
              <a:rPr lang="cs-CZ" altLang="cs-CZ" sz="2400" dirty="0"/>
              <a:t>	- kombinovaný program – přiřazení k více oblastem</a:t>
            </a:r>
          </a:p>
          <a:p>
            <a:pPr marL="0" indent="0">
              <a:buNone/>
              <a:defRPr/>
            </a:pPr>
            <a:r>
              <a:rPr lang="cs-CZ" altLang="cs-CZ" sz="2800" dirty="0" smtClean="0"/>
              <a:t>3. </a:t>
            </a:r>
            <a:r>
              <a:rPr lang="cs-CZ" altLang="cs-CZ" sz="2800" dirty="0"/>
              <a:t>Přiřazení </a:t>
            </a:r>
            <a:r>
              <a:rPr lang="cs-CZ" altLang="cs-CZ" sz="2800" dirty="0" smtClean="0"/>
              <a:t>profilu programu</a:t>
            </a:r>
            <a:endParaRPr lang="cs-CZ" altLang="cs-CZ" sz="2800" dirty="0"/>
          </a:p>
          <a:p>
            <a:pPr marL="0" indent="0">
              <a:buNone/>
              <a:defRPr/>
            </a:pPr>
            <a:r>
              <a:rPr lang="cs-CZ" altLang="cs-CZ" sz="2400" dirty="0"/>
              <a:t>	- </a:t>
            </a:r>
            <a:r>
              <a:rPr lang="cs-CZ" altLang="cs-CZ" sz="2400" dirty="0" smtClean="0"/>
              <a:t>profesně zaměřený x akademický</a:t>
            </a:r>
            <a:endParaRPr lang="cs-CZ" altLang="cs-CZ" sz="2400" dirty="0"/>
          </a:p>
          <a:p>
            <a:pPr marL="0" indent="0">
              <a:buNone/>
              <a:defRPr/>
            </a:pPr>
            <a:r>
              <a:rPr lang="cs-CZ" altLang="cs-CZ" sz="2400" dirty="0"/>
              <a:t>	- </a:t>
            </a:r>
            <a:r>
              <a:rPr lang="cs-CZ" altLang="cs-CZ" sz="2400" dirty="0" smtClean="0"/>
              <a:t>jen u bakalářských a magisterských programů</a:t>
            </a:r>
            <a:endParaRPr lang="cs-CZ" altLang="cs-CZ" sz="2400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2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 marL="0" indent="0">
              <a:buNone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12665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22432" cy="5430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sz="3600" b="1" dirty="0" smtClean="0">
                <a:solidFill>
                  <a:schemeClr val="tx1"/>
                </a:solidFill>
              </a:rPr>
              <a:t>Institucionální akreditace</a:t>
            </a:r>
            <a:endParaRPr lang="cs-CZ" sz="3600" b="1" dirty="0">
              <a:solidFill>
                <a:schemeClr val="tx1"/>
              </a:solidFill>
            </a:endParaRPr>
          </a:p>
        </p:txBody>
      </p:sp>
      <p:sp>
        <p:nvSpPr>
          <p:cNvPr id="15362" name="Zástupný symbol pro obsah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4896544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800" dirty="0"/>
              <a:t> </a:t>
            </a:r>
            <a:r>
              <a:rPr lang="cs-CZ" altLang="cs-CZ" sz="2800" dirty="0" smtClean="0"/>
              <a:t>lze požádat o akreditaci 1 a více oblastí v 1 či více typu programů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800" dirty="0"/>
              <a:t> </a:t>
            </a:r>
            <a:r>
              <a:rPr lang="cs-CZ" altLang="cs-CZ" sz="2800" dirty="0" smtClean="0"/>
              <a:t>po udělení akreditace lze akreditaci rozšířit o další oblast nebo o typ programů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800" dirty="0" smtClean="0"/>
              <a:t> programy mimo oblasti a typy akreditované v rámci institucionální akreditace lze uskutečňovat na základě programové akreditace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800" dirty="0" smtClean="0"/>
              <a:t> na „vnitřní akreditace“ vyplývající z institucionální akreditace by se měla vztahovat obdobná pravidla jako na akreditace studijních programů</a:t>
            </a:r>
            <a:endParaRPr lang="cs-CZ" altLang="cs-CZ" sz="2400" dirty="0" smtClean="0"/>
          </a:p>
          <a:p>
            <a:pPr marL="0" indent="0">
              <a:buNone/>
              <a:defRPr/>
            </a:pPr>
            <a:endParaRPr lang="cs-CZ" altLang="cs-CZ" sz="24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2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 marL="0" indent="0">
              <a:buNone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75563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179512" y="116632"/>
            <a:ext cx="8784976" cy="64299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000" b="1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§ 44	Studijní program</a:t>
            </a:r>
          </a:p>
          <a:p>
            <a:pPr>
              <a:lnSpc>
                <a:spcPct val="107000"/>
              </a:lnSpc>
              <a:spcBef>
                <a:spcPts val="720"/>
              </a:spcBef>
              <a:spcAft>
                <a:spcPts val="720"/>
              </a:spcAft>
              <a:tabLst>
                <a:tab pos="541020" algn="l"/>
              </a:tabLst>
            </a:pPr>
            <a:r>
              <a:rPr lang="cs-CZ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2000" b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Vysokoškolské vzdělání se získává studiem v rámci akreditovaného studijního programu podle studijního plánu stanovenou formou studia. </a:t>
            </a:r>
            <a:endParaRPr lang="cs-CZ" sz="2000" dirty="0" smtClean="0">
              <a:solidFill>
                <a:srgbClr val="000000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720"/>
              </a:spcBef>
              <a:spcAft>
                <a:spcPts val="720"/>
              </a:spcAft>
              <a:tabLst>
                <a:tab pos="541020" algn="l"/>
              </a:tabLst>
            </a:pP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2000" b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Součástmi studijního programu jsou</a:t>
            </a:r>
            <a:endParaRPr lang="cs-CZ" sz="20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720"/>
              </a:spcBef>
              <a:spcAft>
                <a:spcPts val="720"/>
              </a:spcAft>
              <a:tabLst>
                <a:tab pos="541020" algn="l"/>
              </a:tabLst>
            </a:pP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2000" b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název studijního programu, jeho typ, forma a cíle studia; v případě bakalářského nebo magisterského studijního programu také </a:t>
            </a:r>
            <a:r>
              <a:rPr lang="cs-CZ" sz="2000" b="1" u="sng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údaj o profilu studijního programu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cs-CZ" sz="20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720"/>
              </a:spcBef>
              <a:spcAft>
                <a:spcPts val="720"/>
              </a:spcAft>
              <a:tabLst>
                <a:tab pos="541020" algn="l"/>
              </a:tabLst>
            </a:pP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2000" b="1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2000" b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Studijní plán stanoví časovou a obsahovou posloupnost studijních předmětů, formu jejich studia a způsob ověření studijních výsledků.</a:t>
            </a:r>
            <a:endParaRPr lang="cs-CZ" sz="20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720"/>
              </a:spcBef>
              <a:spcAft>
                <a:spcPts val="720"/>
              </a:spcAft>
              <a:tabLst>
                <a:tab pos="541020" algn="l"/>
              </a:tabLst>
            </a:pP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2000" b="1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2000" b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b="1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Profil bakalářského nebo magisterského studijního programu může být</a:t>
            </a:r>
            <a:endParaRPr lang="cs-CZ" sz="2000" b="1" dirty="0">
              <a:solidFill>
                <a:srgbClr val="FF0000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720"/>
              </a:spcBef>
              <a:spcAft>
                <a:spcPts val="720"/>
              </a:spcAft>
              <a:tabLst>
                <a:tab pos="541020" algn="l"/>
              </a:tabLst>
            </a:pP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2000" b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b="1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profesně zaměřený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s důrazem na </a:t>
            </a:r>
            <a:r>
              <a:rPr lang="cs-CZ" sz="2000" b="1" u="sng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zvládnutí praktických dovedností potřebných k výkonu povolání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podložených nezbytnými teoretickými znalostmi, nebo</a:t>
            </a:r>
            <a:endParaRPr lang="cs-CZ" sz="20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720"/>
              </a:spcBef>
              <a:spcAft>
                <a:spcPts val="720"/>
              </a:spcAft>
              <a:tabLst>
                <a:tab pos="541020" algn="l"/>
              </a:tabLst>
            </a:pP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2000" b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b="1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akademicky zaměřený 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 důrazem na </a:t>
            </a:r>
            <a:r>
              <a:rPr lang="cs-CZ" sz="2000" b="1" u="sng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získání teoretických znalostí potřebných pro výkon povolání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včetně uplatnění v tvůrčí činnosti a poskytující rovněž prostor pro osvojení nezbytných praktických dovedností</a:t>
            </a:r>
            <a:r>
              <a:rPr lang="cs-CZ" sz="2000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cs-C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cs-CZ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46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78416" cy="975072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chemeClr val="tx1"/>
                </a:solidFill>
              </a:rPr>
              <a:t>Č. 274 Nařízení vlády ze </a:t>
            </a:r>
            <a:r>
              <a:rPr lang="cs-CZ" sz="3200" b="1" dirty="0">
                <a:solidFill>
                  <a:schemeClr val="tx1"/>
                </a:solidFill>
              </a:rPr>
              <a:t>dne 24. srpna </a:t>
            </a:r>
            <a:r>
              <a:rPr lang="cs-CZ" sz="3200" b="1" dirty="0" smtClean="0">
                <a:solidFill>
                  <a:schemeClr val="tx1"/>
                </a:solidFill>
              </a:rPr>
              <a:t>2016 o </a:t>
            </a:r>
            <a:r>
              <a:rPr lang="cs-CZ" sz="3200" b="1" dirty="0">
                <a:solidFill>
                  <a:schemeClr val="tx1"/>
                </a:solidFill>
              </a:rPr>
              <a:t>standardech pro akreditace ve vysokém </a:t>
            </a:r>
            <a:r>
              <a:rPr lang="cs-CZ" sz="3200" b="1" dirty="0" smtClean="0">
                <a:solidFill>
                  <a:schemeClr val="tx1"/>
                </a:solidFill>
              </a:rPr>
              <a:t>školství</a:t>
            </a:r>
            <a:endParaRPr lang="cs-CZ" sz="3200" b="1" dirty="0">
              <a:solidFill>
                <a:schemeClr val="tx1"/>
              </a:solidFill>
            </a:endParaRPr>
          </a:p>
        </p:txBody>
      </p:sp>
      <p:sp>
        <p:nvSpPr>
          <p:cNvPr id="15362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784976" cy="5103480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cs-CZ" sz="2400" b="1" cap="all" dirty="0"/>
              <a:t>D. Požadavky na studijní program</a:t>
            </a:r>
          </a:p>
          <a:p>
            <a:r>
              <a:rPr lang="cs-CZ" sz="2400" b="1" u="sng" dirty="0" smtClean="0"/>
              <a:t>I</a:t>
            </a:r>
            <a:r>
              <a:rPr lang="cs-CZ" sz="2400" b="1" u="sng" dirty="0"/>
              <a:t>. Soulad studijního programu s posláním vysoké školy a jeho cíle</a:t>
            </a:r>
          </a:p>
          <a:p>
            <a:pPr lvl="0"/>
            <a:r>
              <a:rPr lang="cs-CZ" sz="2400" dirty="0"/>
              <a:t>Studijní program je z hlediska typu, formy a případného profilu v souladu s posláním a strategickým záměrem vzdělávací a vědecké, výzkumné, vývojové a inovační, umělecké nebo další tvůrčí činnosti vysoké školy (dále jen „</a:t>
            </a:r>
            <a:r>
              <a:rPr lang="cs-CZ" sz="2400" b="1" u="sng" dirty="0"/>
              <a:t>strategický záměr vysoké školy</a:t>
            </a:r>
            <a:r>
              <a:rPr lang="cs-CZ" sz="2400" dirty="0"/>
              <a:t>“) a ostatními strategickými dokumenty vysoké školy.</a:t>
            </a:r>
          </a:p>
          <a:p>
            <a:pPr lvl="0"/>
            <a:r>
              <a:rPr lang="cs-CZ" sz="2400" dirty="0"/>
              <a:t>U studijního programu vysoká škola prokáže:</a:t>
            </a:r>
          </a:p>
          <a:p>
            <a:pPr lvl="1"/>
            <a:r>
              <a:rPr lang="cs-CZ" sz="2400" dirty="0"/>
              <a:t>v případě </a:t>
            </a:r>
            <a:r>
              <a:rPr lang="cs-CZ" sz="2400" b="1" u="sng" dirty="0"/>
              <a:t>akademicky</a:t>
            </a:r>
            <a:r>
              <a:rPr lang="cs-CZ" sz="2400" dirty="0"/>
              <a:t> zaměřeného bakalářského nebo magisterského studijního programu </a:t>
            </a:r>
            <a:r>
              <a:rPr lang="cs-CZ" sz="2400" b="1" u="sng" dirty="0"/>
              <a:t>souvislost a propojení s tvůrčí činností</a:t>
            </a:r>
            <a:r>
              <a:rPr lang="cs-CZ" sz="2400" dirty="0"/>
              <a:t> vysoké školy,</a:t>
            </a:r>
          </a:p>
          <a:p>
            <a:pPr lvl="1"/>
            <a:r>
              <a:rPr lang="cs-CZ" sz="2400" dirty="0"/>
              <a:t>v případě </a:t>
            </a:r>
            <a:r>
              <a:rPr lang="cs-CZ" sz="2400" b="1" u="sng" dirty="0"/>
              <a:t>profesně</a:t>
            </a:r>
            <a:r>
              <a:rPr lang="cs-CZ" sz="2400" dirty="0"/>
              <a:t> zaměřeného bakalářského nebo magisterského studijního programu </a:t>
            </a:r>
            <a:r>
              <a:rPr lang="cs-CZ" sz="2400" b="1" u="sng" dirty="0"/>
              <a:t>spolupráci v daném studijním programu s praxí,</a:t>
            </a:r>
            <a:endParaRPr lang="cs-CZ" sz="2400" dirty="0"/>
          </a:p>
          <a:p>
            <a:pPr lvl="1"/>
            <a:r>
              <a:rPr lang="cs-CZ" sz="2400" dirty="0"/>
              <a:t>v případě </a:t>
            </a:r>
            <a:r>
              <a:rPr lang="cs-CZ" sz="2400" b="1" u="sng" dirty="0"/>
              <a:t>doktorského</a:t>
            </a:r>
            <a:r>
              <a:rPr lang="cs-CZ" sz="2400" dirty="0"/>
              <a:t> studijního programu </a:t>
            </a:r>
            <a:r>
              <a:rPr lang="cs-CZ" sz="2400" b="1" u="sng" dirty="0"/>
              <a:t>souvislost a propojení s vědeckou</a:t>
            </a:r>
            <a:r>
              <a:rPr lang="cs-CZ" sz="2400" dirty="0"/>
              <a:t> nebo uměleckou činností vysoké školy.</a:t>
            </a:r>
          </a:p>
          <a:p>
            <a:pPr marL="0" indent="0">
              <a:buNone/>
              <a:defRPr/>
            </a:pPr>
            <a:endParaRPr lang="cs-CZ" altLang="cs-CZ" sz="2400" dirty="0" smtClean="0"/>
          </a:p>
          <a:p>
            <a:pPr marL="0" indent="0">
              <a:buNone/>
              <a:defRPr/>
            </a:pPr>
            <a:endParaRPr lang="cs-CZ" altLang="cs-CZ" sz="24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2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 marL="0" indent="0">
              <a:buNone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04084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sah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475252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cs-CZ" sz="2400" b="1" u="sng" dirty="0"/>
              <a:t>II. Profil absolventa studijního programu a obsah studia ve studijním </a:t>
            </a:r>
            <a:r>
              <a:rPr lang="cs-CZ" sz="2400" b="1" u="sng" dirty="0" smtClean="0"/>
              <a:t>programu</a:t>
            </a:r>
          </a:p>
          <a:p>
            <a:endParaRPr lang="cs-CZ" sz="1000" b="1" u="sng" dirty="0"/>
          </a:p>
          <a:p>
            <a:pPr lvl="0"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Odborné </a:t>
            </a:r>
            <a:r>
              <a:rPr lang="cs-CZ" sz="2400" b="1" u="sng" dirty="0"/>
              <a:t>znalosti</a:t>
            </a:r>
            <a:r>
              <a:rPr lang="cs-CZ" sz="2400" dirty="0"/>
              <a:t>, odborné </a:t>
            </a:r>
            <a:r>
              <a:rPr lang="cs-CZ" sz="2400" b="1" u="sng" dirty="0"/>
              <a:t>dovednosti</a:t>
            </a:r>
            <a:r>
              <a:rPr lang="cs-CZ" sz="2400" dirty="0"/>
              <a:t> a </a:t>
            </a:r>
            <a:r>
              <a:rPr lang="cs-CZ" sz="2400" b="1" u="sng" dirty="0"/>
              <a:t>obecné způsobilosti</a:t>
            </a:r>
            <a:r>
              <a:rPr lang="cs-CZ" sz="2400" dirty="0"/>
              <a:t>, které si absolventi studijního programu osvojují, jsou v souladu s </a:t>
            </a:r>
            <a:r>
              <a:rPr lang="cs-CZ" sz="2400" b="1" u="sng" dirty="0"/>
              <a:t>daným typem</a:t>
            </a:r>
            <a:r>
              <a:rPr lang="cs-CZ" sz="2400" dirty="0"/>
              <a:t> a případným </a:t>
            </a:r>
            <a:r>
              <a:rPr lang="cs-CZ" sz="2400" b="1" u="sng" dirty="0"/>
              <a:t>profilem</a:t>
            </a:r>
            <a:r>
              <a:rPr lang="cs-CZ" sz="2400" dirty="0"/>
              <a:t> studijního programu.</a:t>
            </a:r>
          </a:p>
          <a:p>
            <a:pPr lvl="0"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Studijní program je koncipován tak, aby student v průběhu studia při plnění studijních povinností </a:t>
            </a:r>
            <a:r>
              <a:rPr lang="cs-CZ" sz="2400" b="1" u="sng" dirty="0"/>
              <a:t>prokázal</a:t>
            </a:r>
            <a:r>
              <a:rPr lang="cs-CZ" sz="2400" dirty="0"/>
              <a:t> schopnost používat získané odborné znalosti, odborné dovednosti a obecné způsobilosti </a:t>
            </a:r>
            <a:r>
              <a:rPr lang="cs-CZ" sz="2400" b="1" u="sng" dirty="0"/>
              <a:t>alespoň v jednom cizím jazyce</a:t>
            </a:r>
            <a:r>
              <a:rPr lang="cs-CZ" sz="2400" dirty="0"/>
              <a:t>.</a:t>
            </a:r>
          </a:p>
          <a:p>
            <a:pPr lvl="0">
              <a:spcBef>
                <a:spcPts val="600"/>
              </a:spcBef>
              <a:spcAft>
                <a:spcPts val="0"/>
              </a:spcAft>
            </a:pPr>
            <a:r>
              <a:rPr lang="cs-CZ" sz="2400" dirty="0" smtClean="0"/>
              <a:t>Studijní </a:t>
            </a:r>
            <a:r>
              <a:rPr lang="cs-CZ" sz="2400" dirty="0"/>
              <a:t>program má vymezeno rámcové uplatnění absolventů studijního programu a typické pracovní pozice, které může absolvent zastávat</a:t>
            </a:r>
            <a:r>
              <a:rPr lang="cs-CZ" sz="2400" dirty="0" smtClean="0"/>
              <a:t>.</a:t>
            </a:r>
            <a:endParaRPr lang="cs-CZ" altLang="cs-CZ" sz="22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 marL="0" indent="0">
              <a:buNone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800" dirty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cs-CZ" alt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70566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tiva">
  <a:themeElements>
    <a:clrScheme name="Retrospektiv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tiv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3323</TotalTime>
  <Words>767</Words>
  <Application>Microsoft Office PowerPoint</Application>
  <PresentationFormat>Předvádění na obrazovce (4:3)</PresentationFormat>
  <Paragraphs>127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 2</vt:lpstr>
      <vt:lpstr>Retrospektiva</vt:lpstr>
      <vt:lpstr>Národní akreditační úřad pro vysoké školství</vt:lpstr>
      <vt:lpstr>Prezentace aplikace PowerPoint</vt:lpstr>
      <vt:lpstr>Odhad náročnosti práce NAÚ</vt:lpstr>
      <vt:lpstr>Seznam hodnotitelů</vt:lpstr>
      <vt:lpstr>Nový systém akreditací</vt:lpstr>
      <vt:lpstr>Institucionální akreditace</vt:lpstr>
      <vt:lpstr>Prezentace aplikace PowerPoint</vt:lpstr>
      <vt:lpstr>Č. 274 Nařízení vlády ze dne 24. srpna 2016 o standardech pro akreditace ve vysokém školství</vt:lpstr>
      <vt:lpstr>Prezentace aplikace PowerPoint</vt:lpstr>
      <vt:lpstr>Prezentace aplikace PowerPoint</vt:lpstr>
      <vt:lpstr>Prezentace aplikace PowerPoint</vt:lpstr>
      <vt:lpstr> </vt:lpstr>
    </vt:vector>
  </TitlesOfParts>
  <Company>VSE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Akreditační komise 2006-2010</dc:title>
  <dc:creator>NOBODY</dc:creator>
  <cp:lastModifiedBy>IB</cp:lastModifiedBy>
  <cp:revision>238</cp:revision>
  <dcterms:created xsi:type="dcterms:W3CDTF">2010-02-13T18:35:58Z</dcterms:created>
  <dcterms:modified xsi:type="dcterms:W3CDTF">2017-03-22T08:22:24Z</dcterms:modified>
</cp:coreProperties>
</file>