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sldIdLst>
    <p:sldId id="291" r:id="rId2"/>
    <p:sldId id="292" r:id="rId3"/>
    <p:sldId id="297" r:id="rId4"/>
    <p:sldId id="293" r:id="rId5"/>
    <p:sldId id="294" r:id="rId6"/>
    <p:sldId id="296" r:id="rId7"/>
    <p:sldId id="295" r:id="rId8"/>
    <p:sldId id="298" r:id="rId9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5" pos="529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pos="7151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10" orient="horz" pos="1434" userDrawn="1">
          <p15:clr>
            <a:srgbClr val="A4A3A4"/>
          </p15:clr>
        </p15:guide>
        <p15:guide id="11" orient="horz" pos="822" userDrawn="1">
          <p15:clr>
            <a:srgbClr val="A4A3A4"/>
          </p15:clr>
        </p15:guide>
        <p15:guide id="12" orient="horz" pos="1253" userDrawn="1">
          <p15:clr>
            <a:srgbClr val="A4A3A4"/>
          </p15:clr>
        </p15:guide>
        <p15:guide id="15" pos="41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49F"/>
    <a:srgbClr val="578A4C"/>
    <a:srgbClr val="A5C659"/>
    <a:srgbClr val="6BB7EB"/>
    <a:srgbClr val="EABB47"/>
    <a:srgbClr val="C4262E"/>
    <a:srgbClr val="92D400"/>
    <a:srgbClr val="A1C05B"/>
    <a:srgbClr val="93C8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6327"/>
  </p:normalViewPr>
  <p:slideViewPr>
    <p:cSldViewPr snapToGrid="0" snapToObjects="1" showGuides="1">
      <p:cViewPr varScale="1">
        <p:scale>
          <a:sx n="69" d="100"/>
          <a:sy n="69" d="100"/>
        </p:scale>
        <p:origin x="564" y="44"/>
      </p:cViewPr>
      <p:guideLst>
        <p:guide pos="3840"/>
        <p:guide pos="529"/>
        <p:guide orient="horz"/>
        <p:guide pos="7151"/>
        <p:guide orient="horz" pos="3861"/>
        <p:guide orient="horz" pos="1434"/>
        <p:guide orient="horz" pos="822"/>
        <p:guide orient="horz" pos="1253"/>
        <p:guide pos="41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tina Opletalová" userId="61212d12-04bb-46bd-bb98-bec36d61c248" providerId="ADAL" clId="{56A50260-1B9B-4632-B252-F633A1B73143}"/>
    <pc:docChg chg="modSld">
      <pc:chgData name="Martina Opletalová" userId="61212d12-04bb-46bd-bb98-bec36d61c248" providerId="ADAL" clId="{56A50260-1B9B-4632-B252-F633A1B73143}" dt="2022-11-30T07:43:37.291" v="66" actId="20577"/>
      <pc:docMkLst>
        <pc:docMk/>
      </pc:docMkLst>
      <pc:sldChg chg="modSp mod">
        <pc:chgData name="Martina Opletalová" userId="61212d12-04bb-46bd-bb98-bec36d61c248" providerId="ADAL" clId="{56A50260-1B9B-4632-B252-F633A1B73143}" dt="2022-11-30T07:43:37.291" v="66" actId="20577"/>
        <pc:sldMkLst>
          <pc:docMk/>
          <pc:sldMk cId="3859429041" sldId="295"/>
        </pc:sldMkLst>
        <pc:spChg chg="mod">
          <ac:chgData name="Martina Opletalová" userId="61212d12-04bb-46bd-bb98-bec36d61c248" providerId="ADAL" clId="{56A50260-1B9B-4632-B252-F633A1B73143}" dt="2022-11-30T07:43:37.291" v="66" actId="20577"/>
          <ac:spMkLst>
            <pc:docMk/>
            <pc:sldMk cId="3859429041" sldId="295"/>
            <ac:spMk id="3" creationId="{49FD761A-3D0B-22D0-F552-F41DE6BD82C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40DC-3E09-D246-ACC8-8D44CF70B152}" type="datetimeFigureOut">
              <a:rPr lang="cs-CZ" smtClean="0"/>
              <a:t>30.11.2022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055B3-7155-F446-AC50-9C579597B3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53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9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0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E3D64F53-6641-8946-85D8-2D5EA31A8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4800" y="3636000"/>
            <a:ext cx="6750000" cy="1533600"/>
          </a:xfr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7204E7A-2188-624C-A10B-9B1402196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4800" y="5374800"/>
            <a:ext cx="6750000" cy="936000"/>
          </a:xfrm>
        </p:spPr>
        <p:txBody>
          <a:bodyPr/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můžete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256646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1DDCC-3029-9F4E-95D9-4BDAF75A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5EB361E-08D2-DE42-9AD2-2722B2FC9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58958E-BAF2-4043-9B6A-5788E57E1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C7D488-F6DF-344A-AE4B-C17C5131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984AC4-89DC-3048-BE97-584ACDBF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70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9C61156-2D2A-6349-AB80-D946D1067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F63548B-0631-3842-ADED-8A09B1C32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C3FE42E-7771-CC48-BD71-BDE25A9F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9DAF4E-587E-474E-9EC6-282F2EBC1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F5A078-CFCC-1D48-A208-343756D5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72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0BC99E-F575-CD4F-BC8C-B6D0F1C7B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6636C4-A3EA-684D-BB48-3F868DD7D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  <a:lvl2pPr>
              <a:defRPr>
                <a:solidFill>
                  <a:srgbClr val="00549F"/>
                </a:solidFill>
              </a:defRPr>
            </a:lvl2pPr>
            <a:lvl3pPr>
              <a:defRPr>
                <a:solidFill>
                  <a:srgbClr val="00549F"/>
                </a:solidFill>
              </a:defRPr>
            </a:lvl3pPr>
            <a:lvl4pPr>
              <a:defRPr>
                <a:solidFill>
                  <a:srgbClr val="00549F"/>
                </a:solidFill>
              </a:defRPr>
            </a:lvl4pPr>
            <a:lvl5pPr>
              <a:defRPr>
                <a:solidFill>
                  <a:srgbClr val="00549F"/>
                </a:solidFill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FA1B98-0F0A-804B-9EFB-6541F5139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E878FF5-0B17-9941-82F2-75724957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649C84-5642-254D-9462-884B59857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66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A1488F-B8BD-6C4D-AB8D-B06252DD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7B5E2E-DFC9-5A45-A199-DC7437FF0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549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F65DA62-5DB1-1846-9E72-4AF265C87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8395789-FFA9-6A48-956B-EF1DC9A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AC4762-22A7-B142-A230-5302F205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58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175D58-12AD-B84A-9ACC-A82DD980F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F0FCBF-CF8C-0C45-8F30-B1531CB45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90799"/>
            <a:ext cx="5181600" cy="4186163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2E56DF1-50BA-E140-92EC-104EAB70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90799"/>
            <a:ext cx="5181600" cy="4186163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A118F6-91BB-5B4E-9105-4A744995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99D79A-A34B-5E4E-BD52-7B47EF30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BC3DBA3-F30E-054A-A599-FE6A6D32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713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4D6D53-2781-654E-BC8D-8DCFAA2C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6800"/>
            <a:ext cx="10515600" cy="684000"/>
          </a:xfrm>
        </p:spPr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64ED1C-7B69-0348-A11D-AEEBDD71F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90799"/>
            <a:ext cx="5157787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56A51F1-1974-AC48-A80F-20A9EEBA9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00F50A2-1C4A-5948-BE8B-49F769660E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90799"/>
            <a:ext cx="5183188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F59BBBA-C966-8046-8253-6FA4A9736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431FEF3-E8E8-764A-8425-D76EC96F2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7760BE4-BEDE-EC45-829F-8B835D7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55BC128-C9BD-2744-A437-600544B17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520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2A329B-A10A-1844-81FE-4F1BA6E8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EC71333-B3E7-D44C-923B-31A328BFD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D4F56B5-69F8-9842-89E0-8584572C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C60967-6179-1748-9882-4147B7FD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09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AFF1581-7E1B-4C4C-9E2B-241D2E59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62A342E-B1A3-1E42-96F5-03D898A2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41026D2-DDB7-2C4B-B64A-F7847D56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17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2A16DA-D7E8-5649-9C03-290A0510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DB8DE4-6BC5-A348-A7D5-D9F5B9E40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43F7F5D-4343-F540-A8D8-A55E9F556E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6B22C0C-88B0-3D4C-ABC1-BFCC0119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D2AC44-F960-D746-856F-0488AAAB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6E894C3-3974-3841-973A-EBDD4A18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409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143B6F-9D61-124F-9986-7DE8D91D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184FF4E-EDAE-4D40-BA8C-F6093CC30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206F0B-6F67-3746-8B9F-FB42DE5A4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6AF41B-EB73-B049-ACCD-3FA0E9B4C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453D8BE-FDF7-5243-8A49-BBC8AEBE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83D8E34-C96A-0649-A500-4C741357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23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1443AAB-CF41-0148-BC90-304F7189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188D97-627F-714B-A0B0-855A906B5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68000"/>
            <a:ext cx="10515600" cy="386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D5F214B-FF17-2E4F-97E8-98C001A5C2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49F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88D8351-1CFF-8748-B796-579D5EEDD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66384A0-3575-644F-943F-3D8B6A8E5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73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549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549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549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549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mailto:opletalova@hkol.cz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63637" y="3636974"/>
            <a:ext cx="7674168" cy="1533451"/>
          </a:xfrm>
        </p:spPr>
        <p:txBody>
          <a:bodyPr anchor="b">
            <a:normAutofit fontScale="90000"/>
          </a:bodyPr>
          <a:lstStyle/>
          <a:p>
            <a:pPr algn="l"/>
            <a:r>
              <a:rPr lang="cs-CZ" b="1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Platforma č. 2 </a:t>
            </a:r>
            <a:br>
              <a:rPr lang="cs-CZ" b="1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</a:br>
            <a:r>
              <a:rPr lang="cs-CZ" b="1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Podpora polytechnického vzdělávání</a:t>
            </a:r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/>
            </a:r>
            <a:br>
              <a:rPr lang="cs-CZ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</a:br>
            <a:endParaRPr lang="cs-CZ" sz="3600" dirty="0">
              <a:solidFill>
                <a:srgbClr val="00549F"/>
              </a:solidFill>
              <a:latin typeface="Inter" panose="02000503000000020004" pitchFamily="2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53164" y="5376396"/>
            <a:ext cx="7184641" cy="935027"/>
          </a:xfrm>
        </p:spPr>
        <p:txBody>
          <a:bodyPr>
            <a:normAutofit/>
          </a:bodyPr>
          <a:lstStyle/>
          <a:p>
            <a:pPr algn="r"/>
            <a:r>
              <a:rPr lang="cs-CZ" dirty="0" err="1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Minitým</a:t>
            </a:r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: PhDr. Radim Kašpar, MBA &amp; Martina Opletalová</a:t>
            </a:r>
          </a:p>
          <a:p>
            <a:pPr algn="r"/>
            <a:endParaRPr lang="cs-CZ" sz="2000" dirty="0">
              <a:solidFill>
                <a:srgbClr val="00549F"/>
              </a:solidFill>
              <a:latin typeface="Inter" panose="02000503000000020004" pitchFamily="2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pic>
        <p:nvPicPr>
          <p:cNvPr id="9" name="Picture 2" descr="V:\PS_KUOK_Krajsky_akcni_plan\Publicita\logolink_MSMT_VVV_hor_barva_cz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25776"/>
            <a:ext cx="4128655" cy="1132224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53212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cs-CZ" b="1" dirty="0"/>
              <a:t>Platforma č. 2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Platforma pro podporu polytechnického vzdělávání má aktuálně 16 členů</a:t>
            </a:r>
          </a:p>
          <a:p>
            <a:r>
              <a:rPr lang="cs-CZ" dirty="0"/>
              <a:t>Skládá se ze zástupců firem, vzdělávacích institucí v kraji od MŠ po VŠ a dalších partnerů a organizací, podporujících rozvoj v regionu (např. Pakt zaměstnanosti, Svaz průmyslu a dopravy, MAS </a:t>
            </a:r>
            <a:r>
              <a:rPr lang="cs-CZ" dirty="0" err="1"/>
              <a:t>Šternbersko</a:t>
            </a:r>
            <a:r>
              <a:rPr lang="cs-CZ" dirty="0"/>
              <a:t> a další)</a:t>
            </a:r>
          </a:p>
        </p:txBody>
      </p:sp>
    </p:spTree>
    <p:extLst>
      <p:ext uri="{BB962C8B-B14F-4D97-AF65-F5344CB8AC3E}">
        <p14:creationId xmlns:p14="http://schemas.microsoft.com/office/powerpoint/2010/main" val="3518343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Obecná priorita A1: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="1" dirty="0"/>
              <a:t>Podpora polytechnického vzdělávání</a:t>
            </a:r>
          </a:p>
          <a:p>
            <a:r>
              <a:rPr lang="cs-CZ" dirty="0"/>
              <a:t>(ve smyslu přírodovědné, technické a environmentální vzdělávání) </a:t>
            </a:r>
          </a:p>
          <a:p>
            <a:r>
              <a:rPr lang="cs-CZ" b="1" dirty="0"/>
              <a:t>pro VOŠ, SŠ, ZŠ a MŠ </a:t>
            </a:r>
          </a:p>
        </p:txBody>
      </p:sp>
    </p:spTree>
    <p:extLst>
      <p:ext uri="{BB962C8B-B14F-4D97-AF65-F5344CB8AC3E}">
        <p14:creationId xmlns:p14="http://schemas.microsoft.com/office/powerpoint/2010/main" val="2432416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017840A-0203-A516-DFA8-D065551DD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9054" y="1306800"/>
            <a:ext cx="10374745" cy="961200"/>
          </a:xfrm>
        </p:spPr>
        <p:txBody>
          <a:bodyPr>
            <a:normAutofit fontScale="90000"/>
          </a:bodyPr>
          <a:lstStyle/>
          <a:p>
            <a:r>
              <a:rPr lang="cs-CZ" sz="3600" b="1" dirty="0"/>
              <a:t>Cíl 1: Rozvoj kompetencí a vzdělání pedagogů v oblasti polytechnického a jazykového vzdělávání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885908B-208B-835B-2D8D-B23D66C35B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dirty="0">
                <a:latin typeface="Calibri" panose="020F0502020204030204" pitchFamily="34" charset="0"/>
              </a:rPr>
              <a:t>Aktivity: </a:t>
            </a:r>
          </a:p>
          <a:p>
            <a:pPr marL="342900" indent="-342900">
              <a:buAutoNum type="arabicPeriod"/>
            </a:pPr>
            <a:r>
              <a:rPr lang="cs-CZ" dirty="0">
                <a:latin typeface="Calibri" panose="020F0502020204030204" pitchFamily="34" charset="0"/>
              </a:rPr>
              <a:t>Činnost krajských metodických kabinetů odborného zaměření</a:t>
            </a:r>
          </a:p>
          <a:p>
            <a:pPr marL="342900" indent="-342900">
              <a:buAutoNum type="arabicPeriod"/>
            </a:pPr>
            <a:r>
              <a:rPr lang="cs-CZ" dirty="0">
                <a:latin typeface="Calibri" panose="020F0502020204030204" pitchFamily="34" charset="0"/>
              </a:rPr>
              <a:t>Realizace vzdělávacích aktivit (semináře, workshopy, </a:t>
            </a:r>
            <a:r>
              <a:rPr lang="cs-CZ" dirty="0" err="1">
                <a:latin typeface="Calibri" panose="020F0502020204030204" pitchFamily="34" charset="0"/>
              </a:rPr>
              <a:t>webináře</a:t>
            </a:r>
            <a:r>
              <a:rPr lang="cs-CZ" dirty="0">
                <a:latin typeface="Calibri" panose="020F0502020204030204" pitchFamily="34" charset="0"/>
              </a:rPr>
              <a:t>)</a:t>
            </a:r>
          </a:p>
          <a:p>
            <a:pPr marL="342900" indent="-342900">
              <a:buAutoNum type="arabicPeriod"/>
            </a:pPr>
            <a:r>
              <a:rPr lang="cs-CZ" dirty="0">
                <a:latin typeface="Calibri" panose="020F0502020204030204" pitchFamily="34" charset="0"/>
              </a:rPr>
              <a:t>Sdílení dobré praxe mezi pedagogy (kulaté stoly, stínování)</a:t>
            </a:r>
          </a:p>
          <a:p>
            <a:pPr marL="342900" indent="-342900">
              <a:buAutoNum type="arabicPeriod"/>
            </a:pPr>
            <a:r>
              <a:rPr lang="cs-CZ" dirty="0">
                <a:latin typeface="Calibri" panose="020F0502020204030204" pitchFamily="34" charset="0"/>
              </a:rPr>
              <a:t>Zahraniční stáže</a:t>
            </a:r>
          </a:p>
          <a:p>
            <a:pPr marL="342900" indent="-342900">
              <a:buAutoNum type="arabicPeriod"/>
            </a:pPr>
            <a:r>
              <a:rPr lang="cs-CZ" dirty="0">
                <a:latin typeface="Calibri" panose="020F0502020204030204" pitchFamily="34" charset="0"/>
              </a:rPr>
              <a:t>Stáže u zaměstnavatelů</a:t>
            </a:r>
          </a:p>
          <a:p>
            <a:pPr marL="0" indent="0">
              <a:buNone/>
            </a:pPr>
            <a:endParaRPr lang="cs-CZ" sz="18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cs-CZ" sz="1800" dirty="0">
                <a:latin typeface="Calibri" panose="020F0502020204030204" pitchFamily="34" charset="0"/>
              </a:rPr>
              <a:t> </a:t>
            </a:r>
          </a:p>
          <a:p>
            <a:pPr marL="0" indent="0">
              <a:buNone/>
            </a:pPr>
            <a:endParaRPr lang="cs-CZ" sz="18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cs-CZ" sz="18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cs-CZ" sz="18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26286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369A1EA-BF78-CF36-A1AB-AC22B1AE6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8291" y="1306800"/>
            <a:ext cx="10762672" cy="684000"/>
          </a:xfrm>
        </p:spPr>
        <p:txBody>
          <a:bodyPr>
            <a:noAutofit/>
          </a:bodyPr>
          <a:lstStyle/>
          <a:p>
            <a:r>
              <a:rPr lang="cs-CZ" sz="3200" b="1" dirty="0"/>
              <a:t>Cíl 2: Podpora motivace žáků k výběru polytechnických oborů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DF494ED-5E56-95FF-41D1-445E75F12E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b="1" dirty="0">
                <a:latin typeface="Calibri" panose="020F0502020204030204" pitchFamily="34" charset="0"/>
              </a:rPr>
              <a:t>Aktivity</a:t>
            </a:r>
            <a:r>
              <a:rPr lang="cs-CZ" sz="1800" b="1" dirty="0">
                <a:latin typeface="Calibri" panose="020F0502020204030204" pitchFamily="34" charset="0"/>
              </a:rPr>
              <a:t>:</a:t>
            </a:r>
          </a:p>
          <a:p>
            <a:pPr marL="342900" indent="-342900">
              <a:buAutoNum type="arabicPeriod"/>
            </a:pPr>
            <a:r>
              <a:rPr lang="cs-CZ" sz="2400" dirty="0">
                <a:latin typeface="Calibri" panose="020F0502020204030204" pitchFamily="34" charset="0"/>
              </a:rPr>
              <a:t>Inovace a rozvoj systému PTV ve spolupráci škol se zaměstnavateli</a:t>
            </a:r>
          </a:p>
          <a:p>
            <a:pPr marL="342900" indent="-342900">
              <a:buAutoNum type="arabicPeriod"/>
            </a:pPr>
            <a:r>
              <a:rPr lang="cs-CZ" sz="2400" dirty="0">
                <a:latin typeface="Calibri" panose="020F0502020204030204" pitchFamily="34" charset="0"/>
              </a:rPr>
              <a:t>Rozvoj regionálních systémů podpory PTV v rámci činnosti jednotlivých CKP (Centra kolegiální podpory při vybraných SŠ v kraji – aktuálně je jich 18)</a:t>
            </a:r>
          </a:p>
          <a:p>
            <a:pPr marL="342900" indent="-342900">
              <a:buAutoNum type="arabicPeriod"/>
            </a:pPr>
            <a:r>
              <a:rPr lang="cs-CZ" sz="2400" dirty="0">
                <a:latin typeface="Calibri" panose="020F0502020204030204" pitchFamily="34" charset="0"/>
              </a:rPr>
              <a:t>Inspirativní setkání žáků s úspěšnými absolventy z praxe</a:t>
            </a:r>
          </a:p>
          <a:p>
            <a:pPr marL="342900" indent="-342900">
              <a:buAutoNum type="arabicPeriod"/>
            </a:pPr>
            <a:r>
              <a:rPr lang="cs-CZ" sz="2400" dirty="0">
                <a:latin typeface="Calibri" panose="020F0502020204030204" pitchFamily="34" charset="0"/>
              </a:rPr>
              <a:t>Organizace odborných soutěží</a:t>
            </a:r>
          </a:p>
          <a:p>
            <a:pPr marL="342900" indent="-342900">
              <a:buAutoNum type="arabicPeriod"/>
            </a:pPr>
            <a:r>
              <a:rPr lang="cs-CZ" sz="2400" dirty="0">
                <a:latin typeface="Calibri" panose="020F0502020204030204" pitchFamily="34" charset="0"/>
              </a:rPr>
              <a:t>Společné projektové dny SŠ a VOŠ, ZŠ a SŠ (workshopy práce, sdílení odborných učeben apod.)</a:t>
            </a:r>
          </a:p>
          <a:p>
            <a:pPr marL="342900" indent="-342900">
              <a:buAutoNum type="arabicPeriod"/>
            </a:pPr>
            <a:r>
              <a:rPr lang="cs-CZ" sz="2400" dirty="0">
                <a:latin typeface="Calibri" panose="020F0502020204030204" pitchFamily="34" charset="0"/>
              </a:rPr>
              <a:t>Rozvoj kariérového poradenství v oblasti PTV</a:t>
            </a:r>
          </a:p>
          <a:p>
            <a:pPr marL="0" indent="0">
              <a:buNone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51533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818BF97-44B7-4EF7-5631-DF8DCA6038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6654" y="1306800"/>
            <a:ext cx="9257145" cy="684000"/>
          </a:xfrm>
        </p:spPr>
        <p:txBody>
          <a:bodyPr>
            <a:noAutofit/>
          </a:bodyPr>
          <a:lstStyle/>
          <a:p>
            <a:r>
              <a:rPr lang="cs-CZ" sz="3200" b="1" dirty="0"/>
              <a:t>Cíl 3: Podpora předškolních, mimoškolních </a:t>
            </a:r>
            <a:br>
              <a:rPr lang="cs-CZ" sz="3200" b="1" dirty="0"/>
            </a:br>
            <a:r>
              <a:rPr lang="cs-CZ" sz="3200" b="1" dirty="0"/>
              <a:t>a nepovinných aktivit v oblasti PTV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C256C7-C7AF-512B-30D5-6CBE9387FE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dirty="0">
                <a:latin typeface="Calibri" panose="020F0502020204030204" pitchFamily="34" charset="0"/>
              </a:rPr>
              <a:t>Aktivity:</a:t>
            </a:r>
          </a:p>
          <a:p>
            <a:pPr marL="342900" indent="-342900">
              <a:buAutoNum type="arabicPeriod"/>
            </a:pPr>
            <a:r>
              <a:rPr lang="cs-CZ" dirty="0">
                <a:latin typeface="Calibri" panose="020F0502020204030204" pitchFamily="34" charset="0"/>
              </a:rPr>
              <a:t>Organizace odborně zaměřených mimoškolních aktivit - kroužků (také ve spolupráci SŠ a ZŠ)</a:t>
            </a:r>
          </a:p>
          <a:p>
            <a:pPr marL="342900" indent="-342900">
              <a:buAutoNum type="arabicPeriod"/>
            </a:pPr>
            <a:r>
              <a:rPr lang="cs-CZ" dirty="0">
                <a:latin typeface="Calibri" panose="020F0502020204030204" pitchFamily="34" charset="0"/>
              </a:rPr>
              <a:t>Projektové dny  ve vazbě na předchozí mimoškolní aktivity</a:t>
            </a:r>
          </a:p>
          <a:p>
            <a:pPr marL="342900" indent="-342900">
              <a:buAutoNum type="arabicPeriod"/>
            </a:pPr>
            <a:r>
              <a:rPr lang="cs-CZ" dirty="0">
                <a:latin typeface="Calibri" panose="020F0502020204030204" pitchFamily="34" charset="0"/>
              </a:rPr>
              <a:t>Podpora spolupráce SŠ a SVČ</a:t>
            </a:r>
          </a:p>
          <a:p>
            <a:pPr marL="342900" indent="-342900">
              <a:buAutoNum type="arabicPeriod"/>
            </a:pPr>
            <a:r>
              <a:rPr lang="cs-CZ" dirty="0">
                <a:latin typeface="Calibri" panose="020F0502020204030204" pitchFamily="34" charset="0"/>
              </a:rPr>
              <a:t>Spolupráce škol, SVČ se zástupci zaměstnavatelů při organizaci volnočasových aktivit</a:t>
            </a:r>
          </a:p>
          <a:p>
            <a:pPr marL="342900" indent="-342900">
              <a:buAutoNum type="arabicPeriod"/>
            </a:pPr>
            <a:r>
              <a:rPr lang="cs-CZ" dirty="0">
                <a:latin typeface="Calibri" panose="020F0502020204030204" pitchFamily="34" charset="0"/>
              </a:rPr>
              <a:t>Podpora komunitních aktivit</a:t>
            </a:r>
          </a:p>
          <a:p>
            <a:pPr marL="0" indent="0">
              <a:buNone/>
            </a:pPr>
            <a:endParaRPr lang="cs-CZ" sz="1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9563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DE5B3C1-A666-077A-6083-443B74C71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600" b="1" dirty="0"/>
              <a:t>Cíl 4: Kvalitní materiální, technické a další vybavení pro podporu rozvoje polytechnického vzdělávání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9FD761A-3D0B-22D0-F552-F41DE6BD82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3200" b="1" dirty="0">
                <a:latin typeface="Calibri" panose="020F0502020204030204" pitchFamily="34" charset="0"/>
              </a:rPr>
              <a:t>Aktivity:</a:t>
            </a:r>
          </a:p>
          <a:p>
            <a:pPr marL="342900" indent="-342900">
              <a:buAutoNum type="arabicPeriod"/>
            </a:pPr>
            <a:r>
              <a:rPr lang="cs-CZ" sz="3200" dirty="0">
                <a:latin typeface="Calibri" panose="020F0502020204030204" pitchFamily="34" charset="0"/>
              </a:rPr>
              <a:t>Realizace projektů zaměřených na investice do škol – modernizace odborných učeben a laboratoří</a:t>
            </a:r>
          </a:p>
          <a:p>
            <a:pPr marL="342900" indent="-342900">
              <a:buAutoNum type="arabicPeriod"/>
            </a:pPr>
            <a:r>
              <a:rPr lang="cs-CZ" sz="3200" dirty="0">
                <a:latin typeface="Calibri" panose="020F0502020204030204" pitchFamily="34" charset="0"/>
              </a:rPr>
              <a:t>Podpora prvků duálního vzdělávání – využívání moderních vzdělávacích středisek spolupracujících firem</a:t>
            </a:r>
          </a:p>
          <a:p>
            <a:pPr marL="342900" indent="-342900">
              <a:buAutoNum type="arabicPeriod"/>
            </a:pPr>
            <a:r>
              <a:rPr lang="cs-CZ" sz="3200" dirty="0">
                <a:latin typeface="Calibri" panose="020F0502020204030204" pitchFamily="34" charset="0"/>
              </a:rPr>
              <a:t>Podpora materiálového zajištění škol ve spolupráci s institucemi a firmami</a:t>
            </a:r>
          </a:p>
        </p:txBody>
      </p:sp>
    </p:spTree>
    <p:extLst>
      <p:ext uri="{BB962C8B-B14F-4D97-AF65-F5344CB8AC3E}">
        <p14:creationId xmlns:p14="http://schemas.microsoft.com/office/powerpoint/2010/main" val="38594290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Děkuji za pozornost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cs-CZ" dirty="0"/>
              <a:t>Bc. Martina Opletalová </a:t>
            </a:r>
          </a:p>
          <a:p>
            <a:pPr algn="r"/>
            <a:r>
              <a:rPr lang="cs-CZ" dirty="0">
                <a:hlinkClick r:id="rId2"/>
              </a:rPr>
              <a:t>opletalova@hkol.cz</a:t>
            </a:r>
            <a:endParaRPr lang="cs-CZ" dirty="0"/>
          </a:p>
          <a:p>
            <a:pPr algn="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71593445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lomoucký kraj">
      <a:dk1>
        <a:srgbClr val="000000"/>
      </a:dk1>
      <a:lt1>
        <a:srgbClr val="FFFFFF"/>
      </a:lt1>
      <a:dk2>
        <a:srgbClr val="02539F"/>
      </a:dk2>
      <a:lt2>
        <a:srgbClr val="E7E6E6"/>
      </a:lt2>
      <a:accent1>
        <a:srgbClr val="02539F"/>
      </a:accent1>
      <a:accent2>
        <a:srgbClr val="58894C"/>
      </a:accent2>
      <a:accent3>
        <a:srgbClr val="C4262D"/>
      </a:accent3>
      <a:accent4>
        <a:srgbClr val="9FBF5B"/>
      </a:accent4>
      <a:accent5>
        <a:srgbClr val="6AB6EA"/>
      </a:accent5>
      <a:accent6>
        <a:srgbClr val="E9BB46"/>
      </a:accent6>
      <a:hlink>
        <a:srgbClr val="0563C1"/>
      </a:hlink>
      <a:folHlink>
        <a:srgbClr val="954F72"/>
      </a:folHlink>
    </a:clrScheme>
    <a:fontScheme name="Inter">
      <a:majorFont>
        <a:latin typeface="Inter"/>
        <a:ea typeface=""/>
        <a:cs typeface=""/>
      </a:majorFont>
      <a:minorFont>
        <a:latin typeface="In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3175" cap="flat" cmpd="sng">
              <a:solidFill>
                <a:srgbClr val="000000"/>
              </a:solidFill>
              <a:prstDash val="solid"/>
              <a:miter lim="40000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lIns="38100" tIns="38100" rIns="38100" bIns="38100"/>
      <a:lstStyle>
        <a:defPPr algn="l">
          <a:lnSpc>
            <a:spcPct val="150000"/>
          </a:lnSpc>
          <a:defRPr sz="1400" dirty="0">
            <a:solidFill>
              <a:schemeClr val="tx2"/>
            </a:solidFill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 OK.potx" id="{6F3F9BF8-1F67-4B46-B308-B76B3766940E}" vid="{C58A957F-67F5-6440-9449-FF9D378E82F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OK</Template>
  <TotalTime>183</TotalTime>
  <Words>352</Words>
  <Application>Microsoft Office PowerPoint</Application>
  <PresentationFormat>Širokoúhlá obrazovka</PresentationFormat>
  <Paragraphs>44</Paragraphs>
  <Slides>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2" baseType="lpstr">
      <vt:lpstr>Arial</vt:lpstr>
      <vt:lpstr>Calibri</vt:lpstr>
      <vt:lpstr>Inter</vt:lpstr>
      <vt:lpstr>Motiv Office</vt:lpstr>
      <vt:lpstr>Platforma č. 2  Podpora polytechnického vzdělávání </vt:lpstr>
      <vt:lpstr>Platforma č. 2</vt:lpstr>
      <vt:lpstr>Obecná priorita A1:</vt:lpstr>
      <vt:lpstr>Cíl 1: Rozvoj kompetencí a vzdělání pedagogů v oblasti polytechnického a jazykového vzdělávání </vt:lpstr>
      <vt:lpstr>Cíl 2: Podpora motivace žáků k výběru polytechnických oborů </vt:lpstr>
      <vt:lpstr>Cíl 3: Podpora předškolních, mimoškolních  a nepovinných aktivit v oblasti PTV</vt:lpstr>
      <vt:lpstr>Cíl 4: Kvalitní materiální, technické a další vybavení pro podporu rozvoje polytechnického vzdělávání </vt:lpstr>
      <vt:lpstr>Děkuji za pozornost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Niče Luděk</dc:creator>
  <cp:lastModifiedBy>Vláčilová Bronislava</cp:lastModifiedBy>
  <cp:revision>27</cp:revision>
  <dcterms:created xsi:type="dcterms:W3CDTF">2022-03-10T07:10:19Z</dcterms:created>
  <dcterms:modified xsi:type="dcterms:W3CDTF">2022-11-30T08:59:35Z</dcterms:modified>
</cp:coreProperties>
</file>