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4"/>
  </p:notesMasterIdLst>
  <p:handoutMasterIdLst>
    <p:handoutMasterId r:id="rId45"/>
  </p:handoutMasterIdLst>
  <p:sldIdLst>
    <p:sldId id="298" r:id="rId2"/>
    <p:sldId id="451" r:id="rId3"/>
    <p:sldId id="505" r:id="rId4"/>
    <p:sldId id="519" r:id="rId5"/>
    <p:sldId id="485" r:id="rId6"/>
    <p:sldId id="487" r:id="rId7"/>
    <p:sldId id="507" r:id="rId8"/>
    <p:sldId id="506" r:id="rId9"/>
    <p:sldId id="488" r:id="rId10"/>
    <p:sldId id="490" r:id="rId11"/>
    <p:sldId id="489" r:id="rId12"/>
    <p:sldId id="491" r:id="rId13"/>
    <p:sldId id="492" r:id="rId14"/>
    <p:sldId id="493" r:id="rId15"/>
    <p:sldId id="495" r:id="rId16"/>
    <p:sldId id="494" r:id="rId17"/>
    <p:sldId id="496" r:id="rId18"/>
    <p:sldId id="497" r:id="rId19"/>
    <p:sldId id="467" r:id="rId20"/>
    <p:sldId id="518" r:id="rId21"/>
    <p:sldId id="500" r:id="rId22"/>
    <p:sldId id="501" r:id="rId23"/>
    <p:sldId id="517" r:id="rId24"/>
    <p:sldId id="509" r:id="rId25"/>
    <p:sldId id="511" r:id="rId26"/>
    <p:sldId id="514" r:id="rId27"/>
    <p:sldId id="516" r:id="rId28"/>
    <p:sldId id="513" r:id="rId29"/>
    <p:sldId id="515" r:id="rId30"/>
    <p:sldId id="479" r:id="rId31"/>
    <p:sldId id="503" r:id="rId32"/>
    <p:sldId id="504" r:id="rId33"/>
    <p:sldId id="502" r:id="rId34"/>
    <p:sldId id="520" r:id="rId35"/>
    <p:sldId id="521" r:id="rId36"/>
    <p:sldId id="522" r:id="rId37"/>
    <p:sldId id="523" r:id="rId38"/>
    <p:sldId id="524" r:id="rId39"/>
    <p:sldId id="525" r:id="rId40"/>
    <p:sldId id="527" r:id="rId41"/>
    <p:sldId id="526" r:id="rId42"/>
    <p:sldId id="331" r:id="rId43"/>
  </p:sldIdLst>
  <p:sldSz cx="17641888" cy="14041438"/>
  <p:notesSz cx="6797675" cy="98742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6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6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6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6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6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6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6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6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6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23">
          <p15:clr>
            <a:srgbClr val="A4A3A4"/>
          </p15:clr>
        </p15:guide>
        <p15:guide id="2" pos="55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9900"/>
    <a:srgbClr val="FF7F00"/>
    <a:srgbClr val="FF00FF"/>
    <a:srgbClr val="C40E2C"/>
    <a:srgbClr val="CC3300"/>
    <a:srgbClr val="FFFF99"/>
    <a:srgbClr val="42BE74"/>
    <a:srgbClr val="5BFF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44" autoAdjust="0"/>
    <p:restoredTop sz="87822" autoAdjust="0"/>
  </p:normalViewPr>
  <p:slideViewPr>
    <p:cSldViewPr>
      <p:cViewPr varScale="1">
        <p:scale>
          <a:sx n="50" d="100"/>
          <a:sy n="50" d="100"/>
        </p:scale>
        <p:origin x="3156" y="42"/>
      </p:cViewPr>
      <p:guideLst>
        <p:guide orient="horz" pos="4423"/>
        <p:guide pos="5557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" d="1"/>
        <a:sy n="1" d="1"/>
      </p:scale>
      <p:origin x="0" y="-42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defTabSz="939800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algn="r" defTabSz="939800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defTabSz="939800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algn="r" defTabSz="939800" eaLnBrk="1" hangingPunct="1">
              <a:defRPr sz="1200"/>
            </a:lvl1pPr>
          </a:lstStyle>
          <a:p>
            <a:pPr>
              <a:defRPr/>
            </a:pPr>
            <a:fld id="{203ECBD5-8138-4FE6-8E6C-4BCCE5F565E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4289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defTabSz="939800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>
            <a:lvl1pPr algn="r" defTabSz="939800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6325" y="769938"/>
            <a:ext cx="4641850" cy="3694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695825"/>
            <a:ext cx="4987925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73" tIns="46986" rIns="93973" bIns="469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1650"/>
            <a:ext cx="2946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defTabSz="939800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91650"/>
            <a:ext cx="294640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73" tIns="46986" rIns="93973" bIns="46986" numCol="1" anchor="b" anchorCtr="0" compatLnSpc="1">
            <a:prstTxWarp prst="textNoShape">
              <a:avLst/>
            </a:prstTxWarp>
          </a:bodyPr>
          <a:lstStyle>
            <a:lvl1pPr algn="r" defTabSz="939800" eaLnBrk="1" hangingPunct="1">
              <a:defRPr sz="1200"/>
            </a:lvl1pPr>
          </a:lstStyle>
          <a:p>
            <a:pPr>
              <a:defRPr/>
            </a:pPr>
            <a:fld id="{81A842CE-FCDB-424C-9BE4-75C56F045E6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07571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9800">
              <a:defRPr sz="6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63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63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6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6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6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DC3BE1B-F597-4FDE-92BE-D0CADD840DE8}" type="slidenum">
              <a:rPr lang="cs-CZ" altLang="cs-CZ" sz="1200" smtClean="0"/>
              <a:pPr/>
              <a:t>1</a:t>
            </a:fld>
            <a:endParaRPr lang="cs-CZ" altLang="cs-CZ" sz="120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39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732633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40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55242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41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87821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42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73316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76155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54624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95264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34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65369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35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19964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36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76396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37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85120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A842CE-FCDB-424C-9BE4-75C56F045E61}" type="slidenum">
              <a:rPr lang="cs-CZ" altLang="cs-CZ" smtClean="0"/>
              <a:pPr>
                <a:defRPr/>
              </a:pPr>
              <a:t>38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92788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-1997075" y="3181350"/>
            <a:ext cx="19638963" cy="10860088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/>
              </a:pPr>
              <a:endParaRPr lang="cs-CZ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2495550" y="1562100"/>
            <a:ext cx="14997113" cy="2338388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cs-CZ" noProof="0"/>
              <a:t>Klepnutím lze upravit styl předlohy nadpisů.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22388" y="7021513"/>
            <a:ext cx="12350750" cy="3587750"/>
          </a:xfrm>
        </p:spPr>
        <p:txBody>
          <a:bodyPr lIns="182293" tIns="91147" rIns="182293" bIns="91147"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cs-CZ" noProof="0"/>
              <a:t>Klepnutím lze upravit styl předlohy podnadpisů.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D30A8-F719-4B1F-A46D-B2FAEB78C14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64905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8C69F-42A3-4A5B-A0B5-E9E36C4C905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85051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12571413" y="1249363"/>
            <a:ext cx="3748087" cy="1122997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322388" y="1249363"/>
            <a:ext cx="11096625" cy="1122997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6826D-9501-4204-8C96-27E132626DA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50426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DD2C3-54F9-41A2-AF3B-CB92D5DD81E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61471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03325" y="3500438"/>
            <a:ext cx="15216188" cy="584041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03325" y="9396413"/>
            <a:ext cx="15216188" cy="3071812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BF770-2EF4-4940-A06A-F23A8CB6CFA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38987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22388" y="4056063"/>
            <a:ext cx="7421562" cy="842327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896350" y="4056063"/>
            <a:ext cx="7423150" cy="842327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BCD47-97D6-4C16-8190-B1A46B67846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57504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4438" y="747713"/>
            <a:ext cx="15216187" cy="27146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4438" y="3441700"/>
            <a:ext cx="7464425" cy="16875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214438" y="5129213"/>
            <a:ext cx="7464425" cy="7543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8931275" y="3441700"/>
            <a:ext cx="7499350" cy="16875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8931275" y="5129213"/>
            <a:ext cx="7499350" cy="7543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1A302-4F5F-4F6C-82E8-5C4C0655556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89908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E5DD2-2BF9-43E5-A6E2-CDC17201D6D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94969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46E52-088D-4E1F-8426-E771CEE980B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56903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4438" y="936625"/>
            <a:ext cx="5691187" cy="3276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99350" y="2022475"/>
            <a:ext cx="8931275" cy="99774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214438" y="4213225"/>
            <a:ext cx="5691187" cy="78025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DCB18-C69A-4A3D-8065-3A237B250AD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60937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4438" y="936625"/>
            <a:ext cx="5691187" cy="3276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7499350" y="2022475"/>
            <a:ext cx="8931275" cy="99774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214438" y="4213225"/>
            <a:ext cx="5691187" cy="78025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56FF0-AF76-433C-A169-17385559128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45250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BFFD4"/>
            </a:gs>
            <a:gs pos="100000">
              <a:srgbClr val="45C2A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0"/>
          <p:cNvGrpSpPr>
            <a:grpSpLocks/>
          </p:cNvGrpSpPr>
          <p:nvPr/>
        </p:nvGrpSpPr>
        <p:grpSpPr bwMode="auto">
          <a:xfrm>
            <a:off x="0" y="1588"/>
            <a:ext cx="17621250" cy="14017625"/>
            <a:chOff x="0" y="1"/>
            <a:chExt cx="5753" cy="4312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/>
              </a:pPr>
              <a:endParaRPr lang="cs-CZ"/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22388" y="1249363"/>
            <a:ext cx="14997112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293" tIns="91147" rIns="182293" bIns="9114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22388" y="12792075"/>
            <a:ext cx="367665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293" tIns="91147" rIns="182293" bIns="91147" numCol="1" anchor="ctr" anchorCtr="0" compatLnSpc="1">
            <a:prstTxWarp prst="textNoShape">
              <a:avLst/>
            </a:prstTxWarp>
          </a:bodyPr>
          <a:lstStyle>
            <a:lvl1pPr defTabSz="1811338" eaLnBrk="1" hangingPunct="1">
              <a:spcBef>
                <a:spcPct val="0"/>
              </a:spcBef>
              <a:buClrTx/>
              <a:buSzTx/>
              <a:buFontTx/>
              <a:buNone/>
              <a:defRPr sz="29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27738" y="12792075"/>
            <a:ext cx="5586412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293" tIns="91147" rIns="182293" bIns="91147" numCol="1" anchor="ctr" anchorCtr="0" compatLnSpc="1">
            <a:prstTxWarp prst="textNoShape">
              <a:avLst/>
            </a:prstTxWarp>
          </a:bodyPr>
          <a:lstStyle>
            <a:lvl1pPr algn="ctr" defTabSz="1811338" eaLnBrk="1" hangingPunct="1">
              <a:spcBef>
                <a:spcPct val="0"/>
              </a:spcBef>
              <a:buClrTx/>
              <a:buSzTx/>
              <a:buFontTx/>
              <a:buNone/>
              <a:defRPr sz="2900"/>
            </a:lvl1pPr>
          </a:lstStyle>
          <a:p>
            <a:pPr>
              <a:defRPr/>
            </a:pPr>
            <a:r>
              <a:rPr lang="cs-CZ"/>
              <a:t>Regionální agentura pro rozvoj střední Moravy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642850" y="12792075"/>
            <a:ext cx="3676650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293" tIns="91147" rIns="182293" bIns="91147" numCol="1" anchor="ctr" anchorCtr="0" compatLnSpc="1">
            <a:prstTxWarp prst="textNoShape">
              <a:avLst/>
            </a:prstTxWarp>
          </a:bodyPr>
          <a:lstStyle>
            <a:lvl1pPr algn="r" defTabSz="1811338" eaLnBrk="1" hangingPunct="1">
              <a:defRPr sz="2900"/>
            </a:lvl1pPr>
          </a:lstStyle>
          <a:p>
            <a:pPr>
              <a:defRPr/>
            </a:pPr>
            <a:fld id="{1FE4212B-E819-4AA3-9E6D-AA9811D1458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103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2388" y="4056063"/>
            <a:ext cx="14997112" cy="84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1034" tIns="90518" rIns="181034" bIns="905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lze upravit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6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1811338" rtl="0" eaLnBrk="0" fontAlgn="base" hangingPunct="0">
        <a:spcBef>
          <a:spcPct val="0"/>
        </a:spcBef>
        <a:spcAft>
          <a:spcPct val="0"/>
        </a:spcAft>
        <a:defRPr sz="88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1811338" rtl="0" eaLnBrk="0" fontAlgn="base" hangingPunct="0">
        <a:spcBef>
          <a:spcPct val="0"/>
        </a:spcBef>
        <a:spcAft>
          <a:spcPct val="0"/>
        </a:spcAft>
        <a:defRPr sz="8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defTabSz="1811338" rtl="0" eaLnBrk="0" fontAlgn="base" hangingPunct="0">
        <a:spcBef>
          <a:spcPct val="0"/>
        </a:spcBef>
        <a:spcAft>
          <a:spcPct val="0"/>
        </a:spcAft>
        <a:defRPr sz="8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defTabSz="1811338" rtl="0" eaLnBrk="0" fontAlgn="base" hangingPunct="0">
        <a:spcBef>
          <a:spcPct val="0"/>
        </a:spcBef>
        <a:spcAft>
          <a:spcPct val="0"/>
        </a:spcAft>
        <a:defRPr sz="8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defTabSz="1811338" rtl="0" eaLnBrk="0" fontAlgn="base" hangingPunct="0">
        <a:spcBef>
          <a:spcPct val="0"/>
        </a:spcBef>
        <a:spcAft>
          <a:spcPct val="0"/>
        </a:spcAft>
        <a:defRPr sz="8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defTabSz="1811338" rtl="0" fontAlgn="base">
        <a:spcBef>
          <a:spcPct val="0"/>
        </a:spcBef>
        <a:spcAft>
          <a:spcPct val="0"/>
        </a:spcAft>
        <a:defRPr sz="8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defTabSz="1811338" rtl="0" fontAlgn="base">
        <a:spcBef>
          <a:spcPct val="0"/>
        </a:spcBef>
        <a:spcAft>
          <a:spcPct val="0"/>
        </a:spcAft>
        <a:defRPr sz="8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defTabSz="1811338" rtl="0" fontAlgn="base">
        <a:spcBef>
          <a:spcPct val="0"/>
        </a:spcBef>
        <a:spcAft>
          <a:spcPct val="0"/>
        </a:spcAft>
        <a:defRPr sz="8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defTabSz="1811338" rtl="0" fontAlgn="base">
        <a:spcBef>
          <a:spcPct val="0"/>
        </a:spcBef>
        <a:spcAft>
          <a:spcPct val="0"/>
        </a:spcAft>
        <a:defRPr sz="8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677863" indent="-677863" algn="l" defTabSz="1811338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6300" kern="1200">
          <a:solidFill>
            <a:schemeClr val="tx1"/>
          </a:solidFill>
          <a:latin typeface="+mn-lt"/>
          <a:ea typeface="+mn-ea"/>
          <a:cs typeface="+mn-cs"/>
        </a:defRPr>
      </a:lvl1pPr>
      <a:lvl2pPr marL="1471613" indent="-566738" algn="l" defTabSz="1811338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5500" kern="1200">
          <a:solidFill>
            <a:schemeClr val="tx1"/>
          </a:solidFill>
          <a:latin typeface="+mn-lt"/>
          <a:ea typeface="+mn-ea"/>
          <a:cs typeface="+mn-cs"/>
        </a:defRPr>
      </a:lvl2pPr>
      <a:lvl3pPr marL="2262188" indent="-450850" algn="l" defTabSz="1811338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167063" indent="-450850" algn="l" defTabSz="1811338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073525" indent="-454025" algn="l" defTabSz="1811338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9" name="Rectangle 9"/>
          <p:cNvSpPr>
            <a:spLocks noGrp="1" noChangeArrowheads="1"/>
          </p:cNvSpPr>
          <p:nvPr>
            <p:ph type="title"/>
          </p:nvPr>
        </p:nvSpPr>
        <p:spPr>
          <a:xfrm>
            <a:off x="1234324" y="7668791"/>
            <a:ext cx="15216188" cy="4960937"/>
          </a:xfrm>
        </p:spPr>
        <p:txBody>
          <a:bodyPr/>
          <a:lstStyle/>
          <a:p>
            <a:pPr eaLnBrk="1" hangingPunct="1">
              <a:defRPr/>
            </a:pPr>
            <a:r>
              <a:rPr lang="cs-CZ" sz="8000" b="1" dirty="0">
                <a:solidFill>
                  <a:schemeClr val="bg1">
                    <a:lumMod val="50000"/>
                  </a:schemeClr>
                </a:solidFill>
                <a:effectLst/>
              </a:rPr>
              <a:t>Koncepce rozvoje cyklistické dopravy v Olomouckém kraji</a:t>
            </a:r>
            <a:br>
              <a:rPr lang="cs-CZ" sz="8000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br>
              <a:rPr lang="cs-CZ" sz="8000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br>
              <a:rPr lang="cs-CZ" sz="8000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cs-CZ" b="1" dirty="0">
                <a:solidFill>
                  <a:schemeClr val="bg1"/>
                </a:solidFill>
                <a:effectLst/>
              </a:rPr>
              <a:t>SEA – zákon č. 100/2001 Sb. o posuzování vlivů na životní prostředí</a:t>
            </a:r>
            <a:br>
              <a:rPr lang="cs-CZ" dirty="0">
                <a:effectLst/>
              </a:rPr>
            </a:br>
            <a:br>
              <a:rPr lang="cs-CZ" b="1" dirty="0">
                <a:solidFill>
                  <a:schemeClr val="bg1"/>
                </a:solidFill>
                <a:effectLst/>
              </a:rPr>
            </a:br>
            <a:r>
              <a:rPr lang="cs-CZ" b="1" dirty="0">
                <a:solidFill>
                  <a:schemeClr val="bg1"/>
                </a:solidFill>
                <a:effectLst/>
              </a:rPr>
              <a:t>veřejné projednání </a:t>
            </a:r>
            <a:br>
              <a:rPr lang="cs-CZ" b="1" dirty="0">
                <a:solidFill>
                  <a:schemeClr val="bg1"/>
                </a:solidFill>
                <a:effectLst/>
              </a:rPr>
            </a:br>
            <a:r>
              <a:rPr lang="cs-CZ" b="1" dirty="0">
                <a:solidFill>
                  <a:schemeClr val="bg1"/>
                </a:solidFill>
                <a:effectLst/>
              </a:rPr>
              <a:t>koncepce  </a:t>
            </a:r>
            <a:br>
              <a:rPr lang="cs-CZ" sz="8000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br>
              <a:rPr lang="cs-CZ" sz="8000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076" name="Rectangle 11"/>
          <p:cNvSpPr>
            <a:spLocks noChangeArrowheads="1"/>
          </p:cNvSpPr>
          <p:nvPr/>
        </p:nvSpPr>
        <p:spPr bwMode="auto">
          <a:xfrm>
            <a:off x="0" y="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  <a:defRPr sz="6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5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4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2400"/>
          </a:p>
        </p:txBody>
      </p:sp>
      <p:sp>
        <p:nvSpPr>
          <p:cNvPr id="3077" name="Rectangle 12"/>
          <p:cNvSpPr>
            <a:spLocks noChangeArrowheads="1"/>
          </p:cNvSpPr>
          <p:nvPr/>
        </p:nvSpPr>
        <p:spPr bwMode="auto">
          <a:xfrm>
            <a:off x="0" y="7429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  <a:defRPr sz="63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5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4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4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4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240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1203325" y="12061279"/>
            <a:ext cx="15216188" cy="3071812"/>
          </a:xfrm>
        </p:spPr>
        <p:txBody>
          <a:bodyPr/>
          <a:lstStyle/>
          <a:p>
            <a:pPr algn="ctr"/>
            <a:r>
              <a:rPr lang="cs-CZ" sz="4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Zpracovatel:</a:t>
            </a:r>
          </a:p>
          <a:p>
            <a:pPr algn="ctr"/>
            <a:r>
              <a:rPr lang="cs-CZ" sz="4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Regionální agentura pro rozvoj střední Moravy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8" y="101151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500848" y="3996383"/>
            <a:ext cx="1681704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2.2.1 </a:t>
            </a:r>
            <a:r>
              <a:rPr lang="cs-CZ" altLang="cs-CZ" dirty="0" err="1">
                <a:solidFill>
                  <a:schemeClr val="bg2"/>
                </a:solidFill>
                <a:latin typeface="+mj-lt"/>
              </a:rPr>
              <a:t>Markenting</a:t>
            </a:r>
            <a:r>
              <a:rPr lang="cs-CZ" altLang="cs-CZ" dirty="0">
                <a:solidFill>
                  <a:schemeClr val="bg2"/>
                </a:solidFill>
                <a:latin typeface="+mj-lt"/>
              </a:rPr>
              <a:t> a propagace cykloturistiky</a:t>
            </a:r>
            <a:endParaRPr lang="cs-CZ" altLang="cs-CZ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26" name="Picture 2" descr="Cykloprůvodce O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300" y="5557009"/>
            <a:ext cx="3696932" cy="77593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7" name="Picture 3" descr="Cykloprůvodce 4 kraj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512" y="5557009"/>
            <a:ext cx="4392488" cy="773874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8" name="Picture 4" descr="Cykloprůvodce OK + 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0684" y="5557009"/>
            <a:ext cx="4032448" cy="771992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4104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8" y="101151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179984" y="4284414"/>
            <a:ext cx="16345816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2.2.2. Marketing z pohledu dálkových cyklotras</a:t>
            </a:r>
            <a:endParaRPr lang="cs-CZ" altLang="cs-CZ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19" y="7308751"/>
            <a:ext cx="16775049" cy="313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115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7" y="25196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854335" y="2916263"/>
            <a:ext cx="16345816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2.3.1. Bezpečnost</a:t>
            </a:r>
            <a:endParaRPr lang="cs-CZ" altLang="cs-CZ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531" y="4284415"/>
            <a:ext cx="15639423" cy="324036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6179" y="7740799"/>
            <a:ext cx="14022125" cy="61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86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7" y="25196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854335" y="2916263"/>
            <a:ext cx="16345816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2.3.1. Bezpečnost</a:t>
            </a:r>
            <a:endParaRPr lang="cs-CZ" altLang="cs-CZ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311" y="4284416"/>
            <a:ext cx="13635417" cy="9382656"/>
          </a:xfrm>
          <a:prstGeom prst="rect">
            <a:avLst/>
          </a:prstGeom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3111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7" y="25196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48036" y="3060279"/>
            <a:ext cx="16345816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2.3.2. Propojení cyklistické a veřejné dopravy</a:t>
            </a:r>
            <a:endParaRPr lang="cs-CZ" altLang="cs-CZ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" y="15240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04800" y="30480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240" y="5337002"/>
            <a:ext cx="13230848" cy="829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1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7" y="25196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48036" y="3060279"/>
            <a:ext cx="16345816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2.3.3. Cyklistická doprava a životní prostředí</a:t>
            </a:r>
            <a:endParaRPr lang="cs-CZ" altLang="cs-CZ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" y="15240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04800" y="30480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351" y="5076503"/>
            <a:ext cx="11814817" cy="864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55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7" y="25196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48036" y="3060279"/>
            <a:ext cx="16345816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2.4. Řízení a organizace</a:t>
            </a:r>
            <a:endParaRPr lang="cs-CZ" altLang="cs-CZ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" y="15240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04800" y="30480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36" y="4860479"/>
            <a:ext cx="16476949" cy="674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583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7" y="25196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48036" y="3060279"/>
            <a:ext cx="16345816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2.4. Řízení a organizace</a:t>
            </a:r>
            <a:endParaRPr lang="cs-CZ" altLang="cs-CZ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" y="15240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04800" y="30480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23" y="4932487"/>
            <a:ext cx="14085841" cy="727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203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7" y="25196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648036" y="3060279"/>
            <a:ext cx="16345816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2.4. Řízení a organizace</a:t>
            </a:r>
            <a:endParaRPr lang="cs-CZ" altLang="cs-CZ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" y="15240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04800" y="304800"/>
            <a:ext cx="176418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16" y="6660679"/>
            <a:ext cx="16934299" cy="231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340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10795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Stav cyklistické dopravy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1188096" y="2268191"/>
            <a:ext cx="1584176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3.1. Cyklistické komunikace </a:t>
            </a:r>
          </a:p>
          <a:p>
            <a:pPr marL="0" indent="0">
              <a:buNone/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(celkem 337,26 km)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4E00B49F-FD79-4230-9434-07C0F9952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259" y="5081965"/>
            <a:ext cx="13000757" cy="822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488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696" y="-396105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Struktura dokumentu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1044080" y="2052167"/>
            <a:ext cx="14761640" cy="822166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Část I. Analytická část</a:t>
            </a:r>
          </a:p>
          <a:p>
            <a:pPr>
              <a:defRPr/>
            </a:pP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Kapitola 1. - Úvod</a:t>
            </a:r>
          </a:p>
          <a:p>
            <a:pPr>
              <a:defRPr/>
            </a:pP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Kapitola 2. - Charakteristika území OK  z pohledu cyklistiky</a:t>
            </a:r>
          </a:p>
          <a:p>
            <a:pPr>
              <a:defRPr/>
            </a:pP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Kapitola 3. - Stav cyklistické dopravy na území Olomouckého kraje</a:t>
            </a:r>
          </a:p>
          <a:p>
            <a:pPr>
              <a:defRPr/>
            </a:pP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Kapitola 4. </a:t>
            </a:r>
            <a:r>
              <a:rPr lang="cs-CZ" altLang="cs-CZ" sz="3200" dirty="0">
                <a:solidFill>
                  <a:schemeClr val="bg2"/>
                </a:solidFill>
              </a:rPr>
              <a:t>-</a:t>
            </a: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 Analýza potřeb</a:t>
            </a:r>
          </a:p>
          <a:p>
            <a:pPr>
              <a:defRPr/>
            </a:pP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Kapitola 5. - </a:t>
            </a:r>
            <a:r>
              <a:rPr lang="cs-CZ" sz="3200" dirty="0">
                <a:solidFill>
                  <a:schemeClr val="bg2"/>
                </a:solidFill>
                <a:latin typeface="+mj-lt"/>
              </a:rPr>
              <a:t>Možnosti systému financování</a:t>
            </a:r>
          </a:p>
          <a:p>
            <a:pPr>
              <a:defRPr/>
            </a:pP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Kapitola 6. – Východiska pro návrhovou část</a:t>
            </a:r>
          </a:p>
          <a:p>
            <a:pPr marL="0" indent="0">
              <a:buNone/>
              <a:defRPr/>
            </a:pPr>
            <a:endParaRPr lang="cs-CZ" altLang="cs-CZ" sz="3200" dirty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Část II. Strategická část</a:t>
            </a:r>
          </a:p>
          <a:p>
            <a:pPr>
              <a:defRPr/>
            </a:pP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Kapitola 1. - Úvod</a:t>
            </a:r>
          </a:p>
          <a:p>
            <a:pPr>
              <a:defRPr/>
            </a:pP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Kapitola 2. </a:t>
            </a:r>
            <a:r>
              <a:rPr lang="cs-CZ" altLang="cs-CZ" sz="3200" dirty="0">
                <a:solidFill>
                  <a:schemeClr val="bg2"/>
                </a:solidFill>
              </a:rPr>
              <a:t>- </a:t>
            </a: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Základní teze strategické části</a:t>
            </a:r>
          </a:p>
          <a:p>
            <a:pPr>
              <a:defRPr/>
            </a:pP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Kapitola 3. </a:t>
            </a:r>
            <a:r>
              <a:rPr lang="cs-CZ" altLang="cs-CZ" sz="3200" dirty="0">
                <a:solidFill>
                  <a:schemeClr val="bg2"/>
                </a:solidFill>
              </a:rPr>
              <a:t>- </a:t>
            </a: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Priorita 1. </a:t>
            </a:r>
            <a:r>
              <a:rPr lang="cs-CZ" sz="3200" dirty="0">
                <a:solidFill>
                  <a:schemeClr val="bg2"/>
                </a:solidFill>
                <a:latin typeface="+mj-lt"/>
              </a:rPr>
              <a:t>Cyklistická doprava jako nedílná součást dopravního systému</a:t>
            </a:r>
            <a:endParaRPr lang="cs-CZ" altLang="cs-CZ" sz="3200" dirty="0">
              <a:solidFill>
                <a:schemeClr val="bg2"/>
              </a:solidFill>
              <a:latin typeface="+mj-lt"/>
            </a:endParaRPr>
          </a:p>
          <a:p>
            <a:pPr>
              <a:defRPr/>
            </a:pP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Kapitola 4.</a:t>
            </a:r>
            <a:r>
              <a:rPr lang="cs-CZ" altLang="cs-CZ" sz="3200" dirty="0">
                <a:solidFill>
                  <a:schemeClr val="bg2"/>
                </a:solidFill>
              </a:rPr>
              <a:t> - </a:t>
            </a: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Priorita 2. </a:t>
            </a:r>
            <a:r>
              <a:rPr lang="cs-CZ" sz="3200" dirty="0">
                <a:solidFill>
                  <a:schemeClr val="bg2"/>
                </a:solidFill>
                <a:latin typeface="+mj-lt"/>
              </a:rPr>
              <a:t>Cykloturistika a terénní cyklistika jako nedílná součást rekreace a cestovního ruchu</a:t>
            </a:r>
          </a:p>
          <a:p>
            <a:pPr>
              <a:defRPr/>
            </a:pPr>
            <a:r>
              <a:rPr lang="cs-CZ" altLang="cs-CZ" sz="3200" dirty="0">
                <a:solidFill>
                  <a:schemeClr val="bg2"/>
                </a:solidFill>
                <a:latin typeface="+mj-lt"/>
              </a:rPr>
              <a:t>Kapitola 5. - Priorita 3. </a:t>
            </a:r>
            <a:r>
              <a:rPr lang="cs-CZ" sz="3200" dirty="0">
                <a:solidFill>
                  <a:schemeClr val="bg2"/>
                </a:solidFill>
                <a:latin typeface="+mj-lt"/>
              </a:rPr>
              <a:t>Koordinace a organizace cyklistiky</a:t>
            </a:r>
          </a:p>
          <a:p>
            <a:pPr marL="0" indent="0">
              <a:buNone/>
              <a:defRPr/>
            </a:pPr>
            <a:endParaRPr lang="cs-CZ" altLang="cs-CZ" sz="3200" dirty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Část III. Akční plán</a:t>
            </a:r>
          </a:p>
          <a:p>
            <a:pPr marL="0" indent="0">
              <a:buNone/>
              <a:defRPr/>
            </a:pPr>
            <a:endParaRPr lang="cs-CZ" altLang="cs-CZ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7954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10795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Stav cyklistické dopravy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1188096" y="2268191"/>
            <a:ext cx="1584176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3.1. Cyklistické komunikace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4024" y="3996383"/>
            <a:ext cx="12457384" cy="8874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478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10795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Stav cyklistické dopravy</a:t>
            </a: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1188096" y="2268191"/>
            <a:ext cx="15841760" cy="822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1034" tIns="90518" rIns="181034" bIns="90518" numCol="1" anchor="t" anchorCtr="0" compatLnSpc="1">
            <a:prstTxWarp prst="textNoShape">
              <a:avLst/>
            </a:prstTxWarp>
          </a:bodyPr>
          <a:lstStyle>
            <a:lvl1pPr marL="677863" indent="-677863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6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71613" indent="-566738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5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2188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67063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73525" indent="-454025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s-CZ" altLang="cs-CZ">
                <a:solidFill>
                  <a:schemeClr val="bg2"/>
                </a:solidFill>
                <a:latin typeface="+mj-lt"/>
              </a:rPr>
              <a:t>3.1. Cyklistické komunikace</a:t>
            </a:r>
            <a:endParaRPr lang="cs-CZ" altLang="cs-CZ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806" y="4569942"/>
            <a:ext cx="14200275" cy="748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27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10795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Stav cyklistické dopravy</a:t>
            </a: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1188096" y="2268191"/>
            <a:ext cx="15841760" cy="822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1034" tIns="90518" rIns="181034" bIns="90518" numCol="1" anchor="t" anchorCtr="0" compatLnSpc="1">
            <a:prstTxWarp prst="textNoShape">
              <a:avLst/>
            </a:prstTxWarp>
          </a:bodyPr>
          <a:lstStyle>
            <a:lvl1pPr marL="677863" indent="-677863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6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71613" indent="-566738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5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2188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67063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73525" indent="-454025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3.2. Cyklotrasy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776AF2A9-AB9B-4416-8852-D96B6DE80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304" y="4212407"/>
            <a:ext cx="14976893" cy="8437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94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10795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Stav cyklistické dopravy</a:t>
            </a: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1188096" y="2268191"/>
            <a:ext cx="15841760" cy="822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1034" tIns="90518" rIns="181034" bIns="90518" numCol="1" anchor="t" anchorCtr="0" compatLnSpc="1">
            <a:prstTxWarp prst="textNoShape">
              <a:avLst/>
            </a:prstTxWarp>
          </a:bodyPr>
          <a:lstStyle>
            <a:lvl1pPr marL="677863" indent="-677863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6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71613" indent="-566738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5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2188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67063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73525" indent="-454025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3.2.1. Dálkové cyklotrasy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25" y="3498702"/>
            <a:ext cx="8861320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ázek 3">
            <a:extLst>
              <a:ext uri="{FF2B5EF4-FFF2-40B4-BE49-F238E27FC236}">
                <a16:creationId xmlns:a16="http://schemas.microsoft.com/office/drawing/2014/main" id="{6FB9E5D5-25B6-4974-93B1-4442580456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671" y="7524774"/>
            <a:ext cx="9592592" cy="596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9574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10795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Stav cyklistické dopravy</a:t>
            </a: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1188096" y="2268191"/>
            <a:ext cx="15841760" cy="822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1034" tIns="90518" rIns="181034" bIns="90518" numCol="1" anchor="t" anchorCtr="0" compatLnSpc="1">
            <a:prstTxWarp prst="textNoShape">
              <a:avLst/>
            </a:prstTxWarp>
          </a:bodyPr>
          <a:lstStyle>
            <a:lvl1pPr marL="677863" indent="-677863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6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71613" indent="-566738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5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2188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67063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73525" indent="-454025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3.2.1. Euro </a:t>
            </a:r>
            <a:r>
              <a:rPr lang="cs-CZ" altLang="cs-CZ" dirty="0" err="1">
                <a:solidFill>
                  <a:schemeClr val="bg2"/>
                </a:solidFill>
                <a:latin typeface="+mj-lt"/>
              </a:rPr>
              <a:t>Velo</a:t>
            </a:r>
            <a:endParaRPr lang="cs-CZ" altLang="cs-CZ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4098" name="Picture 2" descr="Eurovelo 4 - lépší ma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955" y="7843416"/>
            <a:ext cx="9412901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Eurovelo 9 - lépší map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40" y="3708351"/>
            <a:ext cx="8261653" cy="5503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2594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10795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Stav cyklistické dopravy</a:t>
            </a: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1188096" y="2268191"/>
            <a:ext cx="15841760" cy="822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1034" tIns="90518" rIns="181034" bIns="90518" numCol="1" anchor="t" anchorCtr="0" compatLnSpc="1">
            <a:prstTxWarp prst="textNoShape">
              <a:avLst/>
            </a:prstTxWarp>
          </a:bodyPr>
          <a:lstStyle>
            <a:lvl1pPr marL="677863" indent="-677863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6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71613" indent="-566738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5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2188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67063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73525" indent="-454025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3.2.1. Národní dálkové cyklotrasy</a:t>
            </a:r>
          </a:p>
          <a:p>
            <a:pPr>
              <a:defRPr/>
            </a:pPr>
            <a:r>
              <a:rPr lang="cs-CZ" altLang="cs-CZ" sz="3600" dirty="0">
                <a:solidFill>
                  <a:schemeClr val="bg2"/>
                </a:solidFill>
                <a:latin typeface="+mj-lt"/>
              </a:rPr>
              <a:t>4 – Moravská</a:t>
            </a:r>
          </a:p>
          <a:p>
            <a:pPr>
              <a:defRPr/>
            </a:pPr>
            <a:r>
              <a:rPr lang="cs-CZ" altLang="cs-CZ" sz="3600" dirty="0">
                <a:solidFill>
                  <a:schemeClr val="bg2"/>
                </a:solidFill>
                <a:latin typeface="+mj-lt"/>
              </a:rPr>
              <a:t>5 – Jantarová</a:t>
            </a:r>
          </a:p>
          <a:p>
            <a:pPr>
              <a:defRPr/>
            </a:pPr>
            <a:r>
              <a:rPr lang="cs-CZ" altLang="cs-CZ" sz="3600" dirty="0">
                <a:solidFill>
                  <a:schemeClr val="bg2"/>
                </a:solidFill>
                <a:latin typeface="+mj-lt"/>
              </a:rPr>
              <a:t>50 - Bečva</a:t>
            </a:r>
          </a:p>
        </p:txBody>
      </p:sp>
      <p:pic>
        <p:nvPicPr>
          <p:cNvPr id="5122" name="Picture 2" descr="Dálkové cyklotras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504" y="5508551"/>
            <a:ext cx="13484944" cy="8068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916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-18008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Stav cyklistické dopravy</a:t>
            </a:r>
          </a:p>
        </p:txBody>
      </p:sp>
      <p:pic>
        <p:nvPicPr>
          <p:cNvPr id="10" name="Picture 12" descr="rodina2">
            <a:extLst>
              <a:ext uri="{FF2B5EF4-FFF2-40B4-BE49-F238E27FC236}">
                <a16:creationId xmlns:a16="http://schemas.microsoft.com/office/drawing/2014/main" id="{69EBDC33-771A-453C-ADEA-52DBD32F5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1547" y="7575478"/>
            <a:ext cx="7087383" cy="539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1" descr="504-5">
            <a:extLst>
              <a:ext uri="{FF2B5EF4-FFF2-40B4-BE49-F238E27FC236}">
                <a16:creationId xmlns:a16="http://schemas.microsoft.com/office/drawing/2014/main" id="{8862A6A3-1E29-4735-9EF9-D68509FDF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17" y="5354541"/>
            <a:ext cx="7779582" cy="583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ástupný symbol pro obsah 2">
            <a:extLst>
              <a:ext uri="{FF2B5EF4-FFF2-40B4-BE49-F238E27FC236}">
                <a16:creationId xmlns:a16="http://schemas.microsoft.com/office/drawing/2014/main" id="{22F8B273-3C11-4A79-861C-9A1055ADC8F0}"/>
              </a:ext>
            </a:extLst>
          </p:cNvPr>
          <p:cNvSpPr txBox="1">
            <a:spLocks/>
          </p:cNvSpPr>
          <p:nvPr/>
        </p:nvSpPr>
        <p:spPr bwMode="auto">
          <a:xfrm>
            <a:off x="1188096" y="2268191"/>
            <a:ext cx="15841760" cy="822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1034" tIns="90518" rIns="181034" bIns="90518" numCol="1" anchor="t" anchorCtr="0" compatLnSpc="1">
            <a:prstTxWarp prst="textNoShape">
              <a:avLst/>
            </a:prstTxWarp>
          </a:bodyPr>
          <a:lstStyle>
            <a:lvl1pPr marL="677863" indent="-677863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6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71613" indent="-566738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5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2188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67063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73525" indent="-454025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3.2.2. Lokální a místní cyklotrasy</a:t>
            </a:r>
          </a:p>
          <a:p>
            <a:pPr>
              <a:defRPr/>
            </a:pPr>
            <a:r>
              <a:rPr lang="cs-CZ" altLang="cs-CZ" sz="3600" dirty="0">
                <a:solidFill>
                  <a:schemeClr val="bg2"/>
                </a:solidFill>
                <a:latin typeface="+mj-lt"/>
              </a:rPr>
              <a:t>Zmapování všech cyklotras v kraji</a:t>
            </a:r>
          </a:p>
          <a:p>
            <a:pPr>
              <a:defRPr/>
            </a:pPr>
            <a:r>
              <a:rPr lang="cs-CZ" altLang="cs-CZ" sz="3600" dirty="0">
                <a:solidFill>
                  <a:schemeClr val="bg2"/>
                </a:solidFill>
                <a:latin typeface="+mj-lt"/>
              </a:rPr>
              <a:t>Přehledné tabulky</a:t>
            </a:r>
          </a:p>
        </p:txBody>
      </p:sp>
    </p:spTree>
    <p:extLst>
      <p:ext uri="{BB962C8B-B14F-4D97-AF65-F5344CB8AC3E}">
        <p14:creationId xmlns:p14="http://schemas.microsoft.com/office/powerpoint/2010/main" val="525558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-18008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Stav cyklistické dopravy</a:t>
            </a: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1188096" y="2052167"/>
            <a:ext cx="15841760" cy="822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1034" tIns="90518" rIns="181034" bIns="90518" numCol="1" anchor="t" anchorCtr="0" compatLnSpc="1">
            <a:prstTxWarp prst="textNoShape">
              <a:avLst/>
            </a:prstTxWarp>
          </a:bodyPr>
          <a:lstStyle>
            <a:lvl1pPr marL="677863" indent="-677863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6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71613" indent="-566738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5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2188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67063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73525" indent="-454025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3.2.3. Vazba na sousední regiony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8E507E0-19E5-4894-BFC4-F29F68709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32287"/>
            <a:ext cx="9645273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7E3995DC-F430-4200-81F9-E412916F0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984" y="8189193"/>
            <a:ext cx="8300368" cy="574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4869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10795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Stav cyklistické dopravy</a:t>
            </a: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1188096" y="2268191"/>
            <a:ext cx="15841760" cy="822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1034" tIns="90518" rIns="181034" bIns="90518" numCol="1" anchor="t" anchorCtr="0" compatLnSpc="1">
            <a:prstTxWarp prst="textNoShape">
              <a:avLst/>
            </a:prstTxWarp>
          </a:bodyPr>
          <a:lstStyle>
            <a:lvl1pPr marL="677863" indent="-677863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6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71613" indent="-566738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5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2188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67063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73525" indent="-454025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3.2.4. Terénní cyklotrasy</a:t>
            </a:r>
          </a:p>
        </p:txBody>
      </p:sp>
      <p:graphicFrame>
        <p:nvGraphicFramePr>
          <p:cNvPr id="8" name="Group 7">
            <a:extLst>
              <a:ext uri="{FF2B5EF4-FFF2-40B4-BE49-F238E27FC236}">
                <a16:creationId xmlns:a16="http://schemas.microsoft.com/office/drawing/2014/main" id="{03CD9D83-944C-49CE-896C-31AB31A83A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646186"/>
              </p:ext>
            </p:extLst>
          </p:nvPr>
        </p:nvGraphicFramePr>
        <p:xfrm>
          <a:off x="-1222069" y="6088547"/>
          <a:ext cx="9862919" cy="999707"/>
        </p:xfrm>
        <a:graphic>
          <a:graphicData uri="http://schemas.openxmlformats.org/drawingml/2006/table">
            <a:tbl>
              <a:tblPr/>
              <a:tblGrid>
                <a:gridCol w="4732070">
                  <a:extLst>
                    <a:ext uri="{9D8B030D-6E8A-4147-A177-3AD203B41FA5}">
                      <a16:colId xmlns:a16="http://schemas.microsoft.com/office/drawing/2014/main" val="2929618910"/>
                    </a:ext>
                  </a:extLst>
                </a:gridCol>
                <a:gridCol w="401843">
                  <a:extLst>
                    <a:ext uri="{9D8B030D-6E8A-4147-A177-3AD203B41FA5}">
                      <a16:colId xmlns:a16="http://schemas.microsoft.com/office/drawing/2014/main" val="1712977948"/>
                    </a:ext>
                  </a:extLst>
                </a:gridCol>
                <a:gridCol w="4729006">
                  <a:extLst>
                    <a:ext uri="{9D8B030D-6E8A-4147-A177-3AD203B41FA5}">
                      <a16:colId xmlns:a16="http://schemas.microsoft.com/office/drawing/2014/main" val="2459789977"/>
                    </a:ext>
                  </a:extLst>
                </a:gridCol>
              </a:tblGrid>
              <a:tr h="99970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cs-CZ" altLang="cs-CZ" sz="5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6419" marR="176419" marT="88209" marB="88209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cs-CZ" altLang="cs-CZ" sz="5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6419" marR="176419" marT="88209" marB="88209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cs-CZ" altLang="cs-CZ" sz="5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6419" marR="176419" marT="88209" marB="88209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250384"/>
                  </a:ext>
                </a:extLst>
              </a:tr>
            </a:tbl>
          </a:graphicData>
        </a:graphic>
      </p:graphicFrame>
      <p:sp>
        <p:nvSpPr>
          <p:cNvPr id="9" name="Rectangle 16">
            <a:extLst>
              <a:ext uri="{FF2B5EF4-FFF2-40B4-BE49-F238E27FC236}">
                <a16:creationId xmlns:a16="http://schemas.microsoft.com/office/drawing/2014/main" id="{55625C73-6A63-43EF-8540-6DF467C83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85944" y="4679647"/>
            <a:ext cx="184731" cy="255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br>
              <a:rPr lang="cs-CZ" altLang="cs-CZ" sz="1929" b="1"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endParaRPr lang="cs-CZ" altLang="cs-CZ" sz="1929">
              <a:ea typeface="Times New Roman" panose="02020603050405020304" pitchFamily="18" charset="0"/>
              <a:cs typeface="Tahoma" panose="020B0604030504040204" pitchFamily="34" charset="0"/>
            </a:endParaRPr>
          </a:p>
          <a:p>
            <a:endParaRPr lang="cs-CZ" altLang="cs-CZ" sz="12155">
              <a:ea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10" name="Rectangle 17">
            <a:extLst>
              <a:ext uri="{FF2B5EF4-FFF2-40B4-BE49-F238E27FC236}">
                <a16:creationId xmlns:a16="http://schemas.microsoft.com/office/drawing/2014/main" id="{8F359BF2-0508-49F5-BC2F-42FE6B550F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85944" y="4679647"/>
            <a:ext cx="184731" cy="1962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cs-CZ" sz="12155"/>
          </a:p>
        </p:txBody>
      </p:sp>
      <p:pic>
        <p:nvPicPr>
          <p:cNvPr id="11" name="Picture 20" descr="IMG_9824">
            <a:extLst>
              <a:ext uri="{FF2B5EF4-FFF2-40B4-BE49-F238E27FC236}">
                <a16:creationId xmlns:a16="http://schemas.microsoft.com/office/drawing/2014/main" id="{97D45FAA-7AEF-49CF-B544-B6F0AA1D9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46" y="4572447"/>
            <a:ext cx="5457959" cy="409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1" descr="IMG_9807">
            <a:extLst>
              <a:ext uri="{FF2B5EF4-FFF2-40B4-BE49-F238E27FC236}">
                <a16:creationId xmlns:a16="http://schemas.microsoft.com/office/drawing/2014/main" id="{182745F1-BA05-4F5C-9E8C-42A1DACFB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46" y="9016611"/>
            <a:ext cx="5457959" cy="409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2">
            <a:extLst>
              <a:ext uri="{FF2B5EF4-FFF2-40B4-BE49-F238E27FC236}">
                <a16:creationId xmlns:a16="http://schemas.microsoft.com/office/drawing/2014/main" id="{313E8A37-849E-4346-AA1D-D722101BF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049" y="5405535"/>
            <a:ext cx="9923562" cy="606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79109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10795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Stav cyklistické dopravy</a:t>
            </a: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1188096" y="2268191"/>
            <a:ext cx="15841760" cy="822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1034" tIns="90518" rIns="181034" bIns="90518" numCol="1" anchor="t" anchorCtr="0" compatLnSpc="1">
            <a:prstTxWarp prst="textNoShape">
              <a:avLst/>
            </a:prstTxWarp>
          </a:bodyPr>
          <a:lstStyle>
            <a:lvl1pPr marL="677863" indent="-677863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6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71613" indent="-566738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5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2188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67063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73525" indent="-454025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3.2.5. Značení cyklistických tras</a:t>
            </a:r>
          </a:p>
        </p:txBody>
      </p:sp>
      <p:pic>
        <p:nvPicPr>
          <p:cNvPr id="8" name="Picture 12" descr="500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07" y="3852367"/>
            <a:ext cx="8158687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Litovelsko_PD-DZ-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737" y="7035741"/>
            <a:ext cx="8187119" cy="614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054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84672" y="529252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ČÁST I.</a:t>
            </a:r>
            <a:b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b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b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endParaRPr lang="cs-CZ" b="1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C221C4E4-4DC5-4210-B43B-47178BD489CA}"/>
              </a:ext>
            </a:extLst>
          </p:cNvPr>
          <p:cNvSpPr txBox="1">
            <a:spLocks/>
          </p:cNvSpPr>
          <p:nvPr/>
        </p:nvSpPr>
        <p:spPr bwMode="auto">
          <a:xfrm>
            <a:off x="1260104" y="7020719"/>
            <a:ext cx="1614924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293" tIns="91147" rIns="182293" bIns="91147" numCol="1" anchor="ctr" anchorCtr="0" compatLnSpc="1">
            <a:prstTxWarp prst="textNoShape">
              <a:avLst/>
            </a:prstTxWarp>
          </a:bodyPr>
          <a:lstStyle>
            <a:lvl1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ANALYTICKÁ ČÁST</a:t>
            </a:r>
          </a:p>
        </p:txBody>
      </p:sp>
    </p:spTree>
    <p:extLst>
      <p:ext uri="{BB962C8B-B14F-4D97-AF65-F5344CB8AC3E}">
        <p14:creationId xmlns:p14="http://schemas.microsoft.com/office/powerpoint/2010/main" val="11829633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9389" y="-54821"/>
            <a:ext cx="16149240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4. Analýza potřeb území ORP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1188096" y="2124175"/>
            <a:ext cx="1584176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Termíny jednání</a:t>
            </a:r>
          </a:p>
          <a:p>
            <a:pPr>
              <a:defRPr/>
            </a:pPr>
            <a:endParaRPr lang="cs-CZ" altLang="cs-CZ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10112" y="2741612"/>
            <a:ext cx="378223" cy="789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400">
                <a:solidFill>
                  <a:schemeClr val="tx2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200">
                <a:solidFill>
                  <a:schemeClr val="tx2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000">
                <a:solidFill>
                  <a:schemeClr val="tx2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512" y="3162349"/>
            <a:ext cx="8306569" cy="1069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558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1188096" y="2327449"/>
            <a:ext cx="1584176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</a:t>
            </a:r>
          </a:p>
          <a:p>
            <a:pPr>
              <a:defRPr/>
            </a:pPr>
            <a:endParaRPr lang="cs-CZ" altLang="cs-CZ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10112" y="2741612"/>
            <a:ext cx="378223" cy="789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400">
                <a:solidFill>
                  <a:schemeClr val="tx2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200">
                <a:solidFill>
                  <a:schemeClr val="tx2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000">
                <a:solidFill>
                  <a:schemeClr val="tx2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336" y="3676550"/>
            <a:ext cx="11449272" cy="10112921"/>
          </a:xfrm>
          <a:prstGeom prst="rect">
            <a:avLst/>
          </a:prstGeom>
        </p:spPr>
      </p:pic>
      <p:sp>
        <p:nvSpPr>
          <p:cNvPr id="8" name="Nadpis 1">
            <a:extLst>
              <a:ext uri="{FF2B5EF4-FFF2-40B4-BE49-F238E27FC236}">
                <a16:creationId xmlns:a16="http://schemas.microsoft.com/office/drawing/2014/main" id="{BAB4C48D-8221-41FA-8EF6-C29B383D7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389" y="-54821"/>
            <a:ext cx="16149240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4. Analýza potřeb území ORP</a:t>
            </a:r>
          </a:p>
        </p:txBody>
      </p:sp>
    </p:spTree>
    <p:extLst>
      <p:ext uri="{BB962C8B-B14F-4D97-AF65-F5344CB8AC3E}">
        <p14:creationId xmlns:p14="http://schemas.microsoft.com/office/powerpoint/2010/main" val="38388715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64160" y="147415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5. Možnosti systému financování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251992" y="2741612"/>
            <a:ext cx="1584176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Evropské zdroje</a:t>
            </a:r>
          </a:p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zdroje</a:t>
            </a:r>
          </a:p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Krajské zdroje</a:t>
            </a:r>
          </a:p>
          <a:p>
            <a:pPr>
              <a:defRPr/>
            </a:pPr>
            <a:endParaRPr lang="cs-CZ" altLang="cs-CZ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10112" y="2741612"/>
            <a:ext cx="378223" cy="789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400">
                <a:solidFill>
                  <a:schemeClr val="tx2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200">
                <a:solidFill>
                  <a:schemeClr val="tx2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000">
                <a:solidFill>
                  <a:schemeClr val="tx2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8976" y="6660679"/>
            <a:ext cx="8267700" cy="656272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611" y="6660679"/>
            <a:ext cx="8171309" cy="666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4457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024" y="147415"/>
            <a:ext cx="16777864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6. Východiska pro návrhovou část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756048" y="4500439"/>
            <a:ext cx="1584176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Kritické body a </a:t>
            </a:r>
          </a:p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SWOT analýza: vazba na návrhovou část</a:t>
            </a:r>
          </a:p>
          <a:p>
            <a:pPr>
              <a:defRPr/>
            </a:pPr>
            <a:endParaRPr lang="cs-CZ" altLang="cs-CZ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10112" y="2741612"/>
            <a:ext cx="378223" cy="789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400">
                <a:solidFill>
                  <a:schemeClr val="tx2"/>
                </a:solidFill>
                <a:latin typeface="Arial Narrow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200">
                <a:solidFill>
                  <a:schemeClr val="tx2"/>
                </a:solidFill>
                <a:latin typeface="Arial Narrow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 sz="2000">
                <a:solidFill>
                  <a:schemeClr val="tx2"/>
                </a:solidFill>
                <a:latin typeface="Arial Narrow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tabLst>
                <a:tab pos="466725" algn="l"/>
              </a:tabLst>
              <a:defRPr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cs-CZ" altLang="cs-CZ" sz="18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1369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84672" y="529252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ČÁST II.</a:t>
            </a:r>
            <a:b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b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b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endParaRPr lang="cs-CZ" b="1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C221C4E4-4DC5-4210-B43B-47178BD489CA}"/>
              </a:ext>
            </a:extLst>
          </p:cNvPr>
          <p:cNvSpPr txBox="1">
            <a:spLocks/>
          </p:cNvSpPr>
          <p:nvPr/>
        </p:nvSpPr>
        <p:spPr bwMode="auto">
          <a:xfrm>
            <a:off x="1260104" y="7020719"/>
            <a:ext cx="1614924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293" tIns="91147" rIns="182293" bIns="91147" numCol="1" anchor="ctr" anchorCtr="0" compatLnSpc="1">
            <a:prstTxWarp prst="textNoShape">
              <a:avLst/>
            </a:prstTxWarp>
          </a:bodyPr>
          <a:lstStyle>
            <a:lvl1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STRATEGICKÁ ČÁST</a:t>
            </a:r>
          </a:p>
        </p:txBody>
      </p:sp>
    </p:spTree>
    <p:extLst>
      <p:ext uri="{BB962C8B-B14F-4D97-AF65-F5344CB8AC3E}">
        <p14:creationId xmlns:p14="http://schemas.microsoft.com/office/powerpoint/2010/main" val="14907780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8" y="25196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1. Úvod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1116088" y="3924375"/>
            <a:ext cx="1476164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Všeobecný úvod</a:t>
            </a:r>
          </a:p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Představení základních principů zpracování strategické části</a:t>
            </a:r>
          </a:p>
        </p:txBody>
      </p:sp>
    </p:spTree>
    <p:extLst>
      <p:ext uri="{BB962C8B-B14F-4D97-AF65-F5344CB8AC3E}">
        <p14:creationId xmlns:p14="http://schemas.microsoft.com/office/powerpoint/2010/main" val="36367723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6008" y="-396105"/>
            <a:ext cx="16525800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Základní teze strategie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B3E1948-8B28-42E4-B4FF-79895FB3D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2392" y="1548111"/>
            <a:ext cx="10729192" cy="1228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006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6008" y="-396105"/>
            <a:ext cx="16525800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3. Priorita 1: </a:t>
            </a:r>
            <a:r>
              <a:rPr lang="cs-CZ" b="1" dirty="0" err="1">
                <a:solidFill>
                  <a:schemeClr val="bg1">
                    <a:lumMod val="50000"/>
                  </a:schemeClr>
                </a:solidFill>
                <a:effectLst/>
              </a:rPr>
              <a:t>cyklodoprava</a:t>
            </a:r>
            <a:endParaRPr lang="cs-CZ" b="1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BE4A4D7C-0C96-4DD5-957D-17600ED39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304" y="1476103"/>
            <a:ext cx="12025336" cy="1186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6920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6008" y="-396105"/>
            <a:ext cx="16525800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4. Priorita 2: cykloturistika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064FF99A-37F1-4598-9C84-DD8A23B0E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480" y="1476103"/>
            <a:ext cx="9413857" cy="1239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8096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6008" y="219423"/>
            <a:ext cx="16525800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5. Priorita 3: koordinace a organizace cyklistiky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1271EAE-BFBE-4F75-B3FF-0239DAD13F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504" y="2935012"/>
            <a:ext cx="9721080" cy="1087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363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8" y="25196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1. Úvod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1188096" y="3852367"/>
            <a:ext cx="1476164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Účel vzniku</a:t>
            </a:r>
          </a:p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Základní pojmy</a:t>
            </a:r>
          </a:p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Dokumenty na evropské, národní a krajské úrovni</a:t>
            </a:r>
          </a:p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Nový pohled na cyklistiku</a:t>
            </a:r>
          </a:p>
        </p:txBody>
      </p:sp>
    </p:spTree>
    <p:extLst>
      <p:ext uri="{BB962C8B-B14F-4D97-AF65-F5344CB8AC3E}">
        <p14:creationId xmlns:p14="http://schemas.microsoft.com/office/powerpoint/2010/main" val="35672187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84672" y="5292527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ČÁST III.</a:t>
            </a:r>
            <a:b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b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b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</a:br>
            <a:endParaRPr lang="cs-CZ" b="1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C221C4E4-4DC5-4210-B43B-47178BD489CA}"/>
              </a:ext>
            </a:extLst>
          </p:cNvPr>
          <p:cNvSpPr txBox="1">
            <a:spLocks/>
          </p:cNvSpPr>
          <p:nvPr/>
        </p:nvSpPr>
        <p:spPr bwMode="auto">
          <a:xfrm>
            <a:off x="972072" y="6987685"/>
            <a:ext cx="16149240" cy="233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293" tIns="91147" rIns="182293" bIns="91147" numCol="1" anchor="ctr" anchorCtr="0" compatLnSpc="1">
            <a:prstTxWarp prst="textNoShape">
              <a:avLst/>
            </a:prstTxWarp>
          </a:bodyPr>
          <a:lstStyle>
            <a:lvl1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 kern="1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ctr" defTabSz="1811338" rtl="0" eaLnBrk="0" fontAlgn="base" hangingPunct="0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ctr" defTabSz="1811338" rtl="0" fontAlgn="base">
              <a:spcBef>
                <a:spcPct val="0"/>
              </a:spcBef>
              <a:spcAft>
                <a:spcPct val="0"/>
              </a:spcAft>
              <a:defRPr sz="8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AKČNÍ PLÁN</a:t>
            </a:r>
          </a:p>
        </p:txBody>
      </p:sp>
    </p:spTree>
    <p:extLst>
      <p:ext uri="{BB962C8B-B14F-4D97-AF65-F5344CB8AC3E}">
        <p14:creationId xmlns:p14="http://schemas.microsoft.com/office/powerpoint/2010/main" val="4708433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6008" y="395983"/>
            <a:ext cx="16525800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Příklad zpracování akčního plánu pro cíl 1.1.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A6F0888-A275-434D-9E42-018E8B301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21" y="2976857"/>
            <a:ext cx="16474187" cy="567625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DE91E7BB-7A44-42E1-BE41-801D734A6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8959" y="8821107"/>
            <a:ext cx="14043969" cy="519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454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23181" y="2340199"/>
            <a:ext cx="14995525" cy="1793875"/>
          </a:xfrm>
        </p:spPr>
        <p:txBody>
          <a:bodyPr/>
          <a:lstStyle/>
          <a:p>
            <a:pPr eaLnBrk="1" hangingPunct="1">
              <a:defRPr/>
            </a:pPr>
            <a:r>
              <a:rPr lang="cs-CZ" sz="8000" b="1" dirty="0">
                <a:solidFill>
                  <a:schemeClr val="bg1">
                    <a:lumMod val="50000"/>
                  </a:schemeClr>
                </a:solidFill>
                <a:effectLst/>
              </a:rPr>
              <a:t>Děkujeme za pozornost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1620144" y="8532887"/>
            <a:ext cx="14995525" cy="96123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cs-CZ" altLang="cs-CZ" sz="5400" b="1" dirty="0">
                <a:solidFill>
                  <a:schemeClr val="bg2"/>
                </a:solidFill>
                <a:latin typeface="Tahoma" pitchFamily="34" charset="0"/>
              </a:rPr>
              <a:t>Tým zpracovatelů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cs-CZ" altLang="cs-CZ" sz="4200" b="1" dirty="0">
              <a:solidFill>
                <a:schemeClr val="bg2"/>
              </a:solidFill>
              <a:latin typeface="Tahoma" pitchFamily="34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cs-CZ" altLang="cs-CZ" sz="7000" b="1" dirty="0">
              <a:solidFill>
                <a:schemeClr val="folHlink"/>
              </a:solidFill>
              <a:latin typeface="Arial CE" charset="-18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cs-CZ" alt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8" y="101151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900064" y="3767609"/>
            <a:ext cx="1476164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2.1. </a:t>
            </a:r>
            <a:r>
              <a:rPr lang="cs-CZ" altLang="cs-CZ" dirty="0" err="1">
                <a:solidFill>
                  <a:schemeClr val="bg2"/>
                </a:solidFill>
                <a:latin typeface="+mj-lt"/>
              </a:rPr>
              <a:t>Cyklodoprava</a:t>
            </a:r>
            <a:endParaRPr lang="cs-CZ" altLang="cs-CZ" dirty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  <a:defRPr/>
            </a:pPr>
            <a:endParaRPr lang="cs-CZ" altLang="cs-CZ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336" y="5148511"/>
            <a:ext cx="11809312" cy="836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734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8" y="101151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324000" y="3767609"/>
            <a:ext cx="1476164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2.1. </a:t>
            </a:r>
            <a:r>
              <a:rPr lang="cs-CZ" altLang="cs-CZ" dirty="0" err="1">
                <a:solidFill>
                  <a:schemeClr val="bg2"/>
                </a:solidFill>
                <a:latin typeface="+mj-lt"/>
              </a:rPr>
              <a:t>Cyklodoprava</a:t>
            </a:r>
            <a:r>
              <a:rPr lang="cs-CZ" altLang="cs-CZ" dirty="0">
                <a:solidFill>
                  <a:schemeClr val="bg2"/>
                </a:solidFill>
                <a:latin typeface="+mj-lt"/>
              </a:rPr>
              <a:t> - Olomouc</a:t>
            </a:r>
          </a:p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</a:pPr>
            <a:endParaRPr lang="cs-CZ" b="1" u="sng" dirty="0"/>
          </a:p>
          <a:p>
            <a:pPr marL="0" indent="0">
              <a:buNone/>
              <a:defRPr/>
            </a:pPr>
            <a:endParaRPr lang="cs-CZ" altLang="cs-CZ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026" name="Picture 2" descr="SUMP Olomouc - n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1" r="4979"/>
          <a:stretch>
            <a:fillRect/>
          </a:stretch>
        </p:blipFill>
        <p:spPr bwMode="auto">
          <a:xfrm>
            <a:off x="2793133" y="5030962"/>
            <a:ext cx="11922324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324000" y="8820919"/>
            <a:ext cx="14761640" cy="822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1034" tIns="90518" rIns="181034" bIns="90518" numCol="1" anchor="t" anchorCtr="0" compatLnSpc="1">
            <a:prstTxWarp prst="textNoShape">
              <a:avLst/>
            </a:prstTxWarp>
          </a:bodyPr>
          <a:lstStyle>
            <a:lvl1pPr marL="677863" indent="-677863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6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71613" indent="-566738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5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2188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67063" indent="-450850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73525" indent="-454025" algn="l" defTabSz="1811338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2.1. </a:t>
            </a:r>
            <a:r>
              <a:rPr lang="cs-CZ" altLang="cs-CZ" dirty="0" err="1">
                <a:solidFill>
                  <a:schemeClr val="bg2"/>
                </a:solidFill>
                <a:latin typeface="+mj-lt"/>
              </a:rPr>
              <a:t>Cyklodoprava</a:t>
            </a:r>
            <a:r>
              <a:rPr lang="cs-CZ" altLang="cs-CZ" dirty="0">
                <a:solidFill>
                  <a:schemeClr val="bg2"/>
                </a:solidFill>
                <a:latin typeface="+mj-lt"/>
              </a:rPr>
              <a:t> - Přerov</a:t>
            </a:r>
          </a:p>
          <a:p>
            <a:pPr marL="0" indent="0">
              <a:buFont typeface="Wingdings" pitchFamily="2" charset="2"/>
              <a:buNone/>
            </a:pPr>
            <a:endParaRPr lang="cs-CZ" b="1" u="sng" dirty="0"/>
          </a:p>
          <a:p>
            <a:pPr marL="0" indent="0">
              <a:buFont typeface="Wingdings" pitchFamily="2" charset="2"/>
              <a:buNone/>
            </a:pPr>
            <a:endParaRPr lang="cs-CZ" b="1" u="sng" dirty="0"/>
          </a:p>
          <a:p>
            <a:pPr marL="0" indent="0">
              <a:buFont typeface="Wingdings" pitchFamily="2" charset="2"/>
              <a:buNone/>
              <a:defRPr/>
            </a:pPr>
            <a:endParaRPr lang="cs-CZ" altLang="cs-CZ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027" name="Picture 3" descr="SUMP Přero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994" y="10075912"/>
            <a:ext cx="11790617" cy="39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586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8" y="101151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900064" y="3767609"/>
            <a:ext cx="14761640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2.1. </a:t>
            </a:r>
            <a:r>
              <a:rPr lang="cs-CZ" altLang="cs-CZ" dirty="0" err="1">
                <a:solidFill>
                  <a:schemeClr val="bg2"/>
                </a:solidFill>
                <a:latin typeface="+mj-lt"/>
              </a:rPr>
              <a:t>Cyklodoprava</a:t>
            </a:r>
            <a:endParaRPr lang="cs-CZ" altLang="cs-CZ" dirty="0">
              <a:solidFill>
                <a:schemeClr val="bg2"/>
              </a:solidFill>
              <a:latin typeface="+mj-lt"/>
            </a:endParaRPr>
          </a:p>
          <a:p>
            <a:pPr marL="0" indent="0">
              <a:buNone/>
            </a:pPr>
            <a:endParaRPr lang="cs-CZ" b="1" u="sng" dirty="0"/>
          </a:p>
          <a:p>
            <a:pPr marL="0" indent="0" algn="ctr">
              <a:buNone/>
            </a:pPr>
            <a:r>
              <a:rPr lang="cs-CZ" sz="72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Role kraje při podpoře bezpečnostních opatření pro cyklisty</a:t>
            </a:r>
          </a:p>
          <a:p>
            <a:pPr marL="0" indent="0">
              <a:buNone/>
              <a:defRPr/>
            </a:pPr>
            <a:endParaRPr lang="cs-CZ" altLang="cs-CZ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7586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8" y="395983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900064" y="3276303"/>
            <a:ext cx="16345816" cy="822166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2.2. Cykloturistika – průzkum 2011</a:t>
            </a:r>
            <a:endParaRPr lang="cs-CZ" u="sng" dirty="0">
              <a:latin typeface="+mj-lt"/>
            </a:endParaRPr>
          </a:p>
          <a:p>
            <a:pPr lvl="0"/>
            <a:r>
              <a:rPr lang="cs-CZ" sz="5400" dirty="0">
                <a:solidFill>
                  <a:schemeClr val="bg2"/>
                </a:solidFill>
                <a:latin typeface="+mj-lt"/>
              </a:rPr>
              <a:t>cykloturisté: Jižní Čechy (23,9 %), Šumava (23,6 %), Pálava a Lednicko-Valtický areál (15,6 %), Beskydy - Valašsko (15,2 %), Vysočina (13,6 %), Český ráj (12,4 %), Jizerské hory (11,9 %), </a:t>
            </a:r>
            <a:r>
              <a:rPr lang="cs-CZ" sz="5400" dirty="0">
                <a:solidFill>
                  <a:srgbClr val="FF0000"/>
                </a:solidFill>
                <a:latin typeface="+mj-lt"/>
              </a:rPr>
              <a:t>Jeseníky (10,6 %), </a:t>
            </a:r>
            <a:r>
              <a:rPr lang="cs-CZ" sz="5400" dirty="0">
                <a:solidFill>
                  <a:schemeClr val="bg2"/>
                </a:solidFill>
                <a:latin typeface="+mj-lt"/>
              </a:rPr>
              <a:t>Krkonoše a Podkrkonoší (10,3 %), … , </a:t>
            </a:r>
            <a:r>
              <a:rPr lang="cs-CZ" sz="5400" dirty="0">
                <a:solidFill>
                  <a:srgbClr val="FF0000"/>
                </a:solidFill>
                <a:latin typeface="+mj-lt"/>
              </a:rPr>
              <a:t>Střední Morava (7,7 %),</a:t>
            </a:r>
          </a:p>
          <a:p>
            <a:pPr lvl="0"/>
            <a:r>
              <a:rPr lang="cs-CZ" sz="5400" dirty="0" err="1">
                <a:solidFill>
                  <a:schemeClr val="bg2"/>
                </a:solidFill>
                <a:latin typeface="+mj-lt"/>
              </a:rPr>
              <a:t>bikeři</a:t>
            </a:r>
            <a:r>
              <a:rPr lang="cs-CZ" sz="5400" dirty="0">
                <a:solidFill>
                  <a:schemeClr val="bg2"/>
                </a:solidFill>
                <a:latin typeface="+mj-lt"/>
              </a:rPr>
              <a:t>: Šumava (25,4 %), Beskydy - Valašsko (17,8 %), </a:t>
            </a:r>
            <a:r>
              <a:rPr lang="cs-CZ" sz="5400" dirty="0">
                <a:solidFill>
                  <a:srgbClr val="FF0000"/>
                </a:solidFill>
                <a:latin typeface="+mj-lt"/>
              </a:rPr>
              <a:t>Jeseníky (17,3 %), </a:t>
            </a:r>
            <a:r>
              <a:rPr lang="cs-CZ" sz="5400" dirty="0">
                <a:solidFill>
                  <a:schemeClr val="bg2"/>
                </a:solidFill>
                <a:latin typeface="+mj-lt"/>
              </a:rPr>
              <a:t>Jizerské hory (16,7 %), Jižní Čechy (16,3 %), Vysočina (15,3 %), Krkonoše a Podkrkonoší (13,7 %), Český ráj (13,5 %), … , </a:t>
            </a:r>
            <a:r>
              <a:rPr lang="cs-CZ" sz="5400" dirty="0">
                <a:solidFill>
                  <a:srgbClr val="FF0000"/>
                </a:solidFill>
                <a:latin typeface="+mj-lt"/>
              </a:rPr>
              <a:t>Střední Morava (5,2 %).</a:t>
            </a:r>
          </a:p>
        </p:txBody>
      </p:sp>
    </p:spTree>
    <p:extLst>
      <p:ext uri="{BB962C8B-B14F-4D97-AF65-F5344CB8AC3E}">
        <p14:creationId xmlns:p14="http://schemas.microsoft.com/office/powerpoint/2010/main" val="1554947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8688" y="1011511"/>
            <a:ext cx="14997112" cy="2336800"/>
          </a:xfrm>
        </p:spPr>
        <p:txBody>
          <a:bodyPr/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effectLst/>
              </a:rPr>
              <a:t>2. Charakteristika území OK z pohledu cyklistiky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"/>
          </p:nvPr>
        </p:nvSpPr>
        <p:spPr>
          <a:xfrm>
            <a:off x="900064" y="3767609"/>
            <a:ext cx="16345816" cy="8221662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chemeClr val="bg2"/>
                </a:solidFill>
                <a:latin typeface="+mj-lt"/>
              </a:rPr>
              <a:t>2.2. Cykloturistika - typologie</a:t>
            </a:r>
            <a:endParaRPr lang="cs-CZ" b="1" u="sng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0000"/>
                </a:solidFill>
                <a:latin typeface="+mj-lt"/>
              </a:rPr>
              <a:t>Rodiny s dětmi: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0000"/>
                </a:solidFill>
                <a:latin typeface="+mj-lt"/>
              </a:rPr>
              <a:t>Méně zdatní (pohodoví) rekreační cyklisté: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0000"/>
                </a:solidFill>
                <a:latin typeface="+mj-lt"/>
              </a:rPr>
              <a:t>Zdatnější rekreační cyklisté: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0000"/>
                </a:solidFill>
                <a:latin typeface="+mj-lt"/>
              </a:rPr>
              <a:t>Dálkoví cyklisté: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0000"/>
                </a:solidFill>
                <a:latin typeface="+mj-lt"/>
              </a:rPr>
              <a:t>Terénní cyklisté (</a:t>
            </a:r>
            <a:r>
              <a:rPr lang="cs-CZ" dirty="0" err="1">
                <a:solidFill>
                  <a:srgbClr val="FF0000"/>
                </a:solidFill>
                <a:latin typeface="+mj-lt"/>
              </a:rPr>
              <a:t>bikeři</a:t>
            </a:r>
            <a:r>
              <a:rPr lang="cs-CZ" dirty="0">
                <a:solidFill>
                  <a:srgbClr val="FF0000"/>
                </a:solidFill>
                <a:latin typeface="+mj-lt"/>
              </a:rPr>
              <a:t>):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FF0000"/>
                </a:solidFill>
                <a:latin typeface="+mj-lt"/>
              </a:rPr>
              <a:t>Sportovně-rekreační cyklisté: </a:t>
            </a:r>
            <a:endParaRPr lang="cs-CZ" altLang="cs-CZ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5998486"/>
      </p:ext>
    </p:extLst>
  </p:cSld>
  <p:clrMapOvr>
    <a:masterClrMapping/>
  </p:clrMapOvr>
</p:sld>
</file>

<file path=ppt/theme/theme1.xml><?xml version="1.0" encoding="utf-8"?>
<a:theme xmlns:a="http://schemas.openxmlformats.org/drawingml/2006/main" name="Vzletný">
  <a:themeElements>
    <a:clrScheme name="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Vzletný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77863" marR="0" indent="-677863" algn="l" defTabSz="181133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anose="05000000000000000000" pitchFamily="2" charset="2"/>
          <a:buChar char="l"/>
          <a:tabLst/>
          <a:defRPr kumimoji="0" lang="en-US" sz="6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77863" marR="0" indent="-677863" algn="l" defTabSz="181133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anose="05000000000000000000" pitchFamily="2" charset="2"/>
          <a:buChar char="l"/>
          <a:tabLst/>
          <a:defRPr kumimoji="0" lang="en-US" sz="6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Vzletný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zletný 2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zletný 3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11920</TotalTime>
  <Words>723</Words>
  <Application>Microsoft Office PowerPoint</Application>
  <PresentationFormat>Vlastní</PresentationFormat>
  <Paragraphs>137</Paragraphs>
  <Slides>42</Slides>
  <Notes>13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42</vt:i4>
      </vt:variant>
    </vt:vector>
  </HeadingPairs>
  <TitlesOfParts>
    <vt:vector size="48" baseType="lpstr">
      <vt:lpstr>Arial</vt:lpstr>
      <vt:lpstr>Arial CE</vt:lpstr>
      <vt:lpstr>Tahoma</vt:lpstr>
      <vt:lpstr>Times New Roman</vt:lpstr>
      <vt:lpstr>Wingdings</vt:lpstr>
      <vt:lpstr>Vzletný</vt:lpstr>
      <vt:lpstr>Koncepce rozvoje cyklistické dopravy v Olomouckém kraji   SEA – zákon č. 100/2001 Sb. o posuzování vlivů na životní prostředí  veřejné projednání  koncepce     </vt:lpstr>
      <vt:lpstr>Struktura dokumentu</vt:lpstr>
      <vt:lpstr>ČÁST I.   </vt:lpstr>
      <vt:lpstr>1. Úvod</vt:lpstr>
      <vt:lpstr>2. Charakteristika území OK z pohledu cyklistiky</vt:lpstr>
      <vt:lpstr>2. Charakteristika území OK z pohledu cyklistiky</vt:lpstr>
      <vt:lpstr>2. Charakteristika území OK z pohledu cyklistiky</vt:lpstr>
      <vt:lpstr>2. Charakteristika území OK z pohledu cyklistiky</vt:lpstr>
      <vt:lpstr>2. Charakteristika území OK z pohledu cyklistiky</vt:lpstr>
      <vt:lpstr>2. Charakteristika území OK z pohledu cyklistiky</vt:lpstr>
      <vt:lpstr>2. Charakteristika území OK z pohledu cyklistiky</vt:lpstr>
      <vt:lpstr>2. Charakteristika území OK z pohledu cyklistiky</vt:lpstr>
      <vt:lpstr>2. Charakteristika území OK z pohledu cyklistiky</vt:lpstr>
      <vt:lpstr>2. Charakteristika území OK z pohledu cyklistiky</vt:lpstr>
      <vt:lpstr>2. Charakteristika území OK z pohledu cyklistiky</vt:lpstr>
      <vt:lpstr>2. Charakteristika území OK z pohledu cyklistiky</vt:lpstr>
      <vt:lpstr>2. Charakteristika území OK z pohledu cyklistiky</vt:lpstr>
      <vt:lpstr>2. Charakteristika území OK z pohledu cyklistiky</vt:lpstr>
      <vt:lpstr>3. Stav cyklistické dopravy</vt:lpstr>
      <vt:lpstr>3. Stav cyklistické dopravy</vt:lpstr>
      <vt:lpstr>3. Stav cyklistické dopravy</vt:lpstr>
      <vt:lpstr>3. Stav cyklistické dopravy</vt:lpstr>
      <vt:lpstr>3. Stav cyklistické dopravy</vt:lpstr>
      <vt:lpstr>3. Stav cyklistické dopravy</vt:lpstr>
      <vt:lpstr>3. Stav cyklistické dopravy</vt:lpstr>
      <vt:lpstr>3. Stav cyklistické dopravy</vt:lpstr>
      <vt:lpstr>3. Stav cyklistické dopravy</vt:lpstr>
      <vt:lpstr>3. Stav cyklistické dopravy</vt:lpstr>
      <vt:lpstr>3. Stav cyklistické dopravy</vt:lpstr>
      <vt:lpstr>4. Analýza potřeb území ORP</vt:lpstr>
      <vt:lpstr>4. Analýza potřeb území ORP</vt:lpstr>
      <vt:lpstr>5. Možnosti systému financování</vt:lpstr>
      <vt:lpstr>6. Východiska pro návrhovou část</vt:lpstr>
      <vt:lpstr>ČÁST II.   </vt:lpstr>
      <vt:lpstr>1. Úvod</vt:lpstr>
      <vt:lpstr>2. Základní teze strategie</vt:lpstr>
      <vt:lpstr>3. Priorita 1: cyklodoprava</vt:lpstr>
      <vt:lpstr>4. Priorita 2: cykloturistika</vt:lpstr>
      <vt:lpstr>5. Priorita 3: koordinace a organizace cyklistiky</vt:lpstr>
      <vt:lpstr>ČÁST III.   </vt:lpstr>
      <vt:lpstr>Příklad zpracování akčního plánu pro cíl 1.1.</vt:lpstr>
      <vt:lpstr>Děkujeme za pozornost </vt:lpstr>
    </vt:vector>
  </TitlesOfParts>
  <Company>CRR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RRA</dc:creator>
  <cp:lastModifiedBy>Petr Smítal</cp:lastModifiedBy>
  <cp:revision>443</cp:revision>
  <cp:lastPrinted>1601-01-01T00:00:00Z</cp:lastPrinted>
  <dcterms:created xsi:type="dcterms:W3CDTF">2001-07-17T11:43:42Z</dcterms:created>
  <dcterms:modified xsi:type="dcterms:W3CDTF">2017-11-14T07:10:22Z</dcterms:modified>
</cp:coreProperties>
</file>