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8" r:id="rId3"/>
    <p:sldId id="302" r:id="rId4"/>
    <p:sldId id="299" r:id="rId5"/>
    <p:sldId id="285" r:id="rId6"/>
    <p:sldId id="305" r:id="rId7"/>
    <p:sldId id="307" r:id="rId8"/>
    <p:sldId id="293" r:id="rId9"/>
    <p:sldId id="304" r:id="rId10"/>
    <p:sldId id="294" r:id="rId11"/>
    <p:sldId id="29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olomoucky.cz/kotlikovedotac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Zasedání Regionální stálé konference </a:t>
            </a: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pro území Olomouckého kraje</a:t>
            </a:r>
          </a:p>
          <a:p>
            <a:pPr algn="ctr"/>
            <a:endParaRPr lang="cs-CZ" sz="2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18. </a:t>
            </a:r>
            <a:r>
              <a:rPr lang="cs-CZ" sz="2000" dirty="0">
                <a:latin typeface="Calibri" panose="020F0502020204030204" pitchFamily="34" charset="0"/>
              </a:rPr>
              <a:t>11. 2015</a:t>
            </a: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95536" y="5533513"/>
            <a:ext cx="842493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</a:t>
            </a:r>
          </a:p>
          <a:p>
            <a:r>
              <a:rPr lang="cs-CZ" sz="1400" i="1" dirty="0" smtClean="0"/>
              <a:t>Odbor </a:t>
            </a:r>
            <a:r>
              <a:rPr lang="cs-CZ" sz="1400" i="1" dirty="0"/>
              <a:t>strategického rozvoje kraje, územního plánování a stavebního </a:t>
            </a:r>
            <a:r>
              <a:rPr lang="cs-CZ" sz="1400" i="1" dirty="0" smtClean="0"/>
              <a:t>řádu Krajského </a:t>
            </a:r>
            <a:r>
              <a:rPr lang="cs-CZ" sz="1400" i="1" dirty="0"/>
              <a:t>úřadu Olomouckého kraje </a:t>
            </a:r>
          </a:p>
          <a:p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Cílová skupina KAP OK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cs-CZ" dirty="0"/>
              <a:t>p</a:t>
            </a:r>
            <a:r>
              <a:rPr lang="cs-CZ" dirty="0" smtClean="0"/>
              <a:t>edagogičtí </a:t>
            </a:r>
            <a:r>
              <a:rPr lang="cs-CZ" dirty="0"/>
              <a:t>pracovníci, rodiče dětí a žáků, zaměstnanci veřejné správy a zřizovatelů škol působící ve vzdělávací </a:t>
            </a:r>
            <a:r>
              <a:rPr lang="cs-CZ" dirty="0" smtClean="0"/>
              <a:t>politice</a:t>
            </a:r>
          </a:p>
          <a:p>
            <a:pPr algn="just"/>
            <a:r>
              <a:rPr lang="cs-CZ" dirty="0" smtClean="0"/>
              <a:t>pracovníci </a:t>
            </a:r>
            <a:r>
              <a:rPr lang="cs-CZ" dirty="0"/>
              <a:t>organizací působících ve vzdělávání, výzkumu a </a:t>
            </a:r>
            <a:r>
              <a:rPr lang="cs-CZ" dirty="0" smtClean="0"/>
              <a:t>poradenství</a:t>
            </a:r>
          </a:p>
          <a:p>
            <a:pPr algn="just"/>
            <a:r>
              <a:rPr lang="cs-CZ" dirty="0" smtClean="0"/>
              <a:t>pracovníci </a:t>
            </a:r>
            <a:r>
              <a:rPr lang="cs-CZ" dirty="0"/>
              <a:t>a dobrovolní pracovníci organizací působících v oblasti vzdělávání nebo asistenčních služeb a v oblasti neformálního a zájmového vzdělávání dětí a </a:t>
            </a:r>
            <a:r>
              <a:rPr lang="cs-CZ" dirty="0" smtClean="0"/>
              <a:t>mládeže </a:t>
            </a:r>
          </a:p>
          <a:p>
            <a:pPr algn="just"/>
            <a:r>
              <a:rPr lang="cs-CZ" dirty="0" smtClean="0"/>
              <a:t>pracovníci </a:t>
            </a:r>
            <a:r>
              <a:rPr lang="cs-CZ" dirty="0"/>
              <a:t>popularizující vědu a kutikulární </a:t>
            </a:r>
            <a:r>
              <a:rPr lang="cs-CZ" dirty="0" smtClean="0"/>
              <a:t>reformu </a:t>
            </a:r>
          </a:p>
          <a:p>
            <a:pPr algn="just"/>
            <a:r>
              <a:rPr lang="cs-CZ" dirty="0" smtClean="0"/>
              <a:t>vedoucí </a:t>
            </a:r>
            <a:r>
              <a:rPr lang="cs-CZ" dirty="0"/>
              <a:t>pracovníci </a:t>
            </a:r>
            <a:r>
              <a:rPr lang="cs-CZ" dirty="0" smtClean="0"/>
              <a:t>škol </a:t>
            </a:r>
            <a:r>
              <a:rPr lang="cs-CZ" dirty="0"/>
              <a:t>a školských </a:t>
            </a:r>
            <a:r>
              <a:rPr lang="cs-CZ" dirty="0" smtClean="0"/>
              <a:t>zařízení </a:t>
            </a:r>
          </a:p>
          <a:p>
            <a:pPr algn="just"/>
            <a:r>
              <a:rPr lang="cs-CZ" dirty="0" smtClean="0"/>
              <a:t>studenti </a:t>
            </a:r>
            <a:r>
              <a:rPr lang="cs-CZ" dirty="0"/>
              <a:t>VŠ (budoucí pedagogičtí </a:t>
            </a:r>
            <a:r>
              <a:rPr lang="cs-CZ" dirty="0" smtClean="0"/>
              <a:t>pracovníci) </a:t>
            </a:r>
          </a:p>
          <a:p>
            <a:pPr algn="just"/>
            <a:r>
              <a:rPr lang="cs-CZ" dirty="0" smtClean="0"/>
              <a:t>veřejnost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Financování KAP OK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alibri" panose="020F0502020204030204" pitchFamily="34" charset="0"/>
              </a:rPr>
              <a:t>Podíl EU: 85 %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Podíl SR: max. 10 %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Spolufinancování ze strany příjemce: min. 5 %</a:t>
            </a:r>
          </a:p>
          <a:p>
            <a:pPr marL="0" indent="0" algn="just">
              <a:buNone/>
            </a:pPr>
            <a:endParaRPr lang="cs-CZ" dirty="0" smtClean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</a:rPr>
              <a:t>Celkové </a:t>
            </a:r>
            <a:r>
              <a:rPr lang="cs-CZ" dirty="0">
                <a:latin typeface="Calibri" panose="020F0502020204030204" pitchFamily="34" charset="0"/>
              </a:rPr>
              <a:t>způsobilé výdaje (finanční alokace) projektu jsou ve výši </a:t>
            </a:r>
            <a:r>
              <a:rPr lang="cs-CZ" b="1" dirty="0">
                <a:latin typeface="Calibri" panose="020F0502020204030204" pitchFamily="34" charset="0"/>
              </a:rPr>
              <a:t>24 229 296,00 Kč</a:t>
            </a:r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07405" y="116632"/>
            <a:ext cx="6522277" cy="1143000"/>
          </a:xfrm>
        </p:spPr>
        <p:txBody>
          <a:bodyPr/>
          <a:lstStyle/>
          <a:p>
            <a:r>
              <a:rPr lang="cs-CZ" b="1" dirty="0" smtClean="0"/>
              <a:t>Co je KAP (MAP) a proč?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</a:pPr>
            <a:endParaRPr lang="cs-CZ" altLang="cs-CZ" sz="1800" b="1" dirty="0" smtClean="0"/>
          </a:p>
          <a:p>
            <a:pPr algn="just">
              <a:spcBef>
                <a:spcPts val="1200"/>
              </a:spcBef>
            </a:pPr>
            <a:r>
              <a:rPr lang="cs-CZ" altLang="cs-CZ" sz="1800" b="1" dirty="0" smtClean="0"/>
              <a:t>Intervence </a:t>
            </a:r>
            <a:r>
              <a:rPr lang="cs-CZ" altLang="cs-CZ" sz="1800" b="1" dirty="0"/>
              <a:t>prostředků OP VVV</a:t>
            </a:r>
            <a:r>
              <a:rPr lang="cs-CZ" altLang="cs-CZ" sz="1800" dirty="0"/>
              <a:t> </a:t>
            </a:r>
            <a:r>
              <a:rPr lang="cs-CZ" altLang="cs-CZ" sz="1800" b="1" dirty="0"/>
              <a:t>musí být podložena jejich potřebností</a:t>
            </a:r>
            <a:r>
              <a:rPr lang="cs-CZ" altLang="cs-CZ" sz="1800" dirty="0"/>
              <a:t> - analýzou či strategií - pro oblast regionálního školství strategií </a:t>
            </a:r>
            <a:r>
              <a:rPr lang="cs-CZ" altLang="cs-CZ" sz="1800" b="1" dirty="0"/>
              <a:t>krajské a místní akční plány</a:t>
            </a:r>
            <a:r>
              <a:rPr lang="cs-CZ" altLang="cs-CZ" sz="1800" dirty="0"/>
              <a:t> (dále jen KAP a MAP)</a:t>
            </a:r>
            <a:endParaRPr lang="cs-CZ" altLang="cs-CZ" sz="1800" dirty="0">
              <a:solidFill>
                <a:srgbClr val="00B050"/>
              </a:solidFill>
            </a:endParaRPr>
          </a:p>
          <a:p>
            <a:r>
              <a:rPr lang="cs-CZ" sz="1800" dirty="0" smtClean="0"/>
              <a:t>KAP (společně s MAP) tedy „strategií“ (dokument), který bude určovat, kam bude směřována podpora v OP VVV (PO 3) zejména prostřednictvím šablon + v IROP, </a:t>
            </a:r>
            <a:r>
              <a:rPr lang="cs-CZ" sz="1800" dirty="0"/>
              <a:t>stanoví priority podpory a umožní lépe specifikovat témata pro jednotlivé </a:t>
            </a:r>
            <a:r>
              <a:rPr lang="cs-CZ" sz="1800" dirty="0" smtClean="0"/>
              <a:t>projekty</a:t>
            </a:r>
            <a:endParaRPr lang="cs-CZ" sz="18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800" dirty="0"/>
              <a:t>MŠMT tak prostřednictvím KAP a MAP získá informaci, na co by finanční prostředky OP VVV měly být vydány a </a:t>
            </a:r>
            <a:r>
              <a:rPr lang="cs-CZ" sz="1800" b="1" dirty="0"/>
              <a:t>na jaké projekty </a:t>
            </a:r>
            <a:r>
              <a:rPr lang="cs-CZ" sz="1800" b="1" dirty="0" smtClean="0"/>
              <a:t>(zjednodušené formy vykazování - šablony) </a:t>
            </a:r>
            <a:r>
              <a:rPr lang="cs-CZ" sz="1800" b="1" dirty="0"/>
              <a:t>má vyhlašovat </a:t>
            </a:r>
            <a:r>
              <a:rPr lang="cs-CZ" sz="1800" b="1" dirty="0" smtClean="0"/>
              <a:t>výzvy = </a:t>
            </a:r>
            <a:r>
              <a:rPr lang="cs-CZ" alt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významný</a:t>
            </a:r>
            <a:r>
              <a:rPr lang="cs-CZ" alt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 podklad pro zpracování šablon pro školy „šitých na </a:t>
            </a:r>
            <a:r>
              <a:rPr lang="cs-CZ" altLang="cs-CZ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míru</a:t>
            </a:r>
            <a:r>
              <a:rPr lang="cs-CZ" alt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“.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Zaměření </a:t>
            </a:r>
            <a:r>
              <a:rPr lang="cs-CZ" altLang="cs-CZ" sz="1800" b="1" dirty="0">
                <a:solidFill>
                  <a:srgbClr val="FF0000"/>
                </a:solidFill>
              </a:rPr>
              <a:t>intervencí prostřednictvím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šablon </a:t>
            </a:r>
            <a:r>
              <a:rPr lang="cs-CZ" altLang="cs-CZ" sz="1800" b="1" dirty="0">
                <a:solidFill>
                  <a:srgbClr val="FF0000"/>
                </a:solidFill>
              </a:rPr>
              <a:t>pro MŠ, ZŠ, SŠ a VOŠ bude vycházet z KAP a </a:t>
            </a:r>
            <a:r>
              <a:rPr lang="cs-CZ" altLang="cs-CZ" sz="1800" b="1" dirty="0" smtClean="0">
                <a:solidFill>
                  <a:srgbClr val="FF0000"/>
                </a:solidFill>
              </a:rPr>
              <a:t>MAP.</a:t>
            </a:r>
            <a:endParaRPr lang="cs-CZ" sz="18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800" b="1" dirty="0" smtClean="0"/>
              <a:t>Dalším významným „zdůvodněním“ KAP je soulad s KAP jako specifické kritérium přijatelnosti pro projekty v IROP</a:t>
            </a:r>
            <a:endParaRPr lang="cs-CZ" sz="1800" b="1" dirty="0"/>
          </a:p>
        </p:txBody>
      </p:sp>
    </p:spTree>
    <p:extLst>
      <p:ext uri="{BB962C8B-B14F-4D97-AF65-F5344CB8AC3E}">
        <p14:creationId xmlns:p14="http://schemas.microsoft.com/office/powerpoint/2010/main" val="5036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1723" y="116632"/>
            <a:ext cx="6522277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Co je KAP (MAP) a proč?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  <a:spcBef>
                <a:spcPts val="2400"/>
              </a:spcBef>
            </a:pPr>
            <a:r>
              <a:rPr lang="cs-CZ" sz="2100" dirty="0" smtClean="0"/>
              <a:t>Myšlenka MŠMT tedy zřejmě postavena na skutečnosti, že připravené </a:t>
            </a:r>
            <a:r>
              <a:rPr lang="cs-CZ" sz="2100" b="1" dirty="0" smtClean="0"/>
              <a:t>KAP a MAP budou lépe zohledňovat priority samotných škol (resp. zřizovatelů)</a:t>
            </a:r>
            <a:r>
              <a:rPr lang="cs-CZ" sz="2100" dirty="0" smtClean="0"/>
              <a:t>, protože </a:t>
            </a:r>
            <a:r>
              <a:rPr lang="cs-CZ" sz="2100" b="1" dirty="0" smtClean="0"/>
              <a:t>do přípravy KAP a stanovení priorit KAP budou zapojeny školy (budou osloveny dotazníkovým šetřením + budou zpracovávat akční plány rozvoje školy (školní akční plán)). </a:t>
            </a:r>
          </a:p>
          <a:p>
            <a:pPr>
              <a:lnSpc>
                <a:spcPts val="2200"/>
              </a:lnSpc>
              <a:spcBef>
                <a:spcPts val="2400"/>
              </a:spcBef>
            </a:pPr>
            <a:r>
              <a:rPr lang="cs-CZ" sz="2100" dirty="0" smtClean="0"/>
              <a:t>Celý tento </a:t>
            </a:r>
            <a:r>
              <a:rPr lang="cs-CZ" sz="2100" b="1" dirty="0" smtClean="0"/>
              <a:t>koncept KAP a MAP je myšlenkou MŠMT</a:t>
            </a:r>
            <a:r>
              <a:rPr lang="cs-CZ" sz="2100" dirty="0" smtClean="0"/>
              <a:t> a účelem je zohlednění územní dimenze</a:t>
            </a:r>
          </a:p>
          <a:p>
            <a:pPr>
              <a:lnSpc>
                <a:spcPts val="2200"/>
              </a:lnSpc>
              <a:spcBef>
                <a:spcPts val="2400"/>
              </a:spcBef>
            </a:pPr>
            <a:r>
              <a:rPr lang="cs-CZ" sz="2100" b="1" dirty="0" smtClean="0"/>
              <a:t>Předpoklad, že </a:t>
            </a:r>
            <a:r>
              <a:rPr lang="cs-CZ" sz="2100" b="1" dirty="0" err="1" smtClean="0"/>
              <a:t>KAPy</a:t>
            </a:r>
            <a:r>
              <a:rPr lang="cs-CZ" sz="2100" b="1" dirty="0" smtClean="0"/>
              <a:t> a </a:t>
            </a:r>
            <a:r>
              <a:rPr lang="cs-CZ" sz="2100" b="1" dirty="0" err="1" smtClean="0"/>
              <a:t>MAPy</a:t>
            </a:r>
            <a:r>
              <a:rPr lang="cs-CZ" sz="2100" b="1" dirty="0" smtClean="0"/>
              <a:t> budou realizovány v každém kraji</a:t>
            </a:r>
            <a:r>
              <a:rPr lang="cs-CZ" sz="2100" dirty="0" smtClean="0"/>
              <a:t>, byť jejich realizace je založena na dobrovolnosti a předpokladu, že příslušní nositelé předloží projekt, pokud nepředloží = podle současného nastavení by bylo zkomplikováno/znemožněno čerpání části finančních prostředků z OP VVV školami</a:t>
            </a:r>
          </a:p>
          <a:p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0615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cs-CZ" sz="3600" b="1" dirty="0" smtClean="0"/>
              <a:t>Projekt KAP Olomouckého kraje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cs-CZ" dirty="0" smtClean="0"/>
              <a:t>MŠMT </a:t>
            </a:r>
            <a:r>
              <a:rPr lang="cs-CZ" dirty="0"/>
              <a:t>vyhlásilo výzvu </a:t>
            </a:r>
            <a:r>
              <a:rPr lang="cs-CZ" dirty="0" smtClean="0"/>
              <a:t>pro kraje na KAP v červenci 2015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 smtClean="0"/>
              <a:t>22. 10. 2015 ROK odsouhlasila podání žádosti na MŠMT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Olomoucký </a:t>
            </a:r>
            <a:r>
              <a:rPr lang="cs-CZ" dirty="0"/>
              <a:t>kraj v současné době </a:t>
            </a:r>
            <a:r>
              <a:rPr lang="cs-CZ" dirty="0" smtClean="0"/>
              <a:t>dokončuje </a:t>
            </a:r>
            <a:r>
              <a:rPr lang="cs-CZ" b="1" dirty="0" smtClean="0"/>
              <a:t>žádost o podporu projektu s názvem</a:t>
            </a:r>
            <a:r>
              <a:rPr lang="cs-CZ" dirty="0" smtClean="0"/>
              <a:t> </a:t>
            </a:r>
            <a:r>
              <a:rPr lang="cs-CZ" b="1" i="1" dirty="0" smtClean="0">
                <a:solidFill>
                  <a:srgbClr val="FF0000"/>
                </a:solidFill>
              </a:rPr>
              <a:t>„Krajský akční plán rozvoje vzdělávání Olomouckého kraje“</a:t>
            </a:r>
            <a:r>
              <a:rPr lang="cs-CZ" dirty="0" smtClean="0"/>
              <a:t> a předpokládá se podání do konce tohoto týdne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Individuální projekt</a:t>
            </a:r>
          </a:p>
          <a:p>
            <a:pPr>
              <a:lnSpc>
                <a:spcPct val="120000"/>
              </a:lnSpc>
            </a:pPr>
            <a:r>
              <a:rPr lang="cs-CZ" b="1" dirty="0" smtClean="0"/>
              <a:t>Přípravou projektu pověřen OSR</a:t>
            </a:r>
            <a:r>
              <a:rPr lang="cs-CZ" dirty="0" smtClean="0"/>
              <a:t>, příprava žádosti </a:t>
            </a:r>
            <a:r>
              <a:rPr lang="cs-CZ" b="1" dirty="0" smtClean="0"/>
              <a:t>ve spolupráci s OŠMT</a:t>
            </a:r>
            <a:r>
              <a:rPr lang="cs-CZ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cs-CZ" b="1" dirty="0" smtClean="0"/>
              <a:t>Projekt bude realizován realizačním týmem složeným z pracovníků OSR a OŠMT. </a:t>
            </a:r>
            <a:r>
              <a:rPr lang="cs-CZ" dirty="0">
                <a:latin typeface="Calibri" panose="020F0502020204030204" pitchFamily="34" charset="0"/>
              </a:rPr>
              <a:t>Každý kraj bude mít svého </a:t>
            </a:r>
            <a:r>
              <a:rPr lang="cs-CZ" b="1" dirty="0">
                <a:latin typeface="Calibri" panose="020F0502020204030204" pitchFamily="34" charset="0"/>
              </a:rPr>
              <a:t>garanta KAP </a:t>
            </a:r>
            <a:r>
              <a:rPr lang="cs-CZ" b="1" dirty="0" smtClean="0">
                <a:latin typeface="Calibri" panose="020F0502020204030204" pitchFamily="34" charset="0"/>
              </a:rPr>
              <a:t>n</a:t>
            </a:r>
            <a:r>
              <a:rPr lang="cs-CZ" dirty="0" smtClean="0">
                <a:latin typeface="Calibri" panose="020F0502020204030204" pitchFamily="34" charset="0"/>
              </a:rPr>
              <a:t>a </a:t>
            </a:r>
            <a:r>
              <a:rPr lang="cs-CZ" dirty="0">
                <a:latin typeface="Calibri" panose="020F0502020204030204" pitchFamily="34" charset="0"/>
              </a:rPr>
              <a:t>MŠMT (tyto osoby zatím nejsou oficiálně známy)</a:t>
            </a:r>
          </a:p>
          <a:p>
            <a:r>
              <a:rPr lang="cs-CZ" dirty="0" smtClean="0"/>
              <a:t>Projekt </a:t>
            </a:r>
            <a:r>
              <a:rPr lang="cs-CZ" dirty="0"/>
              <a:t>KAP na 72 měsíců, od </a:t>
            </a:r>
            <a:r>
              <a:rPr lang="cs-CZ" b="1" dirty="0"/>
              <a:t>1. 1. 2016 do 31. 12. 2021</a:t>
            </a:r>
          </a:p>
          <a:p>
            <a:r>
              <a:rPr lang="cs-CZ" b="1" dirty="0"/>
              <a:t>Podstatou</a:t>
            </a:r>
            <a:r>
              <a:rPr lang="cs-CZ" dirty="0"/>
              <a:t> projektu </a:t>
            </a:r>
            <a:r>
              <a:rPr lang="cs-CZ" b="1" dirty="0"/>
              <a:t>příprava (vytvoření) KAP OK a jeho realizace, monitoring a </a:t>
            </a:r>
            <a:r>
              <a:rPr lang="cs-CZ" b="1" dirty="0" smtClean="0"/>
              <a:t>vyhodnocování</a:t>
            </a:r>
          </a:p>
          <a:p>
            <a:r>
              <a:rPr lang="cs-CZ" dirty="0"/>
              <a:t>V rámci přípravy semináře na MŠMT a spolupráce s ostatními </a:t>
            </a:r>
            <a:r>
              <a:rPr lang="cs-CZ" dirty="0" smtClean="0"/>
              <a:t>kraji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75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dirty="0" smtClean="0"/>
              <a:t>Příprava </a:t>
            </a:r>
            <a:r>
              <a:rPr lang="cs-CZ" sz="2000" b="1" dirty="0"/>
              <a:t>1. KAP </a:t>
            </a:r>
            <a:r>
              <a:rPr lang="cs-CZ" sz="2000" b="1" dirty="0" smtClean="0"/>
              <a:t>a příprava </a:t>
            </a:r>
            <a:r>
              <a:rPr lang="cs-CZ" sz="2000" b="1" dirty="0"/>
              <a:t>2. KAP </a:t>
            </a:r>
            <a:r>
              <a:rPr lang="cs-CZ" sz="2000" b="1" dirty="0" smtClean="0"/>
              <a:t>(cca 1. a 4. rok realizace)</a:t>
            </a:r>
          </a:p>
          <a:p>
            <a:pPr marL="0" indent="0">
              <a:buNone/>
            </a:pPr>
            <a:r>
              <a:rPr lang="cs-CZ" sz="1700" dirty="0" smtClean="0"/>
              <a:t>Budou zpracovány 2 dokumenty KAP  – 1. v roce 2016, 2. v roce 2019. V rámci přípravy KAP budou realizovány tyto aktivity:</a:t>
            </a:r>
          </a:p>
          <a:p>
            <a:pPr algn="just"/>
            <a:r>
              <a:rPr lang="cs-CZ" sz="1700" dirty="0" smtClean="0"/>
              <a:t>Budování kapacit (pouze 1. KAP) </a:t>
            </a:r>
          </a:p>
          <a:p>
            <a:pPr algn="just"/>
            <a:r>
              <a:rPr lang="cs-CZ" sz="1700" dirty="0" smtClean="0"/>
              <a:t>Analýza </a:t>
            </a:r>
            <a:r>
              <a:rPr lang="cs-CZ" sz="1700" dirty="0"/>
              <a:t>potřeb v </a:t>
            </a:r>
            <a:r>
              <a:rPr lang="cs-CZ" sz="1700" dirty="0" smtClean="0"/>
              <a:t>území</a:t>
            </a:r>
          </a:p>
          <a:p>
            <a:pPr algn="just"/>
            <a:r>
              <a:rPr lang="cs-CZ" sz="1700" dirty="0" smtClean="0"/>
              <a:t>Analýza </a:t>
            </a:r>
            <a:r>
              <a:rPr lang="cs-CZ" sz="1700" dirty="0"/>
              <a:t>potřeb ve </a:t>
            </a:r>
            <a:r>
              <a:rPr lang="cs-CZ" sz="1700" dirty="0" smtClean="0"/>
              <a:t>školách</a:t>
            </a:r>
          </a:p>
          <a:p>
            <a:pPr algn="just"/>
            <a:r>
              <a:rPr lang="cs-CZ" sz="1700" dirty="0" err="1" smtClean="0"/>
              <a:t>Prioritizace</a:t>
            </a:r>
            <a:r>
              <a:rPr lang="cs-CZ" sz="1700" dirty="0" smtClean="0"/>
              <a:t> </a:t>
            </a:r>
            <a:r>
              <a:rPr lang="cs-CZ" sz="1700" dirty="0"/>
              <a:t>potřeb na území </a:t>
            </a:r>
            <a:r>
              <a:rPr lang="cs-CZ" sz="1700" dirty="0" smtClean="0"/>
              <a:t>kraje (součástí bude i vytvoření </a:t>
            </a:r>
            <a:r>
              <a:rPr lang="cs-CZ" sz="1700" b="1" dirty="0" smtClean="0"/>
              <a:t>Rámce pro podporu infrastruktury a investic</a:t>
            </a:r>
            <a:r>
              <a:rPr lang="cs-CZ" sz="1700" b="1" dirty="0"/>
              <a:t> </a:t>
            </a:r>
            <a:r>
              <a:rPr lang="cs-CZ" sz="1700" b="1" dirty="0" smtClean="0"/>
              <a:t>– seznam projektových záměrů pro </a:t>
            </a:r>
            <a:r>
              <a:rPr lang="cs-CZ" sz="1700" b="1" dirty="0" err="1" smtClean="0"/>
              <a:t>invest</a:t>
            </a:r>
            <a:r>
              <a:rPr lang="cs-CZ" sz="1700" b="1" dirty="0" smtClean="0"/>
              <a:t>. intervence pro IROP</a:t>
            </a:r>
            <a:r>
              <a:rPr lang="cs-CZ" sz="1700" dirty="0" smtClean="0"/>
              <a:t>)</a:t>
            </a:r>
          </a:p>
          <a:p>
            <a:pPr algn="just"/>
            <a:r>
              <a:rPr lang="cs-CZ" sz="1700" dirty="0" smtClean="0"/>
              <a:t>Stanovení </a:t>
            </a:r>
            <a:r>
              <a:rPr lang="cs-CZ" sz="1700" dirty="0"/>
              <a:t>cílů rozvoje škol – plány aktivit pro rozvoj </a:t>
            </a:r>
            <a:r>
              <a:rPr lang="cs-CZ" sz="1700" dirty="0" smtClean="0"/>
              <a:t>vzdělávání </a:t>
            </a:r>
            <a:r>
              <a:rPr lang="cs-CZ" sz="1700" dirty="0"/>
              <a:t>ve škole, školní akční plány </a:t>
            </a:r>
            <a:r>
              <a:rPr lang="cs-CZ" sz="1700" dirty="0" smtClean="0"/>
              <a:t>vzdělávání</a:t>
            </a:r>
          </a:p>
          <a:p>
            <a:pPr algn="just"/>
            <a:r>
              <a:rPr lang="cs-CZ" sz="1700" dirty="0" smtClean="0"/>
              <a:t>Tvorba KAP, schválení KAP (1. a 2.)</a:t>
            </a:r>
          </a:p>
          <a:p>
            <a:pPr algn="just"/>
            <a:r>
              <a:rPr lang="cs-CZ" sz="1700" dirty="0" smtClean="0"/>
              <a:t>Průběžně </a:t>
            </a:r>
            <a:r>
              <a:rPr lang="cs-CZ" sz="1700" dirty="0"/>
              <a:t>budou realizovány workshopy se zástupci škol </a:t>
            </a:r>
            <a:r>
              <a:rPr lang="cs-CZ" sz="1700" dirty="0" smtClean="0"/>
              <a:t>(všech zřizovatelů) a </a:t>
            </a:r>
            <a:r>
              <a:rPr lang="cs-CZ" sz="1700" dirty="0"/>
              <a:t>dalšími relevantními cílovými skupinami</a:t>
            </a:r>
            <a:r>
              <a:rPr lang="cs-CZ" sz="1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6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131024" cy="1143000"/>
          </a:xfrm>
        </p:spPr>
        <p:txBody>
          <a:bodyPr/>
          <a:lstStyle/>
          <a:p>
            <a:r>
              <a:rPr lang="cs-CZ" b="1" dirty="0" smtClean="0">
                <a:latin typeface="Calibri" panose="020F0502020204030204" pitchFamily="34" charset="0"/>
              </a:rPr>
              <a:t>Vytvořený KAP</a:t>
            </a: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2400"/>
              </a:spcBef>
            </a:pPr>
            <a:r>
              <a:rPr lang="cs-CZ" b="1" dirty="0"/>
              <a:t>Analytická část</a:t>
            </a:r>
            <a:r>
              <a:rPr lang="cs-CZ" dirty="0"/>
              <a:t> – bude zhodnocen současný stav v území </a:t>
            </a:r>
            <a:r>
              <a:rPr lang="cs-CZ" dirty="0" smtClean="0"/>
              <a:t>minimálně </a:t>
            </a:r>
            <a:r>
              <a:rPr lang="cs-CZ" dirty="0"/>
              <a:t>v klíčových oblastech </a:t>
            </a:r>
            <a:r>
              <a:rPr lang="cs-CZ" dirty="0" smtClean="0"/>
              <a:t>KAP</a:t>
            </a:r>
          </a:p>
          <a:p>
            <a:pPr>
              <a:spcBef>
                <a:spcPts val="2400"/>
              </a:spcBef>
            </a:pPr>
            <a:r>
              <a:rPr lang="cs-CZ" b="1" dirty="0"/>
              <a:t>Stanovení priorit</a:t>
            </a:r>
            <a:r>
              <a:rPr lang="cs-CZ" dirty="0"/>
              <a:t> – budou popsány priority, které byly zjištěny na základě provedených analýz a popsány priority, které bude akční plánování řešit v daném </a:t>
            </a:r>
            <a:r>
              <a:rPr lang="cs-CZ" dirty="0" smtClean="0"/>
              <a:t>období</a:t>
            </a:r>
          </a:p>
          <a:p>
            <a:pPr>
              <a:spcBef>
                <a:spcPts val="2400"/>
              </a:spcBef>
            </a:pPr>
            <a:r>
              <a:rPr lang="cs-CZ" b="1" dirty="0"/>
              <a:t>Návrh řešení</a:t>
            </a:r>
            <a:r>
              <a:rPr lang="cs-CZ" dirty="0"/>
              <a:t> – řešené priority budou dále rozpracovány tak, aby mohly být pro každou z priorit stanoveny konkrétní cíle, které budou mít podobu konkrétních činností – aktivit – pro šablony a pro tematická partnerství a sítě</a:t>
            </a:r>
          </a:p>
        </p:txBody>
      </p:sp>
    </p:spTree>
    <p:extLst>
      <p:ext uri="{BB962C8B-B14F-4D97-AF65-F5344CB8AC3E}">
        <p14:creationId xmlns:p14="http://schemas.microsoft.com/office/powerpoint/2010/main" val="52508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1125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2400" b="1" dirty="0" smtClean="0"/>
              <a:t>Realizace , vyhodnocování a monitoring KAP (cca 2., 3., 5. a 6. rok realizace)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 smtClean="0"/>
              <a:t>1) Tematická </a:t>
            </a:r>
            <a:r>
              <a:rPr lang="cs-CZ" sz="2000" b="1" dirty="0"/>
              <a:t>setkávání a monitoring realizace </a:t>
            </a:r>
            <a:r>
              <a:rPr lang="cs-CZ" sz="2000" b="1" dirty="0" smtClean="0"/>
              <a:t>KAP</a:t>
            </a:r>
          </a:p>
          <a:p>
            <a:pPr marL="0" indent="0" algn="just">
              <a:buNone/>
            </a:pPr>
            <a:r>
              <a:rPr lang="cs-CZ" sz="2000" dirty="0"/>
              <a:t>Budou vytvořeny tzv. </a:t>
            </a:r>
            <a:r>
              <a:rPr lang="cs-CZ" sz="2000" b="1" dirty="0"/>
              <a:t>platformy</a:t>
            </a:r>
            <a:r>
              <a:rPr lang="cs-CZ" sz="2000" dirty="0"/>
              <a:t>, </a:t>
            </a:r>
            <a:r>
              <a:rPr lang="cs-CZ" sz="2000" dirty="0" smtClean="0"/>
              <a:t>na jejich půdorysu se budou setkávat odborníci na daná témata. </a:t>
            </a:r>
            <a:r>
              <a:rPr lang="cs-CZ" sz="2000" b="1" dirty="0" smtClean="0"/>
              <a:t>Povinná témata KAP:</a:t>
            </a:r>
          </a:p>
          <a:p>
            <a:pPr algn="just"/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podpora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kompetencí k podnikavosti, iniciativě a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kreativitě</a:t>
            </a:r>
            <a:r>
              <a:rPr lang="cs-CZ" sz="2000" dirty="0" smtClean="0"/>
              <a:t> </a:t>
            </a:r>
          </a:p>
          <a:p>
            <a:pPr algn="just"/>
            <a:r>
              <a:rPr lang="cs-CZ" sz="2000" dirty="0" smtClean="0">
                <a:solidFill>
                  <a:srgbClr val="00B050"/>
                </a:solidFill>
              </a:rPr>
              <a:t>podpora </a:t>
            </a:r>
            <a:r>
              <a:rPr lang="cs-CZ" sz="2000" dirty="0">
                <a:solidFill>
                  <a:srgbClr val="00B050"/>
                </a:solidFill>
              </a:rPr>
              <a:t>polytechnického vzdělávání</a:t>
            </a:r>
            <a:r>
              <a:rPr lang="cs-CZ" sz="2000" dirty="0"/>
              <a:t> (přírodovědné, technické a environmentální vzdělávání</a:t>
            </a:r>
            <a:r>
              <a:rPr lang="cs-CZ" sz="2000" dirty="0" smtClean="0"/>
              <a:t>);</a:t>
            </a:r>
            <a:endParaRPr lang="cs-CZ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podpora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</a:rPr>
              <a:t>odborného vzdělávání včetně spolupráce škol a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zaměstnavatelů</a:t>
            </a:r>
          </a:p>
          <a:p>
            <a:pPr algn="just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rozvoj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</a:rPr>
              <a:t>kariérového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poradenství</a:t>
            </a:r>
          </a:p>
          <a:p>
            <a:pPr algn="just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rozvoj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</a:rPr>
              <a:t>škol jako center dalšího profesního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vzdělávání</a:t>
            </a:r>
          </a:p>
          <a:p>
            <a:pPr algn="just"/>
            <a:r>
              <a:rPr lang="cs-CZ" sz="2000" dirty="0" smtClean="0">
                <a:solidFill>
                  <a:schemeClr val="bg2">
                    <a:lumMod val="50000"/>
                  </a:schemeClr>
                </a:solidFill>
              </a:rPr>
              <a:t>podpora inkluze</a:t>
            </a:r>
          </a:p>
          <a:p>
            <a:pPr algn="just"/>
            <a:r>
              <a:rPr lang="cs-CZ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infrastruktura </a:t>
            </a:r>
            <a:r>
              <a:rPr lang="cs-CZ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 investiční vybavení SŠ, VOŠ</a:t>
            </a:r>
            <a:r>
              <a:rPr lang="cs-CZ" sz="2000" dirty="0"/>
              <a:t> (oblast podpory přírodovědného a technického vzdělávání, podpora cizích jazyků, konektivity škol a digitálních kompetencí, sociální inkluze, podpora center odborného vzdělávání, podpora celoživotního učení, podpora neformálního a zájmového vzdělávání</a:t>
            </a:r>
            <a:r>
              <a:rPr lang="cs-CZ" sz="2000" dirty="0" smtClean="0"/>
              <a:t>)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cs-CZ" sz="2000" dirty="0" smtClean="0"/>
              <a:t>Bude vytvořeno </a:t>
            </a:r>
            <a:r>
              <a:rPr lang="cs-CZ" sz="2000" b="1" dirty="0" smtClean="0"/>
              <a:t>5 platforem</a:t>
            </a:r>
            <a:r>
              <a:rPr lang="cs-CZ" sz="2000" dirty="0" smtClean="0"/>
              <a:t> (viz barevné rozlišení výše).</a:t>
            </a:r>
            <a:endParaRPr lang="cs-CZ" sz="2000" dirty="0"/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r>
              <a:rPr lang="cs-CZ" sz="2000" dirty="0" smtClean="0"/>
              <a:t>Případně další </a:t>
            </a:r>
            <a:r>
              <a:rPr lang="cs-CZ" sz="2000" b="1" dirty="0" smtClean="0"/>
              <a:t>nepovinná témata</a:t>
            </a:r>
            <a:r>
              <a:rPr lang="cs-CZ" sz="2000" dirty="0" smtClean="0"/>
              <a:t>, </a:t>
            </a:r>
            <a:r>
              <a:rPr lang="cs-CZ" sz="2000" dirty="0"/>
              <a:t>která vyplynou z prováděných </a:t>
            </a:r>
            <a:r>
              <a:rPr lang="cs-CZ" sz="2000" dirty="0" smtClean="0"/>
              <a:t>analýz.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b="1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70429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2800" b="1" dirty="0"/>
              <a:t>Realizace , vyhodnocování a monitoring KAP (cca 2., 3., 5. a 6. rok realizace)</a:t>
            </a:r>
          </a:p>
          <a:p>
            <a:pPr marL="0" indent="0" algn="just">
              <a:buNone/>
            </a:pPr>
            <a:endParaRPr lang="cs-CZ" sz="2600" b="1" dirty="0" smtClean="0"/>
          </a:p>
          <a:p>
            <a:pPr marL="0" indent="0" algn="just">
              <a:buNone/>
            </a:pPr>
            <a:r>
              <a:rPr lang="cs-CZ" sz="2600" b="1" dirty="0" smtClean="0"/>
              <a:t>2) Evaluace projektu - </a:t>
            </a:r>
            <a:r>
              <a:rPr lang="cs-CZ" sz="2600" dirty="0" smtClean="0"/>
              <a:t>v</a:t>
            </a:r>
            <a:r>
              <a:rPr lang="cs-CZ" sz="2600" dirty="0"/>
              <a:t> rámci realizace této aktivity bude probíhat vnitřní evaluace KAP, kdy bude vyhodnocována každá aktivita a intervence projektu, bude hodnocen zejména její přínos pro cíle projektu a přínos pro cílovou skupinu projektu. Výstupem této aktivity budou souhrnné zprávy se zhodnocením posunu od výchozího stavu na začátku realizace projektu. </a:t>
            </a:r>
          </a:p>
          <a:p>
            <a:pPr marL="0" indent="0" algn="just">
              <a:buNone/>
            </a:pPr>
            <a:r>
              <a:rPr lang="cs-CZ" sz="2600" b="1" dirty="0" smtClean="0"/>
              <a:t>3) Spolupráce </a:t>
            </a:r>
            <a:r>
              <a:rPr lang="cs-CZ" sz="2600" b="1" dirty="0"/>
              <a:t>s </a:t>
            </a:r>
            <a:r>
              <a:rPr lang="cs-CZ" sz="2600" b="1" dirty="0" err="1"/>
              <a:t>IPs</a:t>
            </a:r>
            <a:r>
              <a:rPr lang="cs-CZ" sz="2600" dirty="0"/>
              <a:t>  </a:t>
            </a:r>
            <a:r>
              <a:rPr lang="cs-CZ" sz="2900" dirty="0" smtClean="0"/>
              <a:t>- </a:t>
            </a:r>
            <a:r>
              <a:rPr lang="cs-CZ" sz="2600" dirty="0" smtClean="0"/>
              <a:t>spolupráce zejména </a:t>
            </a:r>
            <a:r>
              <a:rPr lang="cs-CZ" sz="2600" dirty="0"/>
              <a:t>s projektem Metodická podpora procesu tvorby krajských akčních plánů rozvoje vzdělávání, a to formou úzké spolupráce s přiděleným odborným garantem. Spolupráce se bude týkat všech aktivit projektu. Realizační tým dále bude spolupracovat s těmito projekty: Podpora vytvoření komplexního systému hodnocení, Podpora budování kapacit pro inkluzivní vzdělávání, Podpora zavedení kariérního systému učitele do praxe, Inkluzivní a kvalitní vzdělávání v územích se sociálně vyloučenými lokalitami, Podpora budování kapacit pro pedagogický </a:t>
            </a:r>
            <a:r>
              <a:rPr lang="cs-CZ" sz="2600" dirty="0" err="1"/>
              <a:t>leadership</a:t>
            </a:r>
            <a:r>
              <a:rPr lang="cs-CZ" sz="2600" dirty="0"/>
              <a:t> na úrovni školy a území</a:t>
            </a:r>
            <a:r>
              <a:rPr lang="cs-CZ" sz="2600" dirty="0" smtClean="0"/>
              <a:t>.</a:t>
            </a:r>
            <a:endParaRPr lang="cs-CZ" sz="2600" dirty="0"/>
          </a:p>
          <a:p>
            <a:pPr marL="0" indent="0">
              <a:buNone/>
            </a:pPr>
            <a:endParaRPr lang="cs-CZ" sz="2600" b="1" dirty="0" smtClean="0"/>
          </a:p>
          <a:p>
            <a:pPr marL="0" indent="0">
              <a:buNone/>
            </a:pPr>
            <a:r>
              <a:rPr lang="cs-CZ" sz="2600" dirty="0" smtClean="0"/>
              <a:t>Vedle toho jednou z aktivit projektu Řízení projektu.</a:t>
            </a:r>
            <a:r>
              <a:rPr lang="cs-CZ" sz="2600" b="1" dirty="0" smtClean="0"/>
              <a:t> </a:t>
            </a:r>
            <a:endParaRPr lang="cs-CZ" sz="2600" b="1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203032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Aktivity KAP OK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047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059016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latin typeface="Calibri" panose="020F0502020204030204" pitchFamily="34" charset="0"/>
              </a:rPr>
              <a:t>Časové souvislosti</a:t>
            </a: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2400"/>
              </a:spcBef>
            </a:pPr>
            <a:r>
              <a:rPr lang="cs-CZ" dirty="0" smtClean="0">
                <a:solidFill>
                  <a:srgbClr val="FF0000"/>
                </a:solidFill>
              </a:rPr>
              <a:t>Nepředpokládá se dokončení zpracování 1.KAP dříve než na podzim 2016!!!</a:t>
            </a:r>
          </a:p>
          <a:p>
            <a:pPr>
              <a:spcBef>
                <a:spcPts val="2400"/>
              </a:spcBef>
            </a:pPr>
            <a:r>
              <a:rPr lang="cs-CZ" dirty="0" smtClean="0"/>
              <a:t>Důvodem nepřipravenost MŠMT, neexistující garant KAP na MŠMT apod.</a:t>
            </a:r>
          </a:p>
          <a:p>
            <a:pPr>
              <a:spcBef>
                <a:spcPts val="2400"/>
              </a:spcBef>
            </a:pPr>
            <a:r>
              <a:rPr lang="cs-CZ" b="1" dirty="0" smtClean="0"/>
              <a:t>Dopad na přijatelnost v rámci IROP + vyhlašování výzev na šablony</a:t>
            </a:r>
            <a:r>
              <a:rPr lang="cs-CZ" altLang="cs-CZ" dirty="0"/>
              <a:t> = dokud nebudou zpracovány KAP a MAP, nebude zřejmě ze strany MŠMT vyhlašována velká část výzev k podávání projektů prostřednictvím </a:t>
            </a:r>
            <a:r>
              <a:rPr lang="cs-CZ" altLang="cs-CZ" dirty="0" smtClean="0"/>
              <a:t>šablon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018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2421</TotalTime>
  <Words>695</Words>
  <Application>Microsoft Office PowerPoint</Application>
  <PresentationFormat>Předvádění na obrazovce (4:3)</PresentationFormat>
  <Paragraphs>86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Co je KAP (MAP) a proč?</vt:lpstr>
      <vt:lpstr>Co je KAP (MAP) a proč?</vt:lpstr>
      <vt:lpstr>Projekt KAP Olomouckého kraje</vt:lpstr>
      <vt:lpstr>Aktivity KAP OK</vt:lpstr>
      <vt:lpstr>Vytvořený KAP</vt:lpstr>
      <vt:lpstr>Aktivity KAP OK</vt:lpstr>
      <vt:lpstr>Aktivity KAP OK</vt:lpstr>
      <vt:lpstr>Časové souvislosti</vt:lpstr>
      <vt:lpstr>Cílová skupina KAP OK</vt:lpstr>
      <vt:lpstr>Financování KAP OK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Valovičová Leona</cp:lastModifiedBy>
  <cp:revision>491</cp:revision>
  <dcterms:created xsi:type="dcterms:W3CDTF">2015-08-27T07:44:55Z</dcterms:created>
  <dcterms:modified xsi:type="dcterms:W3CDTF">2015-11-25T10:50:51Z</dcterms:modified>
</cp:coreProperties>
</file>