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7" r:id="rId2"/>
    <p:sldId id="326" r:id="rId3"/>
    <p:sldId id="327" r:id="rId4"/>
    <p:sldId id="328" r:id="rId5"/>
    <p:sldId id="329" r:id="rId6"/>
    <p:sldId id="295" r:id="rId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929" autoAdjust="0"/>
  </p:normalViewPr>
  <p:slideViewPr>
    <p:cSldViewPr>
      <p:cViewPr>
        <p:scale>
          <a:sx n="90" d="100"/>
          <a:sy n="90" d="100"/>
        </p:scale>
        <p:origin x="-60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A66633E-773D-44A1-89EA-04E11B1063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54259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115D54-F53E-4449-AA7C-2A96D2E1566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7575230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102257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cs-CZ" baseline="0" dirty="0" smtClean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29397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cs-CZ" baseline="0" dirty="0" smtClean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29397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cs-CZ" baseline="0" dirty="0" smtClean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29397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38C0C3-FD55-4035-B5AF-07E19C275F86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851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E08FFB-D506-47FC-BE52-99AAE08119B5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1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F33876-1750-49C8-AB84-A0A330044028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2396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4A6E4E-2C61-4E67-ACAA-2F43F216E27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26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7F011C-A92A-4BD6-8C86-F222F5BF7DA2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265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B78F4-5893-408A-94D0-CFA51198E3B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4019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660C16-8E57-4C70-9E0C-2A3F4AE4D0AE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953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D71B1D-C05B-4232-870C-739D5CE0050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896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DBCD0F-F6E5-4EF4-A355-C5B68DD455C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212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8FF9F9-C653-4F9D-B601-88C1B65D7692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098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49F5A-9D55-4031-9933-90901C491BCD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301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873EE1-E637-46AD-8012-46C70C6CE473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3740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6730" y="3861048"/>
            <a:ext cx="3988340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21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79400" y="1293093"/>
            <a:ext cx="8763000" cy="2438400"/>
          </a:xfrm>
        </p:spPr>
        <p:txBody>
          <a:bodyPr/>
          <a:lstStyle/>
          <a:p>
            <a:pPr eaLnBrk="1" hangingPunct="1"/>
            <a:r>
              <a:rPr lang="cs-CZ" sz="4000" b="1" dirty="0">
                <a:solidFill>
                  <a:srgbClr val="FFC000"/>
                </a:solidFill>
                <a:latin typeface="Tahoma" pitchFamily="34" charset="0"/>
              </a:rPr>
              <a:t>Aktivity Olomouckého kraje v oblasti podpory podnikání v roce 2016</a:t>
            </a:r>
            <a:endParaRPr lang="cs-CZ" altLang="cs-CZ" sz="4000" b="1" dirty="0">
              <a:solidFill>
                <a:srgbClr val="FFC000"/>
              </a:solidFill>
              <a:latin typeface="Tahoma" pitchFamily="34" charset="0"/>
            </a:endParaRPr>
          </a:p>
        </p:txBody>
      </p:sp>
      <p:sp>
        <p:nvSpPr>
          <p:cNvPr id="4" name="Podnadpis 3"/>
          <p:cNvSpPr>
            <a:spLocks noGrp="1"/>
          </p:cNvSpPr>
          <p:nvPr>
            <p:ph type="subTitle" idx="1"/>
          </p:nvPr>
        </p:nvSpPr>
        <p:spPr>
          <a:xfrm>
            <a:off x="1460500" y="6296497"/>
            <a:ext cx="6400800" cy="553616"/>
          </a:xfrm>
        </p:spPr>
        <p:txBody>
          <a:bodyPr/>
          <a:lstStyle/>
          <a:p>
            <a:r>
              <a:rPr lang="cs-CZ" sz="2400" dirty="0">
                <a:solidFill>
                  <a:srgbClr val="0070C0"/>
                </a:solidFill>
                <a:latin typeface="Tahoma" pitchFamily="34" charset="0"/>
              </a:rPr>
              <a:t>23. 9. 2015, Olomouc</a:t>
            </a:r>
          </a:p>
        </p:txBody>
      </p:sp>
    </p:spTree>
    <p:extLst>
      <p:ext uri="{BB962C8B-B14F-4D97-AF65-F5344CB8AC3E}">
        <p14:creationId xmlns:p14="http://schemas.microsoft.com/office/powerpoint/2010/main" val="4200477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cs-CZ" sz="3200" b="1" dirty="0">
                <a:solidFill>
                  <a:srgbClr val="FFC000"/>
                </a:solidFill>
                <a:latin typeface="Tahoma" pitchFamily="34" charset="0"/>
              </a:rPr>
              <a:t>Aktivity Olomouckého kraje v oblasti podpory podnikání v roce 2016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208912" cy="4525963"/>
          </a:xfrm>
        </p:spPr>
        <p:txBody>
          <a:bodyPr numCol="1">
            <a:noAutofit/>
          </a:bodyPr>
          <a:lstStyle/>
          <a:p>
            <a:r>
              <a:rPr lang="cs-CZ" sz="2400" dirty="0">
                <a:solidFill>
                  <a:srgbClr val="0070C0"/>
                </a:solidFill>
              </a:rPr>
              <a:t>stálé aktivity v oblasti podpory podnikání:</a:t>
            </a:r>
          </a:p>
          <a:p>
            <a:pPr lvl="1"/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prezentace Kraje na veletrzích investičních příležitostí</a:t>
            </a:r>
          </a:p>
          <a:p>
            <a:pPr lvl="1"/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vydávání informačních publikací, brožur a letáků </a:t>
            </a:r>
          </a:p>
          <a:p>
            <a:pPr lvl="1"/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pořádání soutěží pro podnikatele (Podnikatel roku, Firma roku, Živnostník roku,…)</a:t>
            </a:r>
          </a:p>
          <a:p>
            <a:pPr lvl="1"/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vedení krajské databáze </a:t>
            </a:r>
            <a:r>
              <a:rPr lang="cs-CZ" sz="1800" dirty="0" err="1">
                <a:solidFill>
                  <a:srgbClr val="0070C0"/>
                </a:solidFill>
                <a:ea typeface="+mn-ea"/>
                <a:cs typeface="+mn-cs"/>
              </a:rPr>
              <a:t>brownfields</a:t>
            </a:r>
            <a:endParaRPr lang="cs-CZ" sz="1800" dirty="0">
              <a:solidFill>
                <a:srgbClr val="0070C0"/>
              </a:solidFill>
              <a:ea typeface="+mn-ea"/>
              <a:cs typeface="+mn-cs"/>
            </a:endParaRPr>
          </a:p>
          <a:p>
            <a:pPr lvl="1"/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podpora regionálního exportu, podpora obchodní spolupráce s partnerskými regiony (nově i s 2 čínskými provinciemi – </a:t>
            </a:r>
            <a:r>
              <a:rPr lang="cs-CZ" sz="1800" dirty="0" err="1">
                <a:solidFill>
                  <a:srgbClr val="0070C0"/>
                </a:solidFill>
                <a:ea typeface="+mn-ea"/>
                <a:cs typeface="+mn-cs"/>
              </a:rPr>
              <a:t>Fujian</a:t>
            </a:r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 a </a:t>
            </a:r>
            <a:r>
              <a:rPr lang="cs-CZ" sz="1800" dirty="0" err="1">
                <a:solidFill>
                  <a:srgbClr val="0070C0"/>
                </a:solidFill>
                <a:ea typeface="+mn-ea"/>
                <a:cs typeface="+mn-cs"/>
              </a:rPr>
              <a:t>Yunnan</a:t>
            </a:r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)</a:t>
            </a:r>
          </a:p>
          <a:p>
            <a:pPr lvl="1"/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pořádání kulatých stolů pro podnikatele a podnikatelských misí</a:t>
            </a:r>
          </a:p>
          <a:p>
            <a:pPr lvl="1"/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spolupráce s Krajskou hospodářskou komorou OK, </a:t>
            </a:r>
            <a:r>
              <a:rPr lang="cs-CZ" sz="1800" dirty="0" err="1">
                <a:solidFill>
                  <a:srgbClr val="0070C0"/>
                </a:solidFill>
                <a:ea typeface="+mn-ea"/>
                <a:cs typeface="+mn-cs"/>
              </a:rPr>
              <a:t>CzechInvestem</a:t>
            </a:r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, Ministerstvem průmyslu a obchodu, Svazem průmyslu a dopravy ČR,…</a:t>
            </a:r>
          </a:p>
          <a:p>
            <a:pPr lvl="1"/>
            <a:endParaRPr lang="cs-CZ" sz="1600" dirty="0"/>
          </a:p>
          <a:p>
            <a:pPr lvl="1"/>
            <a:endParaRPr lang="cs-CZ" sz="1600" dirty="0"/>
          </a:p>
          <a:p>
            <a:pPr lvl="1"/>
            <a:endParaRPr lang="cs-CZ" sz="1600" dirty="0" smtClean="0"/>
          </a:p>
          <a:p>
            <a:pPr lvl="1"/>
            <a:endParaRPr lang="cs-CZ" sz="1600" dirty="0" smtClean="0"/>
          </a:p>
          <a:p>
            <a:pPr lvl="1"/>
            <a:endParaRPr lang="cs-CZ" sz="1600" dirty="0" smtClean="0"/>
          </a:p>
        </p:txBody>
      </p:sp>
      <p:grpSp>
        <p:nvGrpSpPr>
          <p:cNvPr id="4" name="Skupina 3"/>
          <p:cNvGrpSpPr/>
          <p:nvPr/>
        </p:nvGrpSpPr>
        <p:grpSpPr>
          <a:xfrm>
            <a:off x="2123728" y="5373216"/>
            <a:ext cx="4896544" cy="557000"/>
            <a:chOff x="2483768" y="6165294"/>
            <a:chExt cx="5257411" cy="62901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5" name="Obrázek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32867" y="6165294"/>
              <a:ext cx="1379477" cy="629013"/>
            </a:xfrm>
            <a:prstGeom prst="rect">
              <a:avLst/>
            </a:prstGeom>
          </p:spPr>
        </p:pic>
        <p:pic>
          <p:nvPicPr>
            <p:cNvPr id="6" name="Obrázek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2344" y="6165299"/>
              <a:ext cx="1228835" cy="629013"/>
            </a:xfrm>
            <a:prstGeom prst="rect">
              <a:avLst/>
            </a:prstGeom>
          </p:spPr>
        </p:pic>
        <p:pic>
          <p:nvPicPr>
            <p:cNvPr id="7" name="Obrázek 6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83768" y="6165299"/>
              <a:ext cx="2649099" cy="62900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7179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cs-CZ" sz="3200" b="1" dirty="0">
                <a:solidFill>
                  <a:srgbClr val="FFC000"/>
                </a:solidFill>
                <a:latin typeface="Tahoma" pitchFamily="34" charset="0"/>
              </a:rPr>
              <a:t>Aktivity Olomouckého kraje v oblasti podpory podnikání v roce 2016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525963"/>
          </a:xfrm>
        </p:spPr>
        <p:txBody>
          <a:bodyPr numCol="1">
            <a:noAutofit/>
          </a:bodyPr>
          <a:lstStyle/>
          <a:p>
            <a:r>
              <a:rPr lang="cs-CZ" sz="2400" dirty="0">
                <a:solidFill>
                  <a:srgbClr val="0070C0"/>
                </a:solidFill>
              </a:rPr>
              <a:t>n</a:t>
            </a:r>
            <a:r>
              <a:rPr lang="cs-CZ" sz="2400" dirty="0" smtClean="0">
                <a:solidFill>
                  <a:srgbClr val="0070C0"/>
                </a:solidFill>
              </a:rPr>
              <a:t>ově plánované </a:t>
            </a:r>
            <a:r>
              <a:rPr lang="cs-CZ" sz="2400" dirty="0">
                <a:solidFill>
                  <a:srgbClr val="0070C0"/>
                </a:solidFill>
              </a:rPr>
              <a:t>aktivity v oblasti podpory podnikání:</a:t>
            </a:r>
          </a:p>
          <a:p>
            <a:pPr lvl="1"/>
            <a:r>
              <a:rPr lang="cs-CZ" sz="1800">
                <a:solidFill>
                  <a:srgbClr val="0070C0"/>
                </a:solidFill>
                <a:ea typeface="+mn-ea"/>
                <a:cs typeface="+mn-cs"/>
              </a:rPr>
              <a:t>Nový </a:t>
            </a:r>
            <a:r>
              <a:rPr lang="cs-CZ" sz="1800" smtClean="0">
                <a:solidFill>
                  <a:srgbClr val="0070C0"/>
                </a:solidFill>
                <a:ea typeface="+mn-ea"/>
                <a:cs typeface="+mn-cs"/>
              </a:rPr>
              <a:t>Dotační </a:t>
            </a:r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program na podporu podnikání 2016 </a:t>
            </a:r>
          </a:p>
          <a:p>
            <a:pPr lvl="1"/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Analýza aktuálních potřeb podnikatelů na území Kraje (formou dotazníkového šetření)</a:t>
            </a:r>
          </a:p>
          <a:p>
            <a:pPr lvl="1"/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Vedení databáze volných podnikatelských nemovitostí na území celého Kraje (průmyslové zóny, technologické parky, </a:t>
            </a:r>
            <a:r>
              <a:rPr lang="cs-CZ" sz="1800" dirty="0" err="1">
                <a:solidFill>
                  <a:srgbClr val="0070C0"/>
                </a:solidFill>
                <a:ea typeface="+mn-ea"/>
                <a:cs typeface="+mn-cs"/>
              </a:rPr>
              <a:t>brownfieldy</a:t>
            </a:r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, …) – v úzké spolupráci se zástupci jednotlivých </a:t>
            </a:r>
            <a:r>
              <a:rPr lang="cs-CZ" sz="1800" dirty="0" smtClean="0">
                <a:solidFill>
                  <a:srgbClr val="0070C0"/>
                </a:solidFill>
                <a:ea typeface="+mn-ea"/>
                <a:cs typeface="+mn-cs"/>
              </a:rPr>
              <a:t>ORP (viz další prezentace)</a:t>
            </a:r>
            <a:endParaRPr lang="cs-CZ" sz="1800" dirty="0">
              <a:solidFill>
                <a:srgbClr val="0070C0"/>
              </a:solidFill>
              <a:ea typeface="+mn-ea"/>
              <a:cs typeface="+mn-cs"/>
            </a:endParaRPr>
          </a:p>
          <a:p>
            <a:pPr lvl="1"/>
            <a:r>
              <a:rPr lang="cs-CZ" sz="1800" dirty="0">
                <a:solidFill>
                  <a:srgbClr val="0070C0"/>
                </a:solidFill>
                <a:ea typeface="+mn-ea"/>
                <a:cs typeface="+mn-cs"/>
              </a:rPr>
              <a:t>Rozšíření poradenské, informační a analytická činnost v oblasti podpory podnikání (dotační poradenství, proexportní poradenství, poradenství v oblasti územního plánování,…)</a:t>
            </a:r>
          </a:p>
          <a:p>
            <a:pPr lvl="1"/>
            <a:endParaRPr lang="cs-CZ" sz="1600" dirty="0"/>
          </a:p>
          <a:p>
            <a:pPr lvl="1"/>
            <a:endParaRPr lang="cs-CZ" sz="1600" dirty="0"/>
          </a:p>
          <a:p>
            <a:pPr lvl="1"/>
            <a:endParaRPr lang="cs-CZ" sz="1600" dirty="0" smtClean="0"/>
          </a:p>
          <a:p>
            <a:pPr lvl="1"/>
            <a:endParaRPr lang="cs-CZ" sz="1600" dirty="0" smtClean="0"/>
          </a:p>
          <a:p>
            <a:pPr lvl="1"/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4160793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cs-CZ" sz="3200" b="1" dirty="0">
                <a:solidFill>
                  <a:srgbClr val="FFC000"/>
                </a:solidFill>
                <a:latin typeface="Tahoma" pitchFamily="34" charset="0"/>
              </a:rPr>
              <a:t>Dotační program na podporu podnikání v roce 2016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340768"/>
            <a:ext cx="8424936" cy="4525963"/>
          </a:xfrm>
        </p:spPr>
        <p:txBody>
          <a:bodyPr numCol="1">
            <a:noAutofit/>
          </a:bodyPr>
          <a:lstStyle/>
          <a:p>
            <a:r>
              <a:rPr lang="cs-CZ" sz="1800" dirty="0">
                <a:solidFill>
                  <a:srgbClr val="0070C0"/>
                </a:solidFill>
              </a:rPr>
              <a:t>snaha Olomouckého kraje o sjednocení a větší transparentnost při přerozdělování finančních prostředků Kraje</a:t>
            </a:r>
          </a:p>
          <a:p>
            <a:r>
              <a:rPr lang="cs-CZ" sz="1800" dirty="0">
                <a:solidFill>
                  <a:srgbClr val="0070C0"/>
                </a:solidFill>
              </a:rPr>
              <a:t>V rámci Dotačního programu budou vyhlášeny 2 dotační tituly: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sz="1600" dirty="0">
                <a:solidFill>
                  <a:srgbClr val="0070C0"/>
                </a:solidFill>
                <a:ea typeface="+mn-ea"/>
                <a:cs typeface="+mn-cs"/>
              </a:rPr>
              <a:t>Dotační titul na podporu soutěží propagující podnikatele – alokace 100 tis</a:t>
            </a:r>
            <a:r>
              <a:rPr lang="cs-CZ" sz="1600" dirty="0">
                <a:solidFill>
                  <a:srgbClr val="002060"/>
                </a:solidFill>
              </a:rPr>
              <a:t>.</a:t>
            </a:r>
          </a:p>
          <a:p>
            <a:pPr marL="1200150" lvl="2" indent="-342900"/>
            <a:r>
              <a:rPr lang="cs-CZ" sz="1400" dirty="0">
                <a:solidFill>
                  <a:srgbClr val="0070C0"/>
                </a:solidFill>
                <a:ea typeface="+mn-ea"/>
                <a:cs typeface="+mn-cs"/>
              </a:rPr>
              <a:t>z prostředků budou podpořeny organizátoři soutěží pro podnikatele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sz="1600" dirty="0">
                <a:solidFill>
                  <a:srgbClr val="0070C0"/>
                </a:solidFill>
                <a:ea typeface="+mn-ea"/>
                <a:cs typeface="+mn-cs"/>
              </a:rPr>
              <a:t>Dotační titul na podporu poradenství pro podnikatele – alokace 570 tis.</a:t>
            </a:r>
          </a:p>
          <a:p>
            <a:pPr marL="1200150" lvl="2" indent="-342900"/>
            <a:r>
              <a:rPr lang="cs-CZ" sz="1400" dirty="0">
                <a:solidFill>
                  <a:srgbClr val="0070C0"/>
                </a:solidFill>
                <a:ea typeface="+mn-ea"/>
                <a:cs typeface="+mn-cs"/>
              </a:rPr>
              <a:t>z prostředků budou podpořeny organizace provozující poradenskou a jinou činnost pro podnikatele (KHK OK, klastry, soukromé společnosti)</a:t>
            </a:r>
          </a:p>
          <a:p>
            <a:r>
              <a:rPr lang="cs-CZ" sz="1800" dirty="0">
                <a:solidFill>
                  <a:srgbClr val="0070C0"/>
                </a:solidFill>
              </a:rPr>
              <a:t>Předpokládaný harmonogram dotačního programu: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sz="1600" dirty="0">
                <a:solidFill>
                  <a:srgbClr val="0070C0"/>
                </a:solidFill>
                <a:ea typeface="+mn-ea"/>
                <a:cs typeface="+mn-cs"/>
              </a:rPr>
              <a:t>září – říjen 2015 – příprava dotačního programu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sz="1600" dirty="0">
                <a:solidFill>
                  <a:srgbClr val="0070C0"/>
                </a:solidFill>
                <a:ea typeface="+mn-ea"/>
                <a:cs typeface="+mn-cs"/>
              </a:rPr>
              <a:t>listopad 2015 – schválení dotačního programu v ROK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sz="1600" dirty="0">
                <a:solidFill>
                  <a:srgbClr val="0070C0"/>
                </a:solidFill>
                <a:ea typeface="+mn-ea"/>
                <a:cs typeface="+mn-cs"/>
              </a:rPr>
              <a:t>prosinec 2015 – schválení dotačního programu v ZOK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sz="1600" dirty="0">
                <a:solidFill>
                  <a:srgbClr val="0070C0"/>
                </a:solidFill>
                <a:ea typeface="+mn-ea"/>
                <a:cs typeface="+mn-cs"/>
              </a:rPr>
              <a:t>leden 2016 – vyhlášení výzev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sz="1600" dirty="0">
                <a:solidFill>
                  <a:srgbClr val="0070C0"/>
                </a:solidFill>
                <a:ea typeface="+mn-ea"/>
                <a:cs typeface="+mn-cs"/>
              </a:rPr>
              <a:t>leden – březen 2016 – přijímání žádostí o dotaci</a:t>
            </a:r>
          </a:p>
          <a:p>
            <a:pPr marL="800100" lvl="1" indent="-342900">
              <a:buFont typeface="+mj-lt"/>
              <a:buAutoNum type="arabicPeriod"/>
            </a:pPr>
            <a:r>
              <a:rPr lang="cs-CZ" sz="1600" dirty="0">
                <a:solidFill>
                  <a:srgbClr val="0070C0"/>
                </a:solidFill>
                <a:ea typeface="+mn-ea"/>
                <a:cs typeface="+mn-cs"/>
              </a:rPr>
              <a:t>duben – prosinec 2016 – vyplacení poskytnutých dotací</a:t>
            </a:r>
          </a:p>
          <a:p>
            <a:pPr lvl="1"/>
            <a:endParaRPr lang="cs-CZ" sz="1600" dirty="0"/>
          </a:p>
          <a:p>
            <a:pPr lvl="1"/>
            <a:endParaRPr lang="cs-CZ" sz="1600" dirty="0"/>
          </a:p>
          <a:p>
            <a:pPr lvl="1"/>
            <a:endParaRPr lang="cs-CZ" sz="1600" dirty="0" smtClean="0"/>
          </a:p>
          <a:p>
            <a:pPr lvl="1"/>
            <a:endParaRPr lang="cs-CZ" sz="1600" dirty="0" smtClean="0"/>
          </a:p>
          <a:p>
            <a:pPr lvl="1"/>
            <a:endParaRPr lang="cs-CZ" sz="1600" dirty="0" smtClean="0"/>
          </a:p>
        </p:txBody>
      </p:sp>
    </p:spTree>
    <p:extLst>
      <p:ext uri="{BB962C8B-B14F-4D97-AF65-F5344CB8AC3E}">
        <p14:creationId xmlns:p14="http://schemas.microsoft.com/office/powerpoint/2010/main" val="2977249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/>
          <a:lstStyle/>
          <a:p>
            <a:r>
              <a:rPr lang="cs-CZ" sz="3200" b="1" dirty="0">
                <a:solidFill>
                  <a:srgbClr val="FFC000"/>
                </a:solidFill>
                <a:latin typeface="Tahoma" pitchFamily="34" charset="0"/>
              </a:rPr>
              <a:t>Analýza aktuálních potřeb podnikatelů na území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1800" dirty="0">
                <a:solidFill>
                  <a:srgbClr val="0070C0"/>
                </a:solidFill>
              </a:rPr>
              <a:t>snaha Olomouckého kraje zjistit aktuální potřeby zejména malých a středních podniků na svém území</a:t>
            </a:r>
          </a:p>
          <a:p>
            <a:r>
              <a:rPr lang="cs-CZ" sz="1800" dirty="0">
                <a:solidFill>
                  <a:srgbClr val="0070C0"/>
                </a:solidFill>
              </a:rPr>
              <a:t>aktuálně je v OK 137 453 MSP</a:t>
            </a:r>
          </a:p>
          <a:p>
            <a:r>
              <a:rPr lang="cs-CZ" sz="1800" dirty="0">
                <a:solidFill>
                  <a:srgbClr val="0070C0"/>
                </a:solidFill>
              </a:rPr>
              <a:t>navazuje na aktivitu některých měst (např. Olomouce)</a:t>
            </a:r>
          </a:p>
          <a:p>
            <a:r>
              <a:rPr lang="cs-CZ" sz="1800" dirty="0">
                <a:solidFill>
                  <a:srgbClr val="0070C0"/>
                </a:solidFill>
              </a:rPr>
              <a:t>na krajské úrovni se jedná o novou aktivitu (neprobíhá ani v rámci tvorby, či aktualizace koncepčních dokumentů OK)</a:t>
            </a:r>
          </a:p>
          <a:p>
            <a:r>
              <a:rPr lang="cs-CZ" sz="1800" dirty="0">
                <a:solidFill>
                  <a:srgbClr val="0070C0"/>
                </a:solidFill>
              </a:rPr>
              <a:t>šetření proběhne v první polovině příštího roku</a:t>
            </a:r>
          </a:p>
          <a:p>
            <a:r>
              <a:rPr lang="cs-CZ" sz="1800" dirty="0">
                <a:solidFill>
                  <a:srgbClr val="0070C0"/>
                </a:solidFill>
              </a:rPr>
              <a:t>ve spolupráce s KHK OK bude osloveno co největší množství podnikatelských subjektů</a:t>
            </a:r>
          </a:p>
          <a:p>
            <a:r>
              <a:rPr lang="cs-CZ" sz="1800" dirty="0">
                <a:solidFill>
                  <a:srgbClr val="0070C0"/>
                </a:solidFill>
              </a:rPr>
              <a:t>výsledky budou použity pro nastavení dalších aktivit a postupů v oblasti podpory podnikání, a to dle zjištěných požadavků podnikatelských subjektů v Olomouckém kraji </a:t>
            </a:r>
          </a:p>
        </p:txBody>
      </p:sp>
    </p:spTree>
    <p:extLst>
      <p:ext uri="{BB962C8B-B14F-4D97-AF65-F5344CB8AC3E}">
        <p14:creationId xmlns:p14="http://schemas.microsoft.com/office/powerpoint/2010/main" val="2763015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MG_099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1975" y="1600200"/>
            <a:ext cx="3502025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2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229600" cy="4876800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endParaRPr lang="cs-CZ" altLang="cs-CZ" sz="2400" b="1" i="1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400" b="1" i="1" dirty="0" smtClean="0">
              <a:solidFill>
                <a:srgbClr val="000099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cs-CZ" sz="4000" b="1" dirty="0" smtClean="0">
                <a:solidFill>
                  <a:srgbClr val="FFC000"/>
                </a:solidFill>
                <a:latin typeface="Tahoma" pitchFamily="34" charset="0"/>
                <a:ea typeface="+mj-ea"/>
                <a:cs typeface="+mj-cs"/>
              </a:rPr>
              <a:t>Děkuji </a:t>
            </a:r>
            <a:r>
              <a:rPr lang="cs-CZ" altLang="cs-CZ" sz="4000" b="1" dirty="0">
                <a:solidFill>
                  <a:srgbClr val="FFC000"/>
                </a:solidFill>
                <a:latin typeface="Tahoma" pitchFamily="34" charset="0"/>
                <a:ea typeface="+mj-ea"/>
                <a:cs typeface="+mj-cs"/>
              </a:rPr>
              <a:t>za </a:t>
            </a:r>
            <a:r>
              <a:rPr lang="cs-CZ" altLang="cs-CZ" sz="4000" b="1" dirty="0" smtClean="0">
                <a:solidFill>
                  <a:srgbClr val="FFC000"/>
                </a:solidFill>
                <a:latin typeface="Tahoma" pitchFamily="34" charset="0"/>
                <a:ea typeface="+mj-ea"/>
                <a:cs typeface="+mj-cs"/>
              </a:rPr>
              <a:t>pozornost!</a:t>
            </a:r>
            <a:endParaRPr lang="cs-CZ" altLang="cs-CZ" sz="4000" b="1" dirty="0">
              <a:solidFill>
                <a:srgbClr val="FFC000"/>
              </a:solidFill>
              <a:latin typeface="Tahoma" pitchFamily="34" charset="0"/>
              <a:ea typeface="+mj-ea"/>
              <a:cs typeface="+mj-cs"/>
            </a:endParaRPr>
          </a:p>
          <a:p>
            <a:pPr>
              <a:lnSpc>
                <a:spcPct val="90000"/>
              </a:lnSpc>
              <a:buFontTx/>
              <a:buNone/>
            </a:pPr>
            <a:endParaRPr lang="cs-CZ" altLang="cs-CZ" sz="2800" b="1" i="1" dirty="0">
              <a:solidFill>
                <a:srgbClr val="000099"/>
              </a:solidFill>
            </a:endParaRPr>
          </a:p>
          <a:p>
            <a:endParaRPr lang="cs-CZ" sz="2800" dirty="0"/>
          </a:p>
          <a:p>
            <a:pPr marL="0" indent="0">
              <a:buNone/>
            </a:pPr>
            <a:r>
              <a:rPr lang="cs-CZ" sz="2800" b="1" i="1" dirty="0" smtClean="0">
                <a:solidFill>
                  <a:srgbClr val="FF0000"/>
                </a:solidFill>
              </a:rPr>
              <a:t>	    </a:t>
            </a:r>
            <a:r>
              <a:rPr lang="cs-CZ" sz="2400" b="1" dirty="0" smtClean="0">
                <a:solidFill>
                  <a:srgbClr val="0070C0"/>
                </a:solidFill>
              </a:rPr>
              <a:t>Mgr</a:t>
            </a:r>
            <a:r>
              <a:rPr lang="cs-CZ" sz="2400" b="1" dirty="0">
                <a:solidFill>
                  <a:srgbClr val="0070C0"/>
                </a:solidFill>
              </a:rPr>
              <a:t>. Jiří Běhávka</a:t>
            </a:r>
            <a:endParaRPr lang="cs-CZ" altLang="cs-CZ" sz="2000" b="1" dirty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        </a:t>
            </a:r>
            <a:r>
              <a:rPr lang="cs-CZ" altLang="cs-CZ" sz="2000" dirty="0">
                <a:solidFill>
                  <a:srgbClr val="0070C0"/>
                </a:solidFill>
              </a:rPr>
              <a:t> </a:t>
            </a:r>
            <a:r>
              <a:rPr lang="cs-CZ" altLang="cs-CZ" sz="2000" dirty="0" smtClean="0">
                <a:solidFill>
                  <a:srgbClr val="0070C0"/>
                </a:solidFill>
              </a:rPr>
              <a:t> Krajský </a:t>
            </a:r>
            <a:r>
              <a:rPr lang="cs-CZ" altLang="cs-CZ" sz="2000" dirty="0">
                <a:solidFill>
                  <a:srgbClr val="0070C0"/>
                </a:solidFill>
              </a:rPr>
              <a:t>úřad Olomouckého </a:t>
            </a:r>
            <a:r>
              <a:rPr lang="cs-CZ" altLang="cs-CZ" sz="2000" dirty="0" smtClean="0">
                <a:solidFill>
                  <a:srgbClr val="0070C0"/>
                </a:solidFill>
              </a:rPr>
              <a:t>kraje</a:t>
            </a:r>
          </a:p>
          <a:p>
            <a:pPr>
              <a:lnSpc>
                <a:spcPct val="90000"/>
              </a:lnSpc>
              <a:buNone/>
            </a:pPr>
            <a:r>
              <a:rPr lang="cs-CZ" sz="2000" dirty="0">
                <a:solidFill>
                  <a:srgbClr val="0070C0"/>
                </a:solidFill>
              </a:rPr>
              <a:t>	 </a:t>
            </a:r>
            <a:r>
              <a:rPr lang="cs-CZ" sz="2000" dirty="0" smtClean="0">
                <a:solidFill>
                  <a:srgbClr val="0070C0"/>
                </a:solidFill>
              </a:rPr>
              <a:t>   Odbor </a:t>
            </a:r>
            <a:r>
              <a:rPr lang="cs-CZ" sz="2000" dirty="0">
                <a:solidFill>
                  <a:srgbClr val="0070C0"/>
                </a:solidFill>
              </a:rPr>
              <a:t>strategického rozvoje kraje, </a:t>
            </a:r>
            <a:endParaRPr lang="cs-CZ" sz="2000" dirty="0" smtClean="0">
              <a:solidFill>
                <a:srgbClr val="0070C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cs-CZ" sz="2000" dirty="0" smtClean="0">
                <a:solidFill>
                  <a:srgbClr val="0070C0"/>
                </a:solidFill>
              </a:rPr>
              <a:t>    územního </a:t>
            </a:r>
            <a:r>
              <a:rPr lang="cs-CZ" sz="2000" dirty="0">
                <a:solidFill>
                  <a:srgbClr val="0070C0"/>
                </a:solidFill>
              </a:rPr>
              <a:t>plánování a stavebního řádu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cs-CZ" sz="2000" b="1" i="1" dirty="0" smtClean="0">
                <a:solidFill>
                  <a:srgbClr val="003366"/>
                </a:solidFill>
              </a:rPr>
              <a:t>	       </a:t>
            </a:r>
            <a:r>
              <a:rPr lang="cs-CZ" altLang="cs-CZ" sz="2000" dirty="0" smtClean="0">
                <a:solidFill>
                  <a:srgbClr val="0070C0"/>
                </a:solidFill>
              </a:rPr>
              <a:t>Oddělení </a:t>
            </a:r>
            <a:r>
              <a:rPr lang="cs-CZ" altLang="cs-CZ" sz="2000" dirty="0">
                <a:solidFill>
                  <a:srgbClr val="0070C0"/>
                </a:solidFill>
              </a:rPr>
              <a:t>regionálního rozvoje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cs-CZ" altLang="cs-CZ" sz="2000" dirty="0">
                <a:solidFill>
                  <a:srgbClr val="0070C0"/>
                </a:solidFill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222052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3019</TotalTime>
  <Words>449</Words>
  <Application>Microsoft Office PowerPoint</Application>
  <PresentationFormat>Předvádění na obrazovce (4:3)</PresentationFormat>
  <Paragraphs>59</Paragraphs>
  <Slides>6</Slides>
  <Notes>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7" baseType="lpstr">
      <vt:lpstr>Výchozí návrh</vt:lpstr>
      <vt:lpstr>Aktivity Olomouckého kraje v oblasti podpory podnikání v roce 2016</vt:lpstr>
      <vt:lpstr>Aktivity Olomouckého kraje v oblasti podpory podnikání v roce 2016</vt:lpstr>
      <vt:lpstr>Aktivity Olomouckého kraje v oblasti podpory podnikání v roce 2016</vt:lpstr>
      <vt:lpstr>Dotační program na podporu podnikání v roce 2016</vt:lpstr>
      <vt:lpstr>Analýza aktuálních potřeb podnikatelů na území Kraje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Podpora malých a středních podniků  a inovací v Olomouckém kraji</dc:title>
  <dc:creator>Pustina Pavel</dc:creator>
  <cp:lastModifiedBy>Valovičová Leona</cp:lastModifiedBy>
  <cp:revision>212</cp:revision>
  <dcterms:created xsi:type="dcterms:W3CDTF">2014-10-09T06:04:50Z</dcterms:created>
  <dcterms:modified xsi:type="dcterms:W3CDTF">2015-09-22T13:06:02Z</dcterms:modified>
</cp:coreProperties>
</file>