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93" r:id="rId3"/>
    <p:sldId id="276" r:id="rId4"/>
    <p:sldId id="286" r:id="rId5"/>
    <p:sldId id="288" r:id="rId6"/>
    <p:sldId id="291" r:id="rId7"/>
    <p:sldId id="290" r:id="rId8"/>
    <p:sldId id="292" r:id="rId9"/>
    <p:sldId id="285" r:id="rId10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84249" autoAdjust="0"/>
  </p:normalViewPr>
  <p:slideViewPr>
    <p:cSldViewPr>
      <p:cViewPr>
        <p:scale>
          <a:sx n="80" d="100"/>
          <a:sy n="80" d="100"/>
        </p:scale>
        <p:origin x="-666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328" y="-330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0" y="2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0" y="942975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90" y="2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21.5.2015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2" y="4716465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2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90" y="942975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Regionální akční plán obsahuje:</a:t>
            </a:r>
          </a:p>
          <a:p>
            <a:r>
              <a:rPr lang="cs-CZ" dirty="0" smtClean="0"/>
              <a:t>Aktivity RAP –</a:t>
            </a:r>
            <a:r>
              <a:rPr lang="cs-CZ" baseline="0" dirty="0" smtClean="0"/>
              <a:t> které jsou úzce vázány na specifické cíle operačních programů</a:t>
            </a:r>
          </a:p>
          <a:p>
            <a:r>
              <a:rPr lang="cs-CZ" baseline="0" dirty="0" smtClean="0"/>
              <a:t>	  bílá místa, kterou tvoří skupinu projektů, které nejsou financovatelné z Evropských zdrojů </a:t>
            </a:r>
          </a:p>
          <a:p>
            <a:r>
              <a:rPr lang="cs-CZ" baseline="0" dirty="0" smtClean="0"/>
              <a:t>		- na tyto bílá místa se zaměří národní dotační tituly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86191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313251" y="4604016"/>
            <a:ext cx="6097706" cy="4579674"/>
          </a:xfrm>
        </p:spPr>
        <p:txBody>
          <a:bodyPr/>
          <a:lstStyle/>
          <a:p>
            <a:pPr algn="just"/>
            <a:r>
              <a:rPr lang="cs-CZ" b="1" dirty="0"/>
              <a:t>OP</a:t>
            </a:r>
          </a:p>
          <a:p>
            <a:r>
              <a:rPr lang="cs-CZ" dirty="0"/>
              <a:t>V současné době nastává schvalování operačních programů v EK – Již byly schváleny OP – Zaměstnanost, Životního prostředí, Podnikání pro inovace a konkurenceschopnost (OPPIK) a Doprava.</a:t>
            </a:r>
          </a:p>
          <a:p>
            <a:pPr algn="just"/>
            <a:endParaRPr lang="cs-CZ" b="1" dirty="0" smtClean="0"/>
          </a:p>
          <a:p>
            <a:pPr algn="just"/>
            <a:r>
              <a:rPr lang="cs-CZ" b="1" dirty="0" smtClean="0"/>
              <a:t>NDÚD</a:t>
            </a:r>
          </a:p>
          <a:p>
            <a:pPr algn="just"/>
            <a:r>
              <a:rPr lang="cs-CZ" dirty="0"/>
              <a:t>se zaměřuje na cílenou podporu vyváženého rozvoje území. Dokument</a:t>
            </a:r>
            <a:r>
              <a:rPr lang="cs-CZ" baseline="0" dirty="0" smtClean="0"/>
              <a:t> uvádí jaký specifický cíl operačního programu lze na daném území využít. </a:t>
            </a:r>
          </a:p>
          <a:p>
            <a:pPr algn="just"/>
            <a:endParaRPr lang="cs-CZ" b="0" dirty="0" smtClean="0"/>
          </a:p>
          <a:p>
            <a:pPr algn="just"/>
            <a:r>
              <a:rPr lang="cs-CZ" b="1" dirty="0" smtClean="0"/>
              <a:t>MPIN</a:t>
            </a:r>
          </a:p>
          <a:p>
            <a:pPr algn="just"/>
            <a:r>
              <a:rPr lang="cs-CZ" b="0" baseline="0" dirty="0" smtClean="0"/>
              <a:t>Využití integrovaných nástrojů – v Olomouckém kraji jsou to ITI Olomoucká aglomerace a integrované nástroje komunitně vedeného místního rozvoje.</a:t>
            </a:r>
            <a:endParaRPr lang="cs-CZ" dirty="0"/>
          </a:p>
          <a:p>
            <a:pPr algn="just"/>
            <a:endParaRPr lang="cs-CZ" dirty="0"/>
          </a:p>
          <a:p>
            <a:pPr algn="just"/>
            <a:r>
              <a:rPr lang="cs-CZ" b="1" dirty="0"/>
              <a:t>SRR ČR</a:t>
            </a:r>
          </a:p>
          <a:p>
            <a:pPr algn="just"/>
            <a:r>
              <a:rPr lang="cs-CZ" dirty="0"/>
              <a:t>Zabezpečuje provázanost národní regionální politiky s regionální politikou 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7274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Podklady pro tvorbu RAP byly získány ze tří zdrojů.</a:t>
            </a:r>
          </a:p>
          <a:p>
            <a:r>
              <a:rPr lang="cs-CZ" dirty="0"/>
              <a:t>	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5207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21898">
              <a:defRPr/>
            </a:pPr>
            <a:r>
              <a:rPr lang="cs-CZ" dirty="0" smtClean="0"/>
              <a:t>Textovou část</a:t>
            </a:r>
            <a:r>
              <a:rPr lang="cs-CZ" baseline="0" dirty="0" smtClean="0"/>
              <a:t> obsahuje popis Olomouckého kraje, jeho rozvoj </a:t>
            </a:r>
            <a:r>
              <a:rPr lang="cs-CZ" dirty="0" smtClean="0"/>
              <a:t>a souhrnu aktivit RAP. Obsahuje určení typu nositele a stručné zdůvodnění aktivity. Stanovení aktivity RAP bylo</a:t>
            </a:r>
            <a:r>
              <a:rPr lang="cs-CZ" baseline="0" dirty="0" smtClean="0"/>
              <a:t> stanoveno na základě aktivity operačních programů a v souvislosti na analýzu bílých míst.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ŘO</a:t>
            </a:r>
            <a:r>
              <a:rPr lang="cs-CZ" baseline="0" dirty="0" smtClean="0"/>
              <a:t> (OP Z a IROP) předpokládají využití podkladů za RSK. S ostatními ŘO se zatím jedná AK ČR a MMR.</a:t>
            </a:r>
            <a:endParaRPr lang="cs-CZ" dirty="0" smtClean="0"/>
          </a:p>
          <a:p>
            <a:endParaRPr lang="cs-CZ" dirty="0" smtClean="0"/>
          </a:p>
          <a:p>
            <a:r>
              <a:rPr lang="cs-CZ" dirty="0" smtClean="0"/>
              <a:t>Vazba aktivit</a:t>
            </a:r>
            <a:r>
              <a:rPr lang="cs-CZ" baseline="0" dirty="0" smtClean="0"/>
              <a:t> RAP na </a:t>
            </a:r>
          </a:p>
          <a:p>
            <a:pPr marL="172856" indent="-172856">
              <a:buFont typeface="Arial" panose="020B0604020202020204" pitchFamily="34" charset="0"/>
              <a:buChar char="•"/>
            </a:pPr>
            <a:r>
              <a:rPr lang="cs-CZ" baseline="0" dirty="0" smtClean="0"/>
              <a:t>Strategii regionálního rozvoje ČR</a:t>
            </a:r>
          </a:p>
          <a:p>
            <a:pPr marL="172856" indent="-172856">
              <a:buFont typeface="Arial" panose="020B0604020202020204" pitchFamily="34" charset="0"/>
              <a:buChar char="•"/>
            </a:pPr>
            <a:r>
              <a:rPr lang="cs-CZ" baseline="0" dirty="0" smtClean="0"/>
              <a:t>Krajské koncepce</a:t>
            </a:r>
          </a:p>
          <a:p>
            <a:pPr marL="172856" indent="-172856">
              <a:buFont typeface="Arial" panose="020B0604020202020204" pitchFamily="34" charset="0"/>
              <a:buChar char="•"/>
            </a:pPr>
            <a:r>
              <a:rPr lang="cs-CZ" baseline="0" dirty="0" smtClean="0"/>
              <a:t>Financování příjemci Operačních programů</a:t>
            </a:r>
          </a:p>
          <a:p>
            <a:pPr marL="172856" indent="-172856" defTabSz="921898">
              <a:buFont typeface="Arial" panose="020B0604020202020204" pitchFamily="34" charset="0"/>
              <a:buChar char="•"/>
              <a:defRPr/>
            </a:pPr>
            <a:r>
              <a:rPr lang="cs-CZ" baseline="0" dirty="0" smtClean="0"/>
              <a:t>Indikátory – indikátory společně s finančním plánem jsou vázány na územní dimenzi SC operačních programů a podmínek ŘO</a:t>
            </a:r>
          </a:p>
          <a:p>
            <a:pPr marL="172856" indent="-172856">
              <a:buFont typeface="Arial" panose="020B0604020202020204" pitchFamily="34" charset="0"/>
              <a:buChar char="•"/>
            </a:pPr>
            <a:r>
              <a:rPr lang="cs-CZ" baseline="0" dirty="0" smtClean="0"/>
              <a:t>Finanční plán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989950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21898">
              <a:defRPr/>
            </a:pPr>
            <a:r>
              <a:rPr lang="cs-CZ" baseline="0" dirty="0" smtClean="0"/>
              <a:t>Nedostatečný nebo nepřesný sběr projektových námětů (nedodány k některým specifickým cílům žádné projektové náměty nebo byl projektový námět značně finančně nadhodnocen nebo nedostatečně popsán). Nutno doplnit projektové náměty ze strany Pracovních skupin Zaměstnanost, Vzdělávání, Sociální oblast.</a:t>
            </a:r>
          </a:p>
          <a:p>
            <a:pPr defTabSz="921898">
              <a:defRPr/>
            </a:pPr>
            <a:endParaRPr lang="cs-CZ" baseline="0" dirty="0" smtClean="0"/>
          </a:p>
          <a:p>
            <a:pPr defTabSz="921898">
              <a:defRPr/>
            </a:pPr>
            <a:r>
              <a:rPr lang="cs-CZ" baseline="0" dirty="0" smtClean="0"/>
              <a:t>Odkaz otevře zjednodušenou </a:t>
            </a:r>
            <a:r>
              <a:rPr lang="cs-CZ" baseline="0" dirty="0" err="1" smtClean="0"/>
              <a:t>excelovskou</a:t>
            </a:r>
            <a:r>
              <a:rPr lang="cs-CZ" baseline="0" dirty="0" smtClean="0"/>
              <a:t> tabulku, ve které jsou uvedeny pouze specifické cíle operačních programů, které se vztahují pouze pracovních skupin. Dále je zde určena první výzva, která se váže k danému specifickému cíli (výzvy zatím nejsou vyhlášeny zdrojem byl předběžný harmonogram výzev). V neposlední řadě jsou zde všechny projektové náměty dodané členy RSK OK. </a:t>
            </a: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04038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313251" y="4676035"/>
            <a:ext cx="6171173" cy="4467225"/>
          </a:xfrm>
        </p:spPr>
        <p:txBody>
          <a:bodyPr/>
          <a:lstStyle/>
          <a:p>
            <a:pPr algn="just" defTabSz="921898">
              <a:defRPr/>
            </a:pPr>
            <a:r>
              <a:rPr lang="cs-CZ" b="1" dirty="0"/>
              <a:t>Forma sběru projektových námětů </a:t>
            </a:r>
          </a:p>
          <a:p>
            <a:pPr algn="just" defTabSz="921898">
              <a:defRPr/>
            </a:pPr>
            <a:r>
              <a:rPr lang="cs-CZ" dirty="0"/>
              <a:t>Každému členu pracovních skupin (mimo zástupce za Olomoucký kraj) bude prostřednictvím Sekretariátu RSK OK zaslána v jednotné formě </a:t>
            </a:r>
            <a:r>
              <a:rPr lang="cs-CZ" dirty="0" err="1"/>
              <a:t>excelovská</a:t>
            </a:r>
            <a:r>
              <a:rPr lang="cs-CZ" dirty="0"/>
              <a:t> tabulka. Do této tabulky budou členové RSK OK doplňovat informace projektové náměty. Konkrétně je nutné vyplnit sloupce (Nositel, Název akce, Popis akce, Rok přeložení do výzvy, Celkové předpokládané náklady, zdroj financování a výstupové indikátory). Termín stanoven do </a:t>
            </a:r>
            <a:r>
              <a:rPr lang="cs-CZ" u="sng" dirty="0"/>
              <a:t>30. 6. 2015</a:t>
            </a:r>
          </a:p>
          <a:p>
            <a:pPr algn="just" defTabSz="921898">
              <a:defRPr/>
            </a:pPr>
            <a:endParaRPr lang="cs-CZ" dirty="0"/>
          </a:p>
          <a:p>
            <a:pPr algn="just" defTabSz="921898">
              <a:defRPr/>
            </a:pPr>
            <a:r>
              <a:rPr lang="cs-CZ" dirty="0"/>
              <a:t>Sekretariát RSK (oddělení regionálního rozvoje) nabízí členům pracovních skupin možnost případných konzultací.</a:t>
            </a:r>
          </a:p>
          <a:p>
            <a:pPr algn="just" defTabSz="921898">
              <a:defRPr/>
            </a:pPr>
            <a:endParaRPr lang="cs-CZ" dirty="0"/>
          </a:p>
          <a:p>
            <a:pPr algn="just" defTabSz="921898">
              <a:defRPr/>
            </a:pPr>
            <a:r>
              <a:rPr lang="cs-CZ" dirty="0"/>
              <a:t>Projekt – Alokace – zdroj financování  - výstupové indikátory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174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První</a:t>
            </a:r>
            <a:r>
              <a:rPr lang="cs-CZ" baseline="0" dirty="0" smtClean="0"/>
              <a:t> verze RAP byla, na základě metodiky MMR, zaslaná MMR a 5. 12. 2014 a to v návaznosti na projektové náměty KÚOK, příspěvkových organizací KÚOK, Zásobník projektových námětů.</a:t>
            </a:r>
          </a:p>
          <a:p>
            <a:endParaRPr lang="cs-CZ" baseline="0" dirty="0" smtClean="0"/>
          </a:p>
          <a:p>
            <a:r>
              <a:rPr lang="cs-CZ" baseline="0" dirty="0" smtClean="0"/>
              <a:t>30.4. byla na MMR zaslaná verze RAP dle nové metodiky MMR</a:t>
            </a:r>
          </a:p>
          <a:p>
            <a:endParaRPr lang="cs-CZ" baseline="0" dirty="0" smtClean="0"/>
          </a:p>
          <a:p>
            <a:pPr marL="230475" indent="-230475">
              <a:buAutoNum type="arabicPeriod"/>
            </a:pPr>
            <a:r>
              <a:rPr lang="cs-CZ" baseline="0" dirty="0" smtClean="0"/>
              <a:t>6. 2015 – Schválení verze RAP po metodickém setkání pana Kubeše z MMR.</a:t>
            </a:r>
          </a:p>
          <a:p>
            <a:endParaRPr lang="cs-CZ" baseline="0" dirty="0" smtClean="0"/>
          </a:p>
          <a:p>
            <a:r>
              <a:rPr lang="cs-CZ" baseline="0" dirty="0" smtClean="0"/>
              <a:t>Srpen 2015 – Předpoklad změny metodiky tvorby RAP, zapracování do RAP výstupy z pracovních skupin. Schválení aktualizovaného RAP s vazbou na vyhlášení výzev v roce 2016</a:t>
            </a:r>
          </a:p>
          <a:p>
            <a:endParaRPr lang="cs-CZ" baseline="0" dirty="0" smtClean="0"/>
          </a:p>
          <a:p>
            <a:r>
              <a:rPr lang="cs-CZ" baseline="0" dirty="0" smtClean="0"/>
              <a:t>Září 2015 – NSK všechny aktualizované </a:t>
            </a:r>
            <a:r>
              <a:rPr lang="cs-CZ" baseline="0" dirty="0" err="1" smtClean="0"/>
              <a:t>RAPy</a:t>
            </a:r>
            <a:r>
              <a:rPr lang="cs-CZ" baseline="0" dirty="0" smtClean="0"/>
              <a:t> implementuje do Akčního plánu strategie regionálního rozvoje a dále bude jednat o vyhlášení výzev z ESI fondů a národních zdrojů.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61342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Region&#225;ln&#237;%20ak&#269;n&#237;%20pl&#225;n%20Strategie%20region&#225;ln&#237;ho%20rozvoje%20Olomouck&#233;ho%20kraje%20(textov&#225;%20&#269;&#225;st)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P&#345;&#237;loha%20&#269;.%201%20-%20RAP%20SRR%20OK.xlsx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OP%20-%20Pracovn&#237;%20skupiny.xlsx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p.smicka@kr-olomocky.cz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Regionální akční plán Olomouckého kraje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>
                <a:solidFill>
                  <a:srgbClr val="003994"/>
                </a:solidFill>
              </a:rPr>
              <a:t>1. jednání Pracovní skupiny Vzdělávání</a:t>
            </a:r>
          </a:p>
          <a:p>
            <a:r>
              <a:rPr lang="cs-CZ" sz="2000" dirty="0">
                <a:solidFill>
                  <a:srgbClr val="003994"/>
                </a:solidFill>
              </a:rPr>
              <a:t>14. 5. 2015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Regionální akční plán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Regionální akční plán </a:t>
            </a:r>
            <a:r>
              <a:rPr lang="cs-CZ" dirty="0" smtClean="0"/>
              <a:t>je </a:t>
            </a:r>
            <a:r>
              <a:rPr lang="cs-CZ" dirty="0"/>
              <a:t>základním dokumentem pro činnost </a:t>
            </a:r>
            <a:r>
              <a:rPr lang="cs-CZ" dirty="0" smtClean="0"/>
              <a:t>RSK</a:t>
            </a:r>
          </a:p>
          <a:p>
            <a:pPr lvl="1"/>
            <a:r>
              <a:rPr lang="cs-CZ" dirty="0" smtClean="0"/>
              <a:t>Zhotoveným </a:t>
            </a:r>
            <a:r>
              <a:rPr lang="cs-CZ" dirty="0"/>
              <a:t>na základě principu partnerství pro realizaci územní dimenze ESI fondů v územních obvodech krajů ČR a</a:t>
            </a:r>
          </a:p>
          <a:p>
            <a:pPr lvl="1"/>
            <a:r>
              <a:rPr lang="cs-CZ" dirty="0" smtClean="0"/>
              <a:t>Národních </a:t>
            </a:r>
            <a:r>
              <a:rPr lang="cs-CZ" dirty="0"/>
              <a:t>finančních zdrojů</a:t>
            </a:r>
          </a:p>
          <a:p>
            <a:endParaRPr lang="cs-CZ" dirty="0"/>
          </a:p>
          <a:p>
            <a:r>
              <a:rPr lang="cs-CZ" dirty="0"/>
              <a:t>C</a:t>
            </a:r>
            <a:r>
              <a:rPr lang="cs-CZ" dirty="0" smtClean="0"/>
              <a:t>ílem je naplnění </a:t>
            </a:r>
            <a:r>
              <a:rPr lang="cs-CZ" dirty="0"/>
              <a:t>Strategie regionálního rozvoje ČR 2014 – 2020.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14744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957837" cy="1143000"/>
          </a:xfrm>
        </p:spPr>
        <p:txBody>
          <a:bodyPr/>
          <a:lstStyle/>
          <a:p>
            <a:r>
              <a:rPr lang="cs-CZ" dirty="0" smtClean="0"/>
              <a:t>Součinnost metodiky RAP s národními dokumenty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Operační programy</a:t>
            </a:r>
          </a:p>
          <a:p>
            <a:pPr lvl="1"/>
            <a:r>
              <a:rPr lang="cs-CZ" dirty="0"/>
              <a:t>Evropská komise schválila finální </a:t>
            </a:r>
            <a:r>
              <a:rPr lang="cs-CZ"/>
              <a:t>podobu </a:t>
            </a:r>
            <a:r>
              <a:rPr lang="cs-CZ" smtClean="0"/>
              <a:t>5 </a:t>
            </a:r>
            <a:r>
              <a:rPr lang="cs-CZ" dirty="0"/>
              <a:t>operačních </a:t>
            </a:r>
            <a:r>
              <a:rPr lang="cs-CZ" dirty="0" smtClean="0"/>
              <a:t>programů</a:t>
            </a:r>
          </a:p>
          <a:p>
            <a:r>
              <a:rPr lang="cs-CZ" dirty="0" smtClean="0"/>
              <a:t>Národní dokument k územní dimenzi</a:t>
            </a:r>
          </a:p>
          <a:p>
            <a:pPr lvl="1"/>
            <a:r>
              <a:rPr lang="cs-CZ" dirty="0" smtClean="0"/>
              <a:t>Hledá prostor pro územní koordinaci v OP</a:t>
            </a:r>
          </a:p>
          <a:p>
            <a:r>
              <a:rPr lang="cs-CZ" dirty="0"/>
              <a:t>Metodický pokyn pro využití integrovaných </a:t>
            </a:r>
            <a:r>
              <a:rPr lang="cs-CZ" dirty="0" smtClean="0"/>
              <a:t>nástrojů</a:t>
            </a:r>
          </a:p>
          <a:p>
            <a:pPr lvl="1"/>
            <a:r>
              <a:rPr lang="cs-CZ" dirty="0" smtClean="0"/>
              <a:t>Popisuje tvorbu a využití  integrovaných nástrojů</a:t>
            </a:r>
            <a:endParaRPr lang="cs-CZ" dirty="0"/>
          </a:p>
          <a:p>
            <a:r>
              <a:rPr lang="cs-CZ" dirty="0" smtClean="0"/>
              <a:t>Strategie regionálního rozvoje ČR (SRR)</a:t>
            </a:r>
            <a:endParaRPr lang="cs-CZ" dirty="0"/>
          </a:p>
          <a:p>
            <a:pPr lvl="1"/>
            <a:r>
              <a:rPr lang="cs-CZ" dirty="0" smtClean="0"/>
              <a:t>Platforma, na které je RAP postaven</a:t>
            </a:r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41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Tvorba RAP SRR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5112022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Podkladové </a:t>
            </a:r>
            <a:r>
              <a:rPr lang="cs-CZ" dirty="0"/>
              <a:t>materiály</a:t>
            </a:r>
          </a:p>
          <a:p>
            <a:pPr lvl="1"/>
            <a:r>
              <a:rPr lang="cs-CZ" dirty="0"/>
              <a:t>Sběr </a:t>
            </a:r>
            <a:r>
              <a:rPr lang="cs-CZ" dirty="0" smtClean="0"/>
              <a:t>významných projektových </a:t>
            </a:r>
            <a:r>
              <a:rPr lang="cs-CZ" dirty="0"/>
              <a:t>námětů od členů RSK </a:t>
            </a:r>
            <a:r>
              <a:rPr lang="cs-CZ" dirty="0" smtClean="0"/>
              <a:t>OK</a:t>
            </a:r>
          </a:p>
          <a:p>
            <a:pPr lvl="2"/>
            <a:r>
              <a:rPr lang="cs-CZ" dirty="0"/>
              <a:t>Investiční náměty: nad 50 mil. Kč</a:t>
            </a:r>
          </a:p>
          <a:p>
            <a:pPr lvl="2"/>
            <a:r>
              <a:rPr lang="cs-CZ" dirty="0"/>
              <a:t>Neinvestiční náměty: nad 5 mil. Kč</a:t>
            </a:r>
          </a:p>
          <a:p>
            <a:pPr lvl="2"/>
            <a:r>
              <a:rPr lang="cs-CZ" dirty="0"/>
              <a:t>Významné projekty se zapojením více organizací</a:t>
            </a:r>
          </a:p>
          <a:p>
            <a:pPr lvl="2"/>
            <a:r>
              <a:rPr lang="cs-CZ" dirty="0"/>
              <a:t>Stěžejní projekty pro danou </a:t>
            </a:r>
            <a:r>
              <a:rPr lang="cs-CZ" dirty="0" smtClean="0"/>
              <a:t>oblast</a:t>
            </a:r>
            <a:endParaRPr lang="cs-CZ" dirty="0"/>
          </a:p>
          <a:p>
            <a:pPr lvl="1"/>
            <a:r>
              <a:rPr lang="cs-CZ" dirty="0"/>
              <a:t>Projektové náměty KÚOK a </a:t>
            </a:r>
            <a:r>
              <a:rPr lang="cs-CZ" dirty="0" err="1"/>
              <a:t>přís</a:t>
            </a:r>
            <a:r>
              <a:rPr lang="cs-CZ" dirty="0"/>
              <a:t>. organizací kraje</a:t>
            </a:r>
          </a:p>
          <a:p>
            <a:pPr lvl="1"/>
            <a:r>
              <a:rPr lang="cs-CZ" dirty="0"/>
              <a:t>Zásobník projektových námětů </a:t>
            </a:r>
            <a:r>
              <a:rPr lang="cs-CZ" dirty="0" smtClean="0"/>
              <a:t>OK</a:t>
            </a:r>
          </a:p>
          <a:p>
            <a:pPr lvl="2"/>
            <a:r>
              <a:rPr lang="cs-CZ" dirty="0"/>
              <a:t>Obce, MAS, mikroregiony, </a:t>
            </a:r>
            <a:r>
              <a:rPr lang="cs-CZ" dirty="0" smtClean="0"/>
              <a:t>právnické osoby</a:t>
            </a:r>
            <a:endParaRPr lang="cs-CZ" dirty="0"/>
          </a:p>
          <a:p>
            <a:pPr lvl="1"/>
            <a:r>
              <a:rPr lang="cs-CZ" dirty="0" smtClean="0"/>
              <a:t>V případě nedostatečných podkladů – expertní odhad</a:t>
            </a:r>
            <a:endParaRPr lang="cs-CZ" dirty="0"/>
          </a:p>
          <a:p>
            <a:pPr marL="914400" lvl="2" indent="0">
              <a:buNone/>
            </a:pPr>
            <a:endParaRPr lang="cs-CZ" dirty="0"/>
          </a:p>
          <a:p>
            <a:pPr lvl="2"/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0049149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RAP SRR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Textová část RAP SRR OK</a:t>
            </a:r>
          </a:p>
          <a:p>
            <a:pPr lvl="1"/>
            <a:r>
              <a:rPr lang="cs-CZ" dirty="0"/>
              <a:t>Textová část stručně popisuje obsah aktivity </a:t>
            </a:r>
            <a:r>
              <a:rPr lang="cs-CZ" dirty="0" smtClean="0"/>
              <a:t>RAP</a:t>
            </a:r>
            <a:endParaRPr lang="cs-CZ" dirty="0"/>
          </a:p>
          <a:p>
            <a:pPr lvl="1"/>
            <a:r>
              <a:rPr lang="cs-CZ" dirty="0" smtClean="0">
                <a:hlinkClick r:id="rId3" action="ppaction://hlinkfile"/>
              </a:rPr>
              <a:t>Regionální akční plán Strategie regionálního rozvoje Olomouckého kraje (textová část).docx</a:t>
            </a:r>
            <a:endParaRPr lang="cs-CZ" dirty="0" smtClean="0"/>
          </a:p>
          <a:p>
            <a:pPr lvl="1"/>
            <a:endParaRPr lang="cs-CZ" dirty="0" smtClean="0"/>
          </a:p>
          <a:p>
            <a:r>
              <a:rPr lang="cs-CZ" dirty="0" smtClean="0"/>
              <a:t>Vazba aktivit RAP</a:t>
            </a:r>
          </a:p>
          <a:p>
            <a:pPr lvl="1"/>
            <a:r>
              <a:rPr lang="cs-CZ" dirty="0" smtClean="0"/>
              <a:t>Územní dimenze vychází z </a:t>
            </a:r>
            <a:r>
              <a:rPr lang="cs-CZ" dirty="0" err="1" smtClean="0"/>
              <a:t>DoP</a:t>
            </a:r>
            <a:r>
              <a:rPr lang="cs-CZ" dirty="0" smtClean="0"/>
              <a:t> a NDÚD</a:t>
            </a:r>
          </a:p>
          <a:p>
            <a:pPr lvl="1"/>
            <a:r>
              <a:rPr lang="cs-CZ" dirty="0" smtClean="0"/>
              <a:t>Zahrnuty pouze Operační program Zaměstnanost a Integrovaný regionální operační program</a:t>
            </a:r>
          </a:p>
          <a:p>
            <a:pPr lvl="1"/>
            <a:r>
              <a:rPr lang="cs-CZ" dirty="0" smtClean="0"/>
              <a:t>KAP a MAP a integrované nástroje za CLLD a ITI budou začleněny do RAP</a:t>
            </a:r>
          </a:p>
          <a:p>
            <a:pPr lvl="1"/>
            <a:r>
              <a:rPr lang="cs-CZ" dirty="0" smtClean="0">
                <a:hlinkClick r:id="rId4" action="ppaction://hlinkfile"/>
              </a:rPr>
              <a:t>Příloha č. 1 - RAP SRR OK.xlsx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4939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669805" cy="1143000"/>
          </a:xfrm>
        </p:spPr>
        <p:txBody>
          <a:bodyPr/>
          <a:lstStyle/>
          <a:p>
            <a:r>
              <a:rPr lang="cs-CZ" dirty="0" smtClean="0"/>
              <a:t>Neinvestiční projektové náměty v RAP SRR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Přehled dodaných projektových námětů</a:t>
            </a:r>
          </a:p>
          <a:p>
            <a:pPr lvl="1"/>
            <a:r>
              <a:rPr lang="cs-CZ" dirty="0" smtClean="0"/>
              <a:t>Rozčleněny dle specifických cílů OP </a:t>
            </a:r>
          </a:p>
          <a:p>
            <a:pPr lvl="1"/>
            <a:r>
              <a:rPr lang="cs-CZ" dirty="0" smtClean="0"/>
              <a:t>Příklady vhodných projektů</a:t>
            </a:r>
            <a:endParaRPr lang="cs-CZ" dirty="0"/>
          </a:p>
          <a:p>
            <a:pPr lvl="1"/>
            <a:r>
              <a:rPr lang="cs-CZ" dirty="0" smtClean="0"/>
              <a:t>RAP nemá dostatek neinvestičních projektových </a:t>
            </a:r>
            <a:r>
              <a:rPr lang="cs-CZ" dirty="0"/>
              <a:t>námětů</a:t>
            </a:r>
          </a:p>
          <a:p>
            <a:pPr lvl="1"/>
            <a:r>
              <a:rPr lang="cs-CZ" dirty="0">
                <a:hlinkClick r:id="rId3" action="ppaction://hlinkfile"/>
              </a:rPr>
              <a:t>OP - Pracovní skupiny.xlsx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88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525789" cy="1143000"/>
          </a:xfrm>
        </p:spPr>
        <p:txBody>
          <a:bodyPr/>
          <a:lstStyle/>
          <a:p>
            <a:r>
              <a:rPr lang="cs-CZ" dirty="0" smtClean="0"/>
              <a:t>Sběr projektových námětů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751982"/>
          </a:xfrm>
        </p:spPr>
        <p:txBody>
          <a:bodyPr/>
          <a:lstStyle/>
          <a:p>
            <a:r>
              <a:rPr lang="cs-CZ" dirty="0" smtClean="0"/>
              <a:t>Sběr projektových námětů pro roky </a:t>
            </a:r>
            <a:r>
              <a:rPr lang="cs-CZ" u="sng" dirty="0" smtClean="0"/>
              <a:t>2015 a 2016:</a:t>
            </a:r>
          </a:p>
          <a:p>
            <a:pPr lvl="1"/>
            <a:r>
              <a:rPr lang="cs-CZ" dirty="0" smtClean="0"/>
              <a:t>Termín 30. 6. 2015</a:t>
            </a:r>
          </a:p>
          <a:p>
            <a:pPr lvl="1"/>
            <a:r>
              <a:rPr lang="cs-CZ" dirty="0" smtClean="0"/>
              <a:t>Oddělení regionálního rozvoje nabízí možnost konzultací všem členům pracovních skupin</a:t>
            </a:r>
          </a:p>
          <a:p>
            <a:pPr lvl="1"/>
            <a:r>
              <a:rPr lang="cs-CZ" dirty="0" smtClean="0"/>
              <a:t>Kontaktní osoba </a:t>
            </a:r>
            <a:r>
              <a:rPr lang="cs-CZ" dirty="0" smtClean="0">
                <a:hlinkClick r:id="rId3"/>
              </a:rPr>
              <a:t>p.smicka@kr-olomocky.cz</a:t>
            </a:r>
            <a:endParaRPr lang="cs-CZ" dirty="0" smtClean="0"/>
          </a:p>
          <a:p>
            <a:r>
              <a:rPr lang="cs-CZ" dirty="0" smtClean="0"/>
              <a:t>Forma sběru projektových námětů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22194"/>
              </p:ext>
            </p:extLst>
          </p:nvPr>
        </p:nvGraphicFramePr>
        <p:xfrm>
          <a:off x="13387" y="4149081"/>
          <a:ext cx="9113667" cy="2708919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742189"/>
                <a:gridCol w="1224136"/>
                <a:gridCol w="1567228"/>
                <a:gridCol w="881044"/>
                <a:gridCol w="792088"/>
                <a:gridCol w="1440160"/>
                <a:gridCol w="1440160"/>
                <a:gridCol w="1026662"/>
              </a:tblGrid>
              <a:tr h="9171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Nositel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akce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Popis akce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Rok předložení do výzvy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Celkové náklady</a:t>
                      </a:r>
                      <a:br>
                        <a:rPr lang="cs-CZ" sz="1400" dirty="0">
                          <a:effectLst/>
                        </a:rPr>
                      </a:br>
                      <a:r>
                        <a:rPr lang="cs-CZ" sz="1400" dirty="0">
                          <a:effectLst/>
                        </a:rPr>
                        <a:t>(v tis. Kč)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chemeClr val="tx1"/>
                          </a:solidFill>
                          <a:effectLst/>
                        </a:rPr>
                        <a:t>Zdroj financování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Název výstupového indikátoru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Hodnota výstupového indikátoru</a:t>
                      </a:r>
                    </a:p>
                  </a:txBody>
                  <a:tcPr marL="68580" marR="68580" marT="0" marB="0" anchor="ctr"/>
                </a:tc>
              </a:tr>
              <a:tr h="179178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</a:rPr>
                        <a:t>UPOL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Podpora celoživotního vzdělávání a </a:t>
                      </a:r>
                      <a:r>
                        <a:rPr lang="cs-CZ" sz="1400" dirty="0" err="1" smtClean="0">
                          <a:solidFill>
                            <a:schemeClr val="tx1"/>
                          </a:solidFill>
                          <a:effectLst/>
                        </a:rPr>
                        <a:t>kriérního</a:t>
                      </a: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 růstu pracovníků vzdělávacích institucí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Zahraniční stáže a pobyty. Moderní pedagogické a didaktické postupy.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2016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500 000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OPVVV 2.3_IP1 Zkvalitnění podmínek pro celoživotní vzdělávání na vysokých školách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</a:rPr>
                        <a:t>Počet studijních programů s alespoň jedním předmětem nově vyučovaným v cizím jazyce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Times New Roman"/>
                        </a:rPr>
                        <a:t>4</a:t>
                      </a:r>
                      <a:endParaRPr lang="cs-CZ" sz="1400" dirty="0">
                        <a:solidFill>
                          <a:schemeClr val="tx1"/>
                        </a:solidFill>
                        <a:effectLst/>
                        <a:latin typeface="+mj-lt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71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461893" cy="1143000"/>
          </a:xfrm>
        </p:spPr>
        <p:txBody>
          <a:bodyPr/>
          <a:lstStyle/>
          <a:p>
            <a:r>
              <a:rPr lang="cs-CZ" dirty="0" smtClean="0"/>
              <a:t>Harmonogram práce na RAP SRR OK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30. 4. 2015 – odevzdána na MMR druhá verze RAP</a:t>
            </a:r>
          </a:p>
          <a:p>
            <a:endParaRPr lang="cs-CZ" dirty="0" smtClean="0"/>
          </a:p>
          <a:p>
            <a:r>
              <a:rPr lang="cs-CZ" dirty="0" smtClean="0"/>
              <a:t>1. 6. 2015 – 3. zasedání RSK OK (schválení RAP SSR OK)</a:t>
            </a:r>
          </a:p>
          <a:p>
            <a:endParaRPr lang="cs-CZ" dirty="0" smtClean="0"/>
          </a:p>
          <a:p>
            <a:r>
              <a:rPr lang="cs-CZ" dirty="0" smtClean="0"/>
              <a:t>Srpen 2015 – 4. zasedání RSK OK</a:t>
            </a:r>
          </a:p>
          <a:p>
            <a:endParaRPr lang="cs-CZ" dirty="0" smtClean="0"/>
          </a:p>
          <a:p>
            <a:r>
              <a:rPr lang="cs-CZ" dirty="0" smtClean="0"/>
              <a:t>Září 2015 – 3. zasedání NSK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800222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r>
              <a:rPr lang="cs-CZ" dirty="0" smtClean="0"/>
              <a:t>oddělení regionálního rozvoje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11418</TotalTime>
  <Words>959</Words>
  <Application>Microsoft Office PowerPoint</Application>
  <PresentationFormat>Předvádění na obrazovce (4:3)</PresentationFormat>
  <Paragraphs>150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Výchozí návrh</vt:lpstr>
      <vt:lpstr>Regionální akční plán Olomouckého kraje</vt:lpstr>
      <vt:lpstr>Regionální akční plán</vt:lpstr>
      <vt:lpstr>Součinnost metodiky RAP s národními dokumenty</vt:lpstr>
      <vt:lpstr>Tvorba RAP SRR OK</vt:lpstr>
      <vt:lpstr>RAP SRR OK</vt:lpstr>
      <vt:lpstr>Neinvestiční projektové náměty v RAP SRR OK</vt:lpstr>
      <vt:lpstr>Sběr projektových námětů</vt:lpstr>
      <vt:lpstr>Harmonogram práce na RAP SRR OK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Smička Petr</cp:lastModifiedBy>
  <cp:revision>519</cp:revision>
  <cp:lastPrinted>2015-05-14T05:42:00Z</cp:lastPrinted>
  <dcterms:created xsi:type="dcterms:W3CDTF">2008-04-28T11:39:29Z</dcterms:created>
  <dcterms:modified xsi:type="dcterms:W3CDTF">2015-05-21T05:24:29Z</dcterms:modified>
</cp:coreProperties>
</file>