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7" r:id="rId3"/>
    <p:sldId id="289" r:id="rId4"/>
    <p:sldId id="288" r:id="rId5"/>
    <p:sldId id="290" r:id="rId6"/>
    <p:sldId id="291" r:id="rId7"/>
    <p:sldId id="293" r:id="rId8"/>
    <p:sldId id="294" r:id="rId9"/>
    <p:sldId id="292" r:id="rId10"/>
    <p:sldId id="269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>
      <p:cViewPr varScale="1">
        <p:scale>
          <a:sx n="109" d="100"/>
          <a:sy n="109" d="100"/>
        </p:scale>
        <p:origin x="160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92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20.03.2023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ckapa.upol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kap.cz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000" b="1" dirty="0" smtClean="0">
                <a:latin typeface="Calibri" panose="020F0502020204030204" pitchFamily="34" charset="0"/>
              </a:rPr>
              <a:t>Aktuálně </a:t>
            </a:r>
          </a:p>
          <a:p>
            <a:pPr algn="ctr"/>
            <a:r>
              <a:rPr lang="cs-CZ" sz="6000" b="1" dirty="0" smtClean="0">
                <a:latin typeface="Calibri" panose="020F0502020204030204" pitchFamily="34" charset="0"/>
              </a:rPr>
              <a:t>k akčnímu plánování</a:t>
            </a:r>
            <a:r>
              <a:rPr lang="cs-CZ" sz="7200" b="1" dirty="0" smtClean="0"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(Projekt KAP III)</a:t>
            </a:r>
          </a:p>
          <a:p>
            <a:pPr algn="ctr"/>
            <a:endParaRPr lang="cs-CZ" sz="4000" b="1" u="sng" dirty="0" smtClean="0">
              <a:latin typeface="Calibri" panose="020F0502020204030204" pitchFamily="34" charset="0"/>
            </a:endParaRPr>
          </a:p>
          <a:p>
            <a:pPr algn="ctr"/>
            <a:r>
              <a:rPr lang="cs-CZ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Pracovní setkání ředitelů škol a školských zařízení  zřizovaných  Olomouckým krajem</a:t>
            </a:r>
            <a:endParaRPr lang="cs-CZ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Dlouhé Stráně 22. – 23. 03. 2023 </a:t>
            </a:r>
          </a:p>
          <a:p>
            <a:pPr algn="ctr"/>
            <a:endParaRPr lang="cs-CZ" sz="3000" dirty="0" smtClean="0">
              <a:latin typeface="Calibri" panose="020F0502020204030204" pitchFamily="34" charset="0"/>
            </a:endParaRPr>
          </a:p>
          <a:p>
            <a:pPr algn="ctr"/>
            <a:endParaRPr lang="cs-CZ" sz="3000" dirty="0" smtClean="0">
              <a:latin typeface="Calibri" panose="020F0502020204030204" pitchFamily="34" charset="0"/>
            </a:endParaRPr>
          </a:p>
          <a:p>
            <a:pPr algn="ctr"/>
            <a:endParaRPr lang="cs-CZ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DěkujEME</a:t>
            </a:r>
            <a:r>
              <a:rPr lang="cs-CZ" dirty="0" smtClean="0"/>
              <a:t> 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Ing. Lenka Polachová, </a:t>
            </a:r>
            <a:r>
              <a:rPr lang="cs-CZ" dirty="0" smtClean="0">
                <a:hlinkClick r:id="rId2"/>
              </a:rPr>
              <a:t>l.polachova@olkraj.cz</a:t>
            </a:r>
            <a:endParaRPr lang="cs-CZ" dirty="0" smtClean="0"/>
          </a:p>
          <a:p>
            <a:r>
              <a:rPr lang="cs-CZ" dirty="0" smtClean="0"/>
              <a:t>RNDr. Bronislava Vláčilová, </a:t>
            </a:r>
            <a:r>
              <a:rPr lang="cs-CZ" dirty="0" smtClean="0">
                <a:hlinkClick r:id="rId3"/>
              </a:rPr>
              <a:t>b.vlacilova@olkraj.cz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3711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Tvorba souboru dokumentů</a:t>
            </a:r>
            <a:br>
              <a:rPr lang="cs-CZ" sz="3200" b="1" dirty="0" smtClean="0"/>
            </a:br>
            <a:r>
              <a:rPr lang="cs-CZ" sz="3200" b="1" dirty="0" smtClean="0"/>
              <a:t> KAP III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Soubor tvoří:</a:t>
            </a:r>
          </a:p>
          <a:p>
            <a:r>
              <a:rPr lang="cs-CZ" sz="2400" dirty="0" smtClean="0"/>
              <a:t>Analytická část</a:t>
            </a:r>
          </a:p>
          <a:p>
            <a:r>
              <a:rPr lang="cs-CZ" sz="2400" dirty="0" err="1" smtClean="0"/>
              <a:t>Prioritizace</a:t>
            </a:r>
            <a:r>
              <a:rPr lang="cs-CZ" sz="2400" dirty="0" smtClean="0"/>
              <a:t> potřeb (včetně seznamů pro investice v IROP)</a:t>
            </a:r>
          </a:p>
          <a:p>
            <a:r>
              <a:rPr lang="cs-CZ" sz="2400" dirty="0" smtClean="0"/>
              <a:t>Akční plány 2023, 2024, 2025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323528" y="4005064"/>
            <a:ext cx="849694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u="sng" dirty="0" smtClean="0"/>
          </a:p>
          <a:p>
            <a:pPr algn="ctr"/>
            <a:r>
              <a:rPr lang="cs-CZ" u="sng" dirty="0" smtClean="0"/>
              <a:t>Výstupy z dotazníkového šetření MŠMT na SŠ a VOŠ v listopadu 2022 k tématům: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rozvoj potenciálu každého dítěte/žáka/studenta/účastníka neformálního </a:t>
            </a:r>
            <a:r>
              <a:rPr lang="cs-CZ" dirty="0" smtClean="0"/>
              <a:t>vzdělávání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podpora pedagogických, didaktických a manažerských kompetencí pracovníků ve vzdělávání  </a:t>
            </a:r>
            <a:endParaRPr lang="cs-CZ" dirty="0" smtClean="0"/>
          </a:p>
          <a:p>
            <a:pPr algn="ctr"/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5167" y="5733256"/>
            <a:ext cx="4273666" cy="1018120"/>
          </a:xfrm>
          <a:prstGeom prst="rect">
            <a:avLst/>
          </a:prstGeom>
        </p:spPr>
      </p:pic>
      <p:sp>
        <p:nvSpPr>
          <p:cNvPr id="6" name="Bublinový popisek se šipkou dolů 5"/>
          <p:cNvSpPr/>
          <p:nvPr/>
        </p:nvSpPr>
        <p:spPr>
          <a:xfrm>
            <a:off x="6588224" y="2996952"/>
            <a:ext cx="2232248" cy="1097557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 dokončení </a:t>
            </a:r>
          </a:p>
          <a:p>
            <a:pPr algn="ctr"/>
            <a:r>
              <a:rPr lang="cs-CZ" dirty="0" smtClean="0"/>
              <a:t>aktuálně chybí</a:t>
            </a:r>
            <a:endParaRPr lang="cs-CZ" dirty="0"/>
          </a:p>
        </p:txBody>
      </p:sp>
      <p:sp>
        <p:nvSpPr>
          <p:cNvPr id="7" name="Šipka dolů 6"/>
          <p:cNvSpPr/>
          <p:nvPr/>
        </p:nvSpPr>
        <p:spPr>
          <a:xfrm>
            <a:off x="4329684" y="5140450"/>
            <a:ext cx="484632" cy="7482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36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Spolupráce v platformách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22691"/>
            <a:ext cx="8229600" cy="4781128"/>
          </a:xfrm>
        </p:spPr>
        <p:txBody>
          <a:bodyPr/>
          <a:lstStyle/>
          <a:p>
            <a:pPr marL="0" indent="0" algn="r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195146" y="1450126"/>
            <a:ext cx="8784976" cy="3546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kompetencí k podnikavosti, iniciativě a kreativitě;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polytechnického vzdělávání;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odborného vzdělávání včetně spolupráce škol a zaměstnavatelů a kariérového poradenství;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podpory gramotností – čtenářské, matematické, digitální, </a:t>
            </a:r>
            <a:r>
              <a:rPr lang="cs-CZ" sz="2400" dirty="0" smtClean="0">
                <a:solidFill>
                  <a:schemeClr val="tx1"/>
                </a:solidFill>
              </a:rPr>
              <a:t>pohybové;</a:t>
            </a:r>
            <a:endParaRPr lang="cs-CZ" sz="24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společného vzdělávání a akcí KLIMA;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400" dirty="0" smtClean="0">
                <a:solidFill>
                  <a:schemeClr val="tx1"/>
                </a:solidFill>
              </a:rPr>
              <a:t>platforma </a:t>
            </a:r>
            <a:r>
              <a:rPr lang="cs-CZ" sz="2400" dirty="0">
                <a:solidFill>
                  <a:schemeClr val="tx1"/>
                </a:solidFill>
              </a:rPr>
              <a:t>digitalizace ve </a:t>
            </a:r>
            <a:r>
              <a:rPr lang="cs-CZ" sz="2400" dirty="0" smtClean="0">
                <a:solidFill>
                  <a:schemeClr val="tx1"/>
                </a:solidFill>
              </a:rPr>
              <a:t>vzdělávání.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6" name="Zaoblený obdélník 5"/>
          <p:cNvSpPr/>
          <p:nvPr/>
        </p:nvSpPr>
        <p:spPr>
          <a:xfrm>
            <a:off x="1835696" y="5301208"/>
            <a:ext cx="5616624" cy="128049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Spolupráce na tvorbě dokumentů KAP III</a:t>
            </a:r>
          </a:p>
          <a:p>
            <a:pPr algn="ctr"/>
            <a:r>
              <a:rPr lang="cs-CZ" sz="2000" dirty="0" smtClean="0"/>
              <a:t>Podněty pro realizaci aktivit k naplnění AP 2023</a:t>
            </a:r>
            <a:endParaRPr lang="cs-CZ" sz="2000" dirty="0"/>
          </a:p>
        </p:txBody>
      </p:sp>
      <p:sp>
        <p:nvSpPr>
          <p:cNvPr id="7" name="Šipka dolů 6"/>
          <p:cNvSpPr/>
          <p:nvPr/>
        </p:nvSpPr>
        <p:spPr>
          <a:xfrm>
            <a:off x="4070432" y="4741050"/>
            <a:ext cx="1034404" cy="704174"/>
          </a:xfrm>
          <a:prstGeom prst="downArrow">
            <a:avLst>
              <a:gd name="adj1" fmla="val 50000"/>
              <a:gd name="adj2" fmla="val 557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9207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Aktivity projektu v 2023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Naplňování </a:t>
            </a:r>
            <a:r>
              <a:rPr lang="cs-CZ" dirty="0"/>
              <a:t>cílů a </a:t>
            </a:r>
            <a:r>
              <a:rPr lang="cs-CZ" dirty="0" smtClean="0"/>
              <a:t>podpora jednotlivých klíčových </a:t>
            </a:r>
            <a:r>
              <a:rPr lang="cs-CZ" dirty="0"/>
              <a:t>a </a:t>
            </a:r>
            <a:r>
              <a:rPr lang="cs-CZ" dirty="0" smtClean="0"/>
              <a:t>průřezových témat AP 2023</a:t>
            </a:r>
          </a:p>
          <a:p>
            <a:r>
              <a:rPr lang="cs-CZ" dirty="0" smtClean="0"/>
              <a:t>Tematická (pracovní) setkání, workshopy, semináře 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4" name="Zaoblený obdélník 3"/>
          <p:cNvSpPr/>
          <p:nvPr/>
        </p:nvSpPr>
        <p:spPr>
          <a:xfrm>
            <a:off x="251520" y="3789040"/>
            <a:ext cx="8568952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Setkání </a:t>
            </a:r>
            <a:r>
              <a:rPr lang="cs-CZ" dirty="0">
                <a:solidFill>
                  <a:schemeClr val="tx1"/>
                </a:solidFill>
              </a:rPr>
              <a:t>ředitelů speciálních škol a zástupců PPP a SPC Olomouckého kraje </a:t>
            </a:r>
            <a:r>
              <a:rPr lang="cs-CZ" dirty="0" smtClean="0">
                <a:solidFill>
                  <a:schemeClr val="tx1"/>
                </a:solidFill>
              </a:rPr>
              <a:t>            (</a:t>
            </a:r>
            <a:r>
              <a:rPr lang="cs-CZ" dirty="0">
                <a:solidFill>
                  <a:schemeClr val="tx1"/>
                </a:solidFill>
              </a:rPr>
              <a:t>19. 4. </a:t>
            </a:r>
            <a:r>
              <a:rPr lang="cs-CZ" dirty="0" smtClean="0">
                <a:solidFill>
                  <a:schemeClr val="tx1"/>
                </a:solidFill>
              </a:rPr>
              <a:t>2023, kongresový </a:t>
            </a:r>
            <a:r>
              <a:rPr lang="cs-CZ" dirty="0">
                <a:solidFill>
                  <a:schemeClr val="tx1"/>
                </a:solidFill>
              </a:rPr>
              <a:t>sál KÚ OK</a:t>
            </a:r>
            <a:r>
              <a:rPr lang="cs-CZ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Setkání ke sdílení zkušeností z pozice metodika podnikavosti na SŠ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Workshop zkušeností a příkladů dobré praxe v podpoře mimoškolních a nepovinných aktivit v polytechnickém vzdělávání (spolupráce SŠ a ZŠ)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Ve spolupráci s ÚP setkání k tématu E-</a:t>
            </a:r>
            <a:r>
              <a:rPr lang="cs-CZ" dirty="0" err="1" smtClean="0">
                <a:solidFill>
                  <a:schemeClr val="tx1"/>
                </a:solidFill>
              </a:rPr>
              <a:t>shop</a:t>
            </a:r>
            <a:r>
              <a:rPr lang="cs-CZ" dirty="0" smtClean="0">
                <a:solidFill>
                  <a:schemeClr val="tx1"/>
                </a:solidFill>
              </a:rPr>
              <a:t> rekvalifikací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Klima školy – zvládání stresových situací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Kulatý stůl ke koordinaci podpory nadaných v rámci kraje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chemeClr val="tx1"/>
                </a:solidFill>
              </a:rPr>
              <a:t>Bezpečnost při používání informačních technologií 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501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Workshop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 smtClean="0"/>
              <a:t>Termín: červen 2023, Olomouc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indent="0">
              <a:buNone/>
            </a:pPr>
            <a:r>
              <a:rPr lang="cs-CZ" sz="2800" b="1" dirty="0" smtClean="0"/>
              <a:t>Program: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/>
              <a:t>S</a:t>
            </a:r>
            <a:r>
              <a:rPr lang="cs-CZ" sz="2800" dirty="0" smtClean="0"/>
              <a:t>eznámení s finální podobou dokumentů KAP III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 smtClean="0"/>
              <a:t>Setkání platforem dle klíčových témat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800" dirty="0" smtClean="0"/>
              <a:t>Monitoring a evaluace aktivit dle AP 2023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450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Závěrečná konference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Termín: 20. září 2023, BEA centrum Olomouc</a:t>
            </a:r>
          </a:p>
          <a:p>
            <a:pPr marL="0" indent="0">
              <a:buNone/>
            </a:pPr>
            <a:r>
              <a:rPr lang="cs-CZ" b="1" dirty="0" smtClean="0"/>
              <a:t>Hlavní téma: </a:t>
            </a:r>
          </a:p>
          <a:p>
            <a:pPr marL="0" indent="0">
              <a:buNone/>
            </a:pPr>
            <a:r>
              <a:rPr lang="cs-CZ" dirty="0" smtClean="0"/>
              <a:t>Polytechnické vzdělávání pro budoucí úspěch</a:t>
            </a:r>
          </a:p>
          <a:p>
            <a:pPr marL="0" indent="0">
              <a:buNone/>
            </a:pP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Program se připravuje: </a:t>
            </a:r>
            <a:endParaRPr lang="cs-CZ" sz="16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Rekapitulace aktivit kraje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Prezentace výstupů implementačních projektů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Úspěchy absolventů v technických oborech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1600" dirty="0" smtClean="0"/>
              <a:t>Vize pro budoucnost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334504"/>
            <a:ext cx="4176464" cy="279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86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sz="3600" b="1" dirty="0" smtClean="0"/>
              <a:t>Informace </a:t>
            </a:r>
            <a:br>
              <a:rPr lang="cs-CZ" sz="3600" b="1" dirty="0" smtClean="0"/>
            </a:br>
            <a:r>
              <a:rPr lang="cs-CZ" sz="3600" b="1" dirty="0" smtClean="0"/>
              <a:t>z implementačních projektů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IKAP OK II</a:t>
            </a:r>
          </a:p>
          <a:p>
            <a:pPr>
              <a:buFontTx/>
              <a:buChar char="-"/>
            </a:pPr>
            <a:r>
              <a:rPr lang="cs-CZ" sz="1800" dirty="0" smtClean="0"/>
              <a:t>Regionální systém podpory polytechnického vzdělávání (CKP, KMK)</a:t>
            </a:r>
          </a:p>
          <a:p>
            <a:pPr>
              <a:buFontTx/>
              <a:buChar char="-"/>
            </a:pPr>
            <a:r>
              <a:rPr lang="cs-CZ" sz="1800" dirty="0" smtClean="0"/>
              <a:t>Podpora odborných praxí budoucích pedagogů na MŠ</a:t>
            </a:r>
          </a:p>
          <a:p>
            <a:pPr>
              <a:buFontTx/>
              <a:buChar char="-"/>
            </a:pPr>
            <a:r>
              <a:rPr lang="cs-CZ" sz="1800" dirty="0" smtClean="0"/>
              <a:t>Krajské centrum podpory podnikavosti</a:t>
            </a:r>
          </a:p>
          <a:p>
            <a:pPr>
              <a:buFontTx/>
              <a:buChar char="-"/>
            </a:pPr>
            <a:r>
              <a:rPr lang="cs-CZ" sz="1800" dirty="0" smtClean="0"/>
              <a:t>Krajské centrum kariérového poradenství</a:t>
            </a:r>
          </a:p>
          <a:p>
            <a:r>
              <a:rPr lang="cs-CZ" b="1" dirty="0" smtClean="0"/>
              <a:t>RPV OK</a:t>
            </a:r>
          </a:p>
          <a:p>
            <a:pPr>
              <a:buFontTx/>
              <a:buChar char="-"/>
            </a:pPr>
            <a:r>
              <a:rPr lang="cs-CZ" sz="1800" dirty="0" smtClean="0"/>
              <a:t>Regionální systém podpory aplikovaných pohybových aktivit</a:t>
            </a:r>
          </a:p>
          <a:p>
            <a:pPr>
              <a:buFontTx/>
              <a:buChar char="-"/>
            </a:pPr>
            <a:r>
              <a:rPr lang="cs-CZ" sz="1800" dirty="0" smtClean="0"/>
              <a:t>Prevence předčasných odchodů ze vzdělávání</a:t>
            </a:r>
          </a:p>
          <a:p>
            <a:pPr>
              <a:buFontTx/>
              <a:buChar char="-"/>
            </a:pPr>
            <a:r>
              <a:rPr lang="cs-CZ" sz="1800" dirty="0" smtClean="0"/>
              <a:t>Kariérové poradenství v odborném vzdělávání</a:t>
            </a:r>
            <a:endParaRPr lang="cs-CZ" sz="1800" dirty="0"/>
          </a:p>
        </p:txBody>
      </p:sp>
      <p:sp>
        <p:nvSpPr>
          <p:cNvPr id="4" name="Zaoblený obdélník 3"/>
          <p:cNvSpPr/>
          <p:nvPr/>
        </p:nvSpPr>
        <p:spPr>
          <a:xfrm>
            <a:off x="6372200" y="2780928"/>
            <a:ext cx="2314600" cy="698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Přes 60 mil. Kč </a:t>
            </a:r>
          </a:p>
          <a:p>
            <a:pPr algn="ctr"/>
            <a:r>
              <a:rPr lang="cs-CZ" dirty="0" smtClean="0"/>
              <a:t>do majetku škol</a:t>
            </a:r>
            <a:endParaRPr lang="cs-CZ" dirty="0"/>
          </a:p>
        </p:txBody>
      </p:sp>
      <p:pic>
        <p:nvPicPr>
          <p:cNvPr id="5" name="Obrázek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9845" y="5229200"/>
            <a:ext cx="1423045" cy="142304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128828" y="4768587"/>
            <a:ext cx="2801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u="sng" dirty="0">
                <a:solidFill>
                  <a:schemeClr val="tx2">
                    <a:lumMod val="75000"/>
                  </a:schemeClr>
                </a:solidFill>
              </a:rPr>
              <a:t>https://www.ckapa.upol.cz/</a:t>
            </a:r>
          </a:p>
        </p:txBody>
      </p:sp>
      <p:sp>
        <p:nvSpPr>
          <p:cNvPr id="7" name="Zaoblený obdélník 6"/>
          <p:cNvSpPr/>
          <p:nvPr/>
        </p:nvSpPr>
        <p:spPr>
          <a:xfrm>
            <a:off x="2627784" y="5394325"/>
            <a:ext cx="3888432" cy="12533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Konference krajských center </a:t>
            </a:r>
            <a:r>
              <a:rPr lang="cs-CZ" dirty="0" smtClean="0"/>
              <a:t>projektu:</a:t>
            </a:r>
          </a:p>
          <a:p>
            <a:pPr algn="ctr"/>
            <a:r>
              <a:rPr lang="cs-CZ" dirty="0" smtClean="0"/>
              <a:t>17. – 19. 5. 2023</a:t>
            </a:r>
          </a:p>
          <a:p>
            <a:pPr algn="ctr"/>
            <a:r>
              <a:rPr lang="cs-CZ" dirty="0" smtClean="0"/>
              <a:t>Olomouc,  </a:t>
            </a:r>
            <a:r>
              <a:rPr lang="cs-CZ" dirty="0"/>
              <a:t>Hotel S-PORT </a:t>
            </a:r>
            <a:r>
              <a:rPr lang="cs-CZ" dirty="0" err="1" smtClean="0"/>
              <a:t>Véska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8" name="Zaoblený obdélník 7"/>
          <p:cNvSpPr/>
          <p:nvPr/>
        </p:nvSpPr>
        <p:spPr>
          <a:xfrm>
            <a:off x="7164288" y="310916"/>
            <a:ext cx="1508602" cy="4537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hlinkClick r:id="rId4"/>
              </a:rPr>
              <a:t>www.ikap.cz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9273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Vize pro IKAP III/IDZ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 JAK, výzva Akční plánování v území I </a:t>
            </a:r>
          </a:p>
          <a:p>
            <a:r>
              <a:rPr lang="cs-CZ" dirty="0" smtClean="0"/>
              <a:t>Vyhlášení </a:t>
            </a:r>
            <a:r>
              <a:rPr lang="cs-CZ" dirty="0" smtClean="0"/>
              <a:t>výzvy: červen 2023</a:t>
            </a:r>
          </a:p>
          <a:p>
            <a:r>
              <a:rPr lang="cs-CZ" dirty="0" smtClean="0"/>
              <a:t>Podmínka: schválený krajský DZ 2024 - 2028</a:t>
            </a:r>
          </a:p>
          <a:p>
            <a:r>
              <a:rPr lang="cs-CZ" dirty="0" smtClean="0"/>
              <a:t>Aktuálně podmínky výzvy před jednáním PKP (duben 2023)</a:t>
            </a: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2483768" y="4869160"/>
            <a:ext cx="547260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/>
              <a:t>Projektový záměr Olomouckého kraje ?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40426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Akční plánování škol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Projekt</a:t>
            </a:r>
            <a:r>
              <a:rPr lang="cs-CZ" dirty="0"/>
              <a:t> </a:t>
            </a:r>
            <a:r>
              <a:rPr lang="cs-CZ" dirty="0" smtClean="0"/>
              <a:t>NPI ČR:</a:t>
            </a:r>
          </a:p>
          <a:p>
            <a:pPr marL="0" indent="0">
              <a:buNone/>
            </a:pPr>
            <a:r>
              <a:rPr lang="cs-CZ" b="1" dirty="0" smtClean="0"/>
              <a:t>Metodická </a:t>
            </a:r>
            <a:r>
              <a:rPr lang="cs-CZ" b="1" dirty="0"/>
              <a:t>podpora akčního plánování (P-AP</a:t>
            </a:r>
            <a:r>
              <a:rPr lang="cs-CZ" b="1" dirty="0" smtClean="0"/>
              <a:t>)</a:t>
            </a:r>
          </a:p>
          <a:p>
            <a:r>
              <a:rPr lang="cs-CZ" dirty="0"/>
              <a:t>Projekt navazuje na </a:t>
            </a:r>
            <a:r>
              <a:rPr lang="cs-CZ" dirty="0" err="1"/>
              <a:t>IPs</a:t>
            </a:r>
            <a:r>
              <a:rPr lang="cs-CZ" dirty="0"/>
              <a:t> Strategické řízení a plánování ve školách a v územích (SRP) a Podpora krajského akčního plánování (P-KAP</a:t>
            </a:r>
            <a:r>
              <a:rPr lang="cs-CZ" dirty="0" smtClean="0"/>
              <a:t>).</a:t>
            </a:r>
          </a:p>
          <a:p>
            <a:r>
              <a:rPr lang="cs-CZ" dirty="0"/>
              <a:t>Pracovníci projektu poskytují metodickou </a:t>
            </a:r>
            <a:r>
              <a:rPr lang="cs-CZ" dirty="0" smtClean="0"/>
              <a:t>podporu v oblasti akčního plánování a školám s </a:t>
            </a:r>
            <a:r>
              <a:rPr lang="cs-CZ" dirty="0"/>
              <a:t>projekty tzv. šablon.</a:t>
            </a:r>
          </a:p>
        </p:txBody>
      </p:sp>
    </p:spTree>
    <p:extLst>
      <p:ext uri="{BB962C8B-B14F-4D97-AF65-F5344CB8AC3E}">
        <p14:creationId xmlns:p14="http://schemas.microsoft.com/office/powerpoint/2010/main" val="20038063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4212</TotalTime>
  <Words>529</Words>
  <Application>Microsoft Office PowerPoint</Application>
  <PresentationFormat>Předvádění na obrazovce (4:3)</PresentationFormat>
  <Paragraphs>88</Paragraphs>
  <Slides>10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Motiv systému Office</vt:lpstr>
      <vt:lpstr>Prezentace aplikace PowerPoint</vt:lpstr>
      <vt:lpstr>Tvorba souboru dokumentů  KAP III</vt:lpstr>
      <vt:lpstr>Spolupráce v platformách</vt:lpstr>
      <vt:lpstr>Aktivity projektu v 2023</vt:lpstr>
      <vt:lpstr>Workshop KAP III</vt:lpstr>
      <vt:lpstr>Závěrečná konference </vt:lpstr>
      <vt:lpstr>Informace  z implementačních projektů</vt:lpstr>
      <vt:lpstr>Vize pro IKAP III/IDZ</vt:lpstr>
      <vt:lpstr>Akční plánování škol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612</cp:revision>
  <dcterms:created xsi:type="dcterms:W3CDTF">2015-08-27T07:44:55Z</dcterms:created>
  <dcterms:modified xsi:type="dcterms:W3CDTF">2023-03-20T09:36:53Z</dcterms:modified>
</cp:coreProperties>
</file>