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9" r:id="rId4"/>
    <p:sldId id="258" r:id="rId5"/>
    <p:sldId id="262" r:id="rId6"/>
    <p:sldId id="263" r:id="rId7"/>
    <p:sldId id="264" r:id="rId8"/>
  </p:sldIdLst>
  <p:sldSz cx="9144000" cy="6858000" type="screen4x3"/>
  <p:notesSz cx="6669088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yhnálková Taťána" initials="VT" lastIdx="30" clrIdx="0">
    <p:extLst>
      <p:ext uri="{19B8F6BF-5375-455C-9EA6-DF929625EA0E}">
        <p15:presenceInfo xmlns:p15="http://schemas.microsoft.com/office/powerpoint/2012/main" userId="S-1-5-21-1345087706-903693047-1615293757-15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402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27T08:05:42.211" idx="11">
    <p:pos x="3612" y="2453"/>
    <p:text>80 titulů v návrhu pro r. 2021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08:07:50.856" idx="12">
    <p:pos x="4092" y="2659"/>
    <p:text>podpora kultury, sportu, hasičů = dvoukolově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08:08:39.236" idx="13">
    <p:pos x="4215" y="2918"/>
    <p:text>jednoznačně určená maximální %hranice dotace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08:10:16.339" idx="14">
    <p:pos x="4840" y="3124"/>
    <p:text>výjimky z výhradního používání dotace do majetku příjemce dotace – pokud jde o investice do majetku obcí, existují výjimky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08:11:19.863" idx="15">
    <p:pos x="4054" y="3351"/>
    <p:text>možnosti dodatků pokud se příjemce dostane do nezaviněných problémů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08:12:02.322" idx="16">
    <p:pos x="4176" y="3600"/>
    <p:text>dotace do 35 tis. Kč bez spolufinancování, možnost jednoduchého podání žádosti o dotaci a řada dalších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27T11:52:10.665" idx="17">
    <p:pos x="5328" y="1839"/>
    <p:text>např.zjednodušeno "neuznatelné výdaje"= jednoduše výdaje, na které nelze dotaci použít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11:56:29.603" idx="18">
    <p:pos x="4813" y="2149"/>
    <p:text>není nutné dodržet podmínku použití dotace výlučně do vlastnictví příjemce v případě, že dotčená investice je v době podání žádosti ve vlastnictví kraje (chodníky, komunikace v obci)</p:text>
    <p:extLst>
      <p:ext uri="{C676402C-5697-4E1C-873F-D02D1690AC5C}">
        <p15:threadingInfo xmlns:p15="http://schemas.microsoft.com/office/powerpoint/2012/main" timeZoneBias="-120"/>
      </p:ext>
    </p:extLst>
  </p:cm>
  <p:cm authorId="1" dt="2020-08-27T11:57:34.775" idx="19">
    <p:pos x="4708" y="2359"/>
    <p:text>v dodatku lze rovněž přiměřeně změnit období realizace akce/činnosti</p:text>
    <p:extLst>
      <p:ext uri="{C676402C-5697-4E1C-873F-D02D1690AC5C}">
        <p15:threadingInfo xmlns:p15="http://schemas.microsoft.com/office/powerpoint/2012/main" timeZoneBias="-120"/>
      </p:ext>
    </p:extLst>
  </p:cm>
  <p:cm authorId="1" dt="2020-08-27T11:57:45.770" idx="20">
    <p:pos x="4924" y="2570"/>
    <p:text>samostatný formulář pro Akci, samostatný pro Činnost, ve formuláři je nápověda, která pomůže žadateli s vyplňováním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11:58:48.837" idx="21">
    <p:pos x="4535" y="2991"/>
    <p:text>přílohy ve všech žádostech mají stejná čísla - urychluje to řešení technických problémů, v žádosti jsou doplněna upozornění a pokyny pro žadatele k vyplňování žádosti atd.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11:59:32.623" idx="22">
    <p:pos x="4243" y="3395"/>
    <p:text>připraveny jsou vzory pro elektornické doložky msluv s obcemi - pro všechny varianty možností v obcích (kdo je orgánem schvalujícím smlouvu) dle svěřených pravomocí - zastupitelstvo, rada, starosta...</p:text>
    <p:extLst mod="1">
      <p:ext uri="{C676402C-5697-4E1C-873F-D02D1690AC5C}">
        <p15:threadingInfo xmlns:p15="http://schemas.microsoft.com/office/powerpoint/2012/main" timeZoneBias="-120"/>
      </p:ext>
    </p:extLst>
  </p:cm>
  <p:cm authorId="1" dt="2020-08-27T15:20:30.077" idx="27">
    <p:pos x="5217" y="2730"/>
    <p:text>každému příjemci dotace přijde 14 dní před termínem vyúčtování připomenutí e-mailem, že má dodat vyúčtování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27T15:33:52.943" idx="28">
    <p:pos x="3118" y="3384"/>
    <p:text>Sdílený nákup komunální techniky je součástí Programu rozvoje venkova ČR vyhlašovaného MMR, ale tento dotační titul nebyl v roce 2020 vyhlášen (návrhy na rok 2021 bude MMR prezentovat pravděpodobně v září). Předpokládá se minim. částka 50 tis., max 300 tis. Kč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27T15:34:57.989" idx="29">
    <p:pos x="5173" y="1280"/>
    <p:text>Přesné podmínky nejsou dosud známy. Předpokládá se, že oprávněným žadatelem budou opět obce.  Předpokládaná min čá 200 tis., maximálně 8 mil. Kč</p:text>
    <p:extLst>
      <p:ext uri="{C676402C-5697-4E1C-873F-D02D1690AC5C}">
        <p15:threadingInfo xmlns:p15="http://schemas.microsoft.com/office/powerpoint/2012/main" timeZoneBias="-120"/>
      </p:ext>
    </p:extLst>
  </p:cm>
  <p:cm authorId="1" dt="2020-08-27T15:45:43.671" idx="30">
    <p:pos x="4447" y="2376"/>
    <p:text>Zařazeno na podnět Řídícího výboru Smart regionu Olomoucký kraj i podněty starostů obcí. Alokace 4 mil. by měla být rozdělena mezi 2 tituly stejně (2 mil. Kč) v DT 1 min.čá 50 tis., max čá 500 tis. Kč, v DT 2 min. 30 tis. , max čá 250 tis. Kč. Spolufinancování bude připraveno dle velikosti obce (menší obce, menší spolufinancování)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4F44F-74C6-438A-BE44-9758E769AF78}" type="datetimeFigureOut">
              <a:rPr lang="cs-CZ" smtClean="0"/>
              <a:t>04.09.2020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A2CB9-87C8-4498-B5CB-5C7C9E53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3499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38DBB2-7FCA-4C1A-88F3-D39324CE4AC6}" type="datetimeFigureOut">
              <a:rPr lang="cs-CZ"/>
              <a:pPr>
                <a:defRPr/>
              </a:pPr>
              <a:t>04.09.2020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39707A7-A5B4-4E65-B263-8F4E7F455B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99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71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3DB62D0-1253-4A9C-85AA-E65DD754F150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451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8362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442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990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7288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9707A7-A5B4-4E65-B263-8F4E7F455B27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537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D7074-4F3E-4D97-98C9-D2EF43F765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66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E3A24-C81A-4818-8E73-355AD4F495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49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E65D5-6817-4E3C-910E-6B42A1329D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577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611C2-F404-4414-8A23-5A31F95300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93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008B5-6FF3-46FA-9268-DE13884A00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5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5F3D5-30C7-4C31-9D17-D6B0135E35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86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DB368-C4D4-4CCE-A7CB-6A4589D49E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59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B238A-7E4A-41D2-A71E-13CDE2F29C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85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BEE3B-6CD8-4C46-AF93-94D79B95DD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841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662B9-211F-40AF-A4E7-77224FECDD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40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F7775-2591-4987-ADF9-90B416AE8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341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816539-D0F6-420B-8E5E-93615B525AF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lkraj.cz/informace-pro-obce-cl-2787.html" TargetMode="External"/><Relationship Id="rId5" Type="http://schemas.openxmlformats.org/officeDocument/2006/relationships/hyperlink" Target="https://www.olkraj.cz/krajske-dotacni-programy-2020-cl-4653.html" TargetMode="External"/><Relationship Id="rId4" Type="http://schemas.openxmlformats.org/officeDocument/2006/relationships/hyperlink" Target="https://www.olkraj.cz/tematicke-seznamy-dotaci-cl-4656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cs-CZ" sz="4000" b="1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</a:t>
            </a:r>
            <a:r>
              <a:rPr lang="cs-CZ" sz="40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dotačních programů pro rok 2021</a:t>
            </a:r>
            <a:r>
              <a:rPr lang="cs-CZ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</a:t>
            </a:r>
            <a:r>
              <a:rPr lang="cs-CZ" sz="4000" b="1" cap="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dotací </a:t>
            </a:r>
            <a: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</a:t>
            </a:r>
            <a:r>
              <a:rPr lang="cs-CZ" sz="4000" b="1" cap="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obce</a:t>
            </a:r>
            <a:endParaRPr lang="cs-CZ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868362"/>
          </a:xfrm>
        </p:spPr>
        <p:txBody>
          <a:bodyPr/>
          <a:lstStyle/>
          <a:p>
            <a:r>
              <a:rPr lang="cs-CZ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dotačních programů</a:t>
            </a:r>
            <a:endParaRPr lang="cs-CZ" altLang="cs-CZ" sz="3600" dirty="0" smtClean="0">
              <a:solidFill>
                <a:srgbClr val="002060"/>
              </a:solidFill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069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cs-CZ" altLang="cs-CZ" sz="2600" dirty="0" smtClean="0"/>
              <a:t>Pro rok 2021 je plánováno technické doplnění parametrů pro čerpání dotací </a:t>
            </a:r>
            <a:r>
              <a:rPr lang="cs-CZ" sz="2600" dirty="0"/>
              <a:t>z rozpočtu Olomouckého </a:t>
            </a:r>
            <a:r>
              <a:rPr lang="cs-CZ" sz="2600" dirty="0" smtClean="0"/>
              <a:t>kraje.</a:t>
            </a:r>
            <a:endParaRPr lang="cs-CZ" sz="2600" dirty="0"/>
          </a:p>
          <a:p>
            <a:pPr>
              <a:spcBef>
                <a:spcPts val="600"/>
              </a:spcBef>
            </a:pPr>
            <a:r>
              <a:rPr lang="cs-CZ" sz="2600" dirty="0" smtClean="0"/>
              <a:t>Připravený návrh aktualizace Zásad pro poskytování programových dotací reflektuje podmínky </a:t>
            </a:r>
            <a:r>
              <a:rPr lang="cs-CZ" sz="2600" b="1" dirty="0" smtClean="0"/>
              <a:t>dotační politiky nastavené v období 2016–2020</a:t>
            </a:r>
            <a:r>
              <a:rPr lang="cs-CZ" sz="2600" dirty="0" smtClean="0"/>
              <a:t>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široké portfolio dotačních titulů,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některé dotační tituly dvoukolové,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přehledně nastavené spolufinancování,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mírnější podmínky pro dotace do majetku obcí,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jasně definované dodatkování smluv,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 smtClean="0"/>
              <a:t>úlevy „malým“ žadatelům o dotace atd.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cs-CZ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cs-CZ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>
              <a:spcBef>
                <a:spcPts val="2400"/>
              </a:spcBef>
            </a:pPr>
            <a:endParaRPr lang="cs-CZ" sz="2800" dirty="0"/>
          </a:p>
          <a:p>
            <a:pPr>
              <a:spcBef>
                <a:spcPts val="2400"/>
              </a:spcBef>
            </a:pPr>
            <a:endParaRPr lang="cs-CZ" altLang="cs-CZ" sz="2800" dirty="0" smtClean="0"/>
          </a:p>
          <a:p>
            <a:pPr marL="174625" indent="0">
              <a:spcBef>
                <a:spcPts val="0"/>
              </a:spcBef>
              <a:buNone/>
            </a:pPr>
            <a:endParaRPr lang="cs-CZ" altLang="cs-CZ" sz="2600" dirty="0" smtClean="0"/>
          </a:p>
          <a:p>
            <a:pPr marL="174625" indent="0">
              <a:buNone/>
            </a:pPr>
            <a:endParaRPr lang="cs-CZ" altLang="cs-CZ" dirty="0"/>
          </a:p>
          <a:p>
            <a:pPr marL="174625" indent="0">
              <a:buNone/>
            </a:pPr>
            <a:endParaRPr lang="cs-CZ" altLang="cs-CZ" dirty="0" smtClean="0"/>
          </a:p>
          <a:p>
            <a:pPr marL="174625" indent="0">
              <a:buNone/>
            </a:pPr>
            <a:endParaRPr lang="cs-CZ" altLang="cs-CZ" dirty="0"/>
          </a:p>
          <a:p>
            <a:pPr marL="174625" indent="0">
              <a:buNone/>
            </a:pPr>
            <a:endParaRPr lang="cs-CZ" altLang="cs-CZ" dirty="0"/>
          </a:p>
          <a:p>
            <a:pPr marL="174625" indent="0">
              <a:buNone/>
            </a:pPr>
            <a:endParaRPr lang="cs-CZ" altLang="cs-CZ" dirty="0" smtClean="0"/>
          </a:p>
          <a:p>
            <a:pPr marL="174625" indent="0">
              <a:buNone/>
            </a:pP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sah 2"/>
          <p:cNvSpPr>
            <a:spLocks noGrp="1"/>
          </p:cNvSpPr>
          <p:nvPr>
            <p:ph idx="1"/>
          </p:nvPr>
        </p:nvSpPr>
        <p:spPr>
          <a:xfrm>
            <a:off x="483577" y="1417638"/>
            <a:ext cx="8229600" cy="4602163"/>
          </a:xfrm>
        </p:spPr>
        <p:txBody>
          <a:bodyPr/>
          <a:lstStyle/>
          <a:p>
            <a:pPr lvl="0"/>
            <a:r>
              <a:rPr lang="cs-CZ" sz="2400" dirty="0"/>
              <a:t>Chystané technické úpravy </a:t>
            </a:r>
            <a:r>
              <a:rPr lang="cs-CZ" sz="2400" dirty="0" smtClean="0"/>
              <a:t>podmínek </a:t>
            </a:r>
            <a:r>
              <a:rPr lang="cs-CZ" sz="2400" dirty="0"/>
              <a:t>dotačního procesu vychází ze </a:t>
            </a:r>
            <a:r>
              <a:rPr lang="cs-CZ" sz="2400" b="1" dirty="0"/>
              <a:t>zkušeností administrátorů dotací a podnětů získaných v terénu</a:t>
            </a:r>
            <a:r>
              <a:rPr lang="cs-CZ" sz="2400" dirty="0"/>
              <a:t>. Žadatelům a příjemcům dotací </a:t>
            </a:r>
            <a:r>
              <a:rPr lang="cs-CZ" sz="2400" dirty="0" smtClean="0"/>
              <a:t>zjednoduší práci se žádostmi i</a:t>
            </a:r>
            <a:r>
              <a:rPr lang="cs-CZ" sz="2400" dirty="0"/>
              <a:t> </a:t>
            </a:r>
            <a:r>
              <a:rPr lang="cs-CZ" sz="2400" dirty="0" smtClean="0"/>
              <a:t>smlouvami</a:t>
            </a:r>
            <a:r>
              <a:rPr lang="cs-CZ" sz="2400" dirty="0"/>
              <a:t>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 </a:t>
            </a:r>
            <a:r>
              <a:rPr lang="cs-CZ" sz="2200" dirty="0" smtClean="0"/>
              <a:t>upřesnění a zjednodušení pojmů v </a:t>
            </a:r>
            <a:r>
              <a:rPr lang="cs-CZ" sz="2200" dirty="0"/>
              <a:t>dotačních </a:t>
            </a:r>
            <a:r>
              <a:rPr lang="cs-CZ" sz="2200" dirty="0" smtClean="0"/>
              <a:t>pravidlech,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 smtClean="0"/>
              <a:t> </a:t>
            </a:r>
            <a:r>
              <a:rPr lang="cs-CZ" sz="2200" dirty="0"/>
              <a:t>zmírnění povinností u doložení vlastnických práv,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/>
              <a:t>rozšíření možností dodatkování </a:t>
            </a:r>
            <a:r>
              <a:rPr lang="cs-CZ" sz="2200" dirty="0" smtClean="0"/>
              <a:t>smluv,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/>
              <a:t>j</a:t>
            </a:r>
            <a:r>
              <a:rPr lang="cs-CZ" sz="2200" dirty="0" smtClean="0"/>
              <a:t>ednoduchý formulář vyúčtování akce nebo činnosti,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 smtClean="0"/>
              <a:t>automatické upozornění příjemců na termín vyúčtování,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 smtClean="0"/>
              <a:t>formální opravy žádosti pro snížení chybovosti,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200" dirty="0" smtClean="0"/>
              <a:t>připravené postupy pro tvorbu doložky smlouvy nebo elektronické vyúčtování dotace - pro obce. </a:t>
            </a:r>
          </a:p>
          <a:p>
            <a:pPr marL="457200" lvl="1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sz="1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Navrhované změny bude schvalovat krajské zastupitelstvo 21. září 2020.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cs-CZ" sz="2200" dirty="0"/>
          </a:p>
          <a:p>
            <a:pPr marL="0" indent="0" algn="just">
              <a:buNone/>
            </a:pPr>
            <a:endParaRPr lang="cs-CZ" altLang="cs-CZ" sz="2600" dirty="0"/>
          </a:p>
        </p:txBody>
      </p:sp>
      <p:sp>
        <p:nvSpPr>
          <p:cNvPr id="4099" name="Nadpis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dotačních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programů</a:t>
            </a:r>
            <a:endParaRPr lang="cs-CZ" altLang="cs-CZ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3"/>
          </a:xfrm>
        </p:spPr>
        <p:txBody>
          <a:bodyPr/>
          <a:lstStyle/>
          <a:p>
            <a:pPr marL="447675" indent="-447675" algn="just"/>
            <a:endParaRPr lang="cs-CZ" altLang="cs-CZ" sz="800" dirty="0" smtClean="0"/>
          </a:p>
          <a:p>
            <a:pPr marL="447675" indent="-447675" algn="just"/>
            <a:r>
              <a:rPr lang="cs-CZ" sz="2600" dirty="0" smtClean="0"/>
              <a:t>Přes složitou ekonomickou situaci se nechystá </a:t>
            </a:r>
            <a:r>
              <a:rPr lang="cs-CZ" sz="2600" b="1" dirty="0" smtClean="0"/>
              <a:t> </a:t>
            </a:r>
            <a:r>
              <a:rPr lang="cs-CZ" sz="2600" dirty="0" smtClean="0"/>
              <a:t>redukce seznamu dotačních programů, které mají být vyhlášeny pro rok 2021.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Plánované rozšíření dotačního seznamu:</a:t>
            </a:r>
          </a:p>
          <a:p>
            <a:pPr marL="400050" lvl="1" indent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cs-CZ" sz="2400" b="1" dirty="0" smtClean="0">
                <a:solidFill>
                  <a:srgbClr val="002060"/>
                </a:solidFill>
              </a:rPr>
              <a:t>A) Pořízení komunální techniky a mechanizace.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	</a:t>
            </a:r>
            <a:r>
              <a:rPr lang="cs-CZ" sz="1800" dirty="0" smtClean="0"/>
              <a:t>Navýšení </a:t>
            </a:r>
            <a:r>
              <a:rPr lang="cs-CZ" sz="1800" dirty="0"/>
              <a:t>v rámci Programu obnovy </a:t>
            </a:r>
            <a:r>
              <a:rPr lang="cs-CZ" sz="1800" dirty="0" smtClean="0"/>
              <a:t>venkova o </a:t>
            </a:r>
            <a:r>
              <a:rPr lang="cs-CZ" sz="1800" dirty="0"/>
              <a:t>6. titul, </a:t>
            </a:r>
            <a:r>
              <a:rPr lang="cs-CZ" sz="1800" dirty="0" smtClean="0"/>
              <a:t>	ve</a:t>
            </a:r>
            <a:r>
              <a:rPr lang="cs-CZ" sz="1800" dirty="0"/>
              <a:t> kterém </a:t>
            </a:r>
            <a:r>
              <a:rPr lang="cs-CZ" sz="1800" dirty="0" smtClean="0"/>
              <a:t>bude </a:t>
            </a:r>
            <a:r>
              <a:rPr lang="cs-CZ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obcím umožněno žádat o dotaci na nákup 	komunální techniky</a:t>
            </a:r>
            <a:r>
              <a:rPr lang="cs-CZ" sz="1800" dirty="0" smtClean="0"/>
              <a:t>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Zařazeno </a:t>
            </a:r>
            <a:r>
              <a:rPr lang="cs-CZ" sz="1800" dirty="0"/>
              <a:t>na žádosti </a:t>
            </a:r>
            <a:r>
              <a:rPr lang="cs-CZ" sz="1800" dirty="0" smtClean="0"/>
              <a:t>starostů</a:t>
            </a:r>
            <a:r>
              <a:rPr lang="cs-CZ" sz="1800" dirty="0"/>
              <a:t>. </a:t>
            </a:r>
            <a:endParaRPr lang="cs-CZ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Předpokládaná alokace </a:t>
            </a:r>
            <a:r>
              <a:rPr lang="cs-CZ" sz="1800" dirty="0"/>
              <a:t>5 mil. Kč</a:t>
            </a:r>
            <a:r>
              <a:rPr lang="cs-CZ" sz="2200" dirty="0"/>
              <a:t>.</a:t>
            </a:r>
          </a:p>
          <a:p>
            <a:pPr marL="800100" lvl="2" indent="0" algn="just">
              <a:buNone/>
            </a:pPr>
            <a:endParaRPr lang="cs-CZ" sz="1400" b="1" dirty="0" smtClean="0"/>
          </a:p>
          <a:p>
            <a:pPr marL="800100" lvl="2" indent="0" algn="ctr">
              <a:buNone/>
            </a:pPr>
            <a:r>
              <a:rPr lang="cs-CZ" altLang="cs-CZ" sz="1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Nové příležitosti  k čerpání dotací jsou připravovány především pro obce.</a:t>
            </a:r>
          </a:p>
        </p:txBody>
      </p:sp>
      <p:sp>
        <p:nvSpPr>
          <p:cNvPr id="5123" name="Nadpis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dotačních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programů</a:t>
            </a:r>
            <a:b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dotací pro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obce</a:t>
            </a:r>
            <a:endParaRPr lang="cs-CZ" altLang="cs-CZ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3"/>
          </a:xfrm>
        </p:spPr>
        <p:txBody>
          <a:bodyPr/>
          <a:lstStyle/>
          <a:p>
            <a:pPr marL="857250" lvl="2" indent="0" algn="just">
              <a:buNone/>
            </a:pPr>
            <a:endParaRPr lang="cs-CZ" sz="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0" lvl="2" indent="0" algn="just">
              <a:spcBef>
                <a:spcPts val="0"/>
              </a:spcBef>
              <a:buNone/>
            </a:pPr>
            <a:r>
              <a:rPr lang="cs-CZ" b="1" dirty="0" smtClean="0">
                <a:solidFill>
                  <a:srgbClr val="002060"/>
                </a:solidFill>
              </a:rPr>
              <a:t>B) Výstavba </a:t>
            </a:r>
            <a:r>
              <a:rPr lang="cs-CZ" b="1" dirty="0">
                <a:solidFill>
                  <a:srgbClr val="002060"/>
                </a:solidFill>
              </a:rPr>
              <a:t>a rekonstrukce sportovních zařízení kofinancovaných z Národní sportovní agentury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cs-CZ" sz="2000" dirty="0" smtClean="0">
                <a:ea typeface="+mn-ea"/>
                <a:cs typeface="+mn-cs"/>
              </a:rPr>
              <a:t>	</a:t>
            </a:r>
            <a:r>
              <a:rPr lang="cs-CZ" sz="1800" dirty="0" smtClean="0">
                <a:ea typeface="+mn-ea"/>
                <a:cs typeface="+mn-cs"/>
              </a:rPr>
              <a:t>S</a:t>
            </a:r>
            <a:r>
              <a:rPr lang="cs-CZ" sz="1800" dirty="0">
                <a:ea typeface="+mn-ea"/>
                <a:cs typeface="+mn-cs"/>
              </a:rPr>
              <a:t> ohledem na dosud neukončené dotační řízení ze strany </a:t>
            </a:r>
            <a:r>
              <a:rPr lang="cs-CZ" sz="1800" dirty="0" smtClean="0">
                <a:ea typeface="+mn-ea"/>
                <a:cs typeface="+mn-cs"/>
              </a:rPr>
              <a:t>MŠMT 	a</a:t>
            </a:r>
            <a:r>
              <a:rPr lang="cs-CZ" sz="1800" dirty="0">
                <a:ea typeface="+mn-ea"/>
                <a:cs typeface="+mn-cs"/>
              </a:rPr>
              <a:t> kompetenční změny na MŠMT </a:t>
            </a:r>
            <a:r>
              <a:rPr lang="cs-CZ" sz="1800" dirty="0" smtClean="0">
                <a:ea typeface="+mn-ea"/>
                <a:cs typeface="+mn-cs"/>
              </a:rPr>
              <a:t>nahrazujeme </a:t>
            </a:r>
            <a:r>
              <a:rPr lang="cs-CZ" sz="1800" b="1" dirty="0" smtClean="0">
                <a:ea typeface="+mn-ea"/>
                <a:cs typeface="+mn-cs"/>
              </a:rPr>
              <a:t>pro obce titul 	kofinancovaný z</a:t>
            </a:r>
            <a:r>
              <a:rPr lang="cs-CZ" sz="1800" b="1" dirty="0">
                <a:ea typeface="+mn-ea"/>
                <a:cs typeface="+mn-cs"/>
              </a:rPr>
              <a:t> MŠMT</a:t>
            </a:r>
            <a:r>
              <a:rPr lang="cs-CZ" sz="1800" dirty="0">
                <a:ea typeface="+mn-ea"/>
                <a:cs typeface="+mn-cs"/>
              </a:rPr>
              <a:t> na výstavbu a rekonstrukci </a:t>
            </a:r>
            <a:r>
              <a:rPr lang="cs-CZ" sz="1800" dirty="0" smtClean="0">
                <a:ea typeface="+mn-ea"/>
                <a:cs typeface="+mn-cs"/>
              </a:rPr>
              <a:t>	sportovních 	zařízení. Předpokládaná </a:t>
            </a:r>
            <a:r>
              <a:rPr lang="cs-CZ" sz="1800" dirty="0">
                <a:ea typeface="+mn-ea"/>
                <a:cs typeface="+mn-cs"/>
              </a:rPr>
              <a:t>alokace </a:t>
            </a:r>
            <a:r>
              <a:rPr lang="cs-CZ" sz="1800" dirty="0" smtClean="0">
                <a:ea typeface="+mn-ea"/>
                <a:cs typeface="+mn-cs"/>
              </a:rPr>
              <a:t>25 </a:t>
            </a:r>
            <a:r>
              <a:rPr lang="cs-CZ" sz="1800" dirty="0">
                <a:ea typeface="+mn-ea"/>
                <a:cs typeface="+mn-cs"/>
              </a:rPr>
              <a:t>mil. Kč</a:t>
            </a:r>
            <a:r>
              <a:rPr lang="cs-CZ" sz="1800" dirty="0" smtClean="0">
                <a:ea typeface="+mn-ea"/>
                <a:cs typeface="+mn-cs"/>
              </a:rPr>
              <a:t>.</a:t>
            </a:r>
            <a:r>
              <a:rPr lang="cs-CZ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	</a:t>
            </a:r>
            <a:r>
              <a:rPr lang="cs-CZ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NA PODMÍNKY NÁRODNÍ SPORTOVNÍ AGENTURY.</a:t>
            </a:r>
          </a:p>
          <a:p>
            <a:pPr marL="457200" lvl="1" indent="0">
              <a:buNone/>
            </a:pPr>
            <a:r>
              <a:rPr lang="cs-CZ" sz="2400" b="1" dirty="0" smtClean="0"/>
              <a:t>	</a:t>
            </a:r>
            <a:r>
              <a:rPr lang="cs-CZ" sz="2400" b="1" dirty="0" smtClean="0">
                <a:solidFill>
                  <a:srgbClr val="002060"/>
                </a:solidFill>
              </a:rPr>
              <a:t>C) Smart </a:t>
            </a:r>
            <a:r>
              <a:rPr lang="cs-CZ" sz="2400" b="1" dirty="0">
                <a:solidFill>
                  <a:srgbClr val="002060"/>
                </a:solidFill>
              </a:rPr>
              <a:t>region Olomoucký kraj </a:t>
            </a:r>
            <a:r>
              <a:rPr lang="cs-CZ" sz="2400" b="1" dirty="0" smtClean="0">
                <a:solidFill>
                  <a:srgbClr val="002060"/>
                </a:solidFill>
              </a:rPr>
              <a:t>2021</a:t>
            </a:r>
          </a:p>
          <a:p>
            <a:pPr marL="914400" lvl="2" indent="0">
              <a:buNone/>
            </a:pPr>
            <a:r>
              <a:rPr lang="cs-CZ" sz="1800" dirty="0" smtClean="0">
                <a:ea typeface="+mn-ea"/>
                <a:cs typeface="+mn-cs"/>
              </a:rPr>
              <a:t>Nová 16. </a:t>
            </a:r>
            <a:r>
              <a:rPr lang="cs-CZ" sz="1800" dirty="0">
                <a:ea typeface="+mn-ea"/>
                <a:cs typeface="+mn-cs"/>
              </a:rPr>
              <a:t>dotační oblast Smart </a:t>
            </a:r>
            <a:r>
              <a:rPr lang="cs-CZ" sz="1800" dirty="0" smtClean="0">
                <a:ea typeface="+mn-ea"/>
                <a:cs typeface="+mn-cs"/>
              </a:rPr>
              <a:t>region s dotačním programem Smart </a:t>
            </a:r>
            <a:r>
              <a:rPr lang="cs-CZ" sz="1800" dirty="0">
                <a:ea typeface="+mn-ea"/>
                <a:cs typeface="+mn-cs"/>
              </a:rPr>
              <a:t>region Olomoucký </a:t>
            </a:r>
            <a:r>
              <a:rPr lang="cs-CZ" sz="1800" dirty="0" smtClean="0">
                <a:ea typeface="+mn-ea"/>
                <a:cs typeface="+mn-cs"/>
              </a:rPr>
              <a:t>kraj 2021, ve kterém se předpokládá otevření 2 dotačních titulů:</a:t>
            </a:r>
            <a:endParaRPr lang="cs-CZ" sz="1800" dirty="0">
              <a:ea typeface="+mn-ea"/>
              <a:cs typeface="+mn-cs"/>
            </a:endParaRPr>
          </a:p>
          <a:p>
            <a:pPr lvl="2"/>
            <a:r>
              <a:rPr lang="cs-CZ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1-Podpora </a:t>
            </a:r>
            <a:r>
              <a:rPr lang="cs-CZ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realizace </a:t>
            </a:r>
            <a:r>
              <a:rPr lang="cs-CZ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</a:t>
            </a:r>
            <a:r>
              <a:rPr lang="cs-CZ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opatření měst a obcí Olomouckého kraje</a:t>
            </a:r>
          </a:p>
          <a:p>
            <a:pPr lvl="2"/>
            <a:r>
              <a:rPr lang="cs-CZ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2-Podpora </a:t>
            </a:r>
            <a:r>
              <a:rPr lang="cs-CZ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přípravy </a:t>
            </a:r>
            <a:r>
              <a:rPr lang="cs-CZ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</a:t>
            </a:r>
            <a:r>
              <a:rPr lang="cs-CZ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opatření měst a obcí Olomouckého kraje</a:t>
            </a:r>
          </a:p>
          <a:p>
            <a:pPr marL="457200" lvl="1" indent="0">
              <a:buNone/>
            </a:pPr>
            <a:r>
              <a:rPr lang="cs-CZ" sz="1800" dirty="0" smtClean="0"/>
              <a:t>	Předpokládaná </a:t>
            </a:r>
            <a:r>
              <a:rPr lang="cs-CZ" sz="1800" dirty="0"/>
              <a:t>alokace </a:t>
            </a:r>
            <a:r>
              <a:rPr lang="cs-CZ" sz="1800" dirty="0" smtClean="0"/>
              <a:t>4 </a:t>
            </a:r>
            <a:r>
              <a:rPr lang="cs-CZ" sz="1800" dirty="0"/>
              <a:t>mil. </a:t>
            </a:r>
            <a:r>
              <a:rPr lang="cs-CZ" sz="1800" dirty="0" smtClean="0"/>
              <a:t>Kč. </a:t>
            </a:r>
          </a:p>
          <a:p>
            <a:pPr marL="457200" lvl="1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sz="11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Navrhované změny v seznamu dotací bude schvalovat krajské zastupitelstvo 21. září 2020.</a:t>
            </a:r>
            <a:endParaRPr lang="cs-CZ" sz="11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endParaRPr lang="cs-CZ" sz="1800" dirty="0">
              <a:ea typeface="+mn-ea"/>
              <a:cs typeface="+mn-cs"/>
            </a:endParaRPr>
          </a:p>
        </p:txBody>
      </p:sp>
      <p:sp>
        <p:nvSpPr>
          <p:cNvPr id="5123" name="Nadpis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dotací pro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obce</a:t>
            </a:r>
            <a:endParaRPr lang="cs-CZ" altLang="cs-CZ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363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3"/>
          </a:xfrm>
        </p:spPr>
        <p:txBody>
          <a:bodyPr/>
          <a:lstStyle/>
          <a:p>
            <a:pPr marL="447675" indent="-447675" algn="just"/>
            <a:r>
              <a:rPr lang="cs-CZ" sz="2200" dirty="0" smtClean="0"/>
              <a:t>V roce 2021 by mělo být obcím opět umožněno čerpat téměř ze </a:t>
            </a:r>
            <a:r>
              <a:rPr lang="cs-CZ" sz="2200" b="1" dirty="0" smtClean="0">
                <a:solidFill>
                  <a:srgbClr val="002060"/>
                </a:solidFill>
              </a:rPr>
              <a:t>40 připravovaných dotačních titulů </a:t>
            </a:r>
            <a:r>
              <a:rPr lang="cs-CZ" sz="2200" dirty="0" smtClean="0"/>
              <a:t>(7 v oblasti vodohospodářství a životního prostředí, 6 v POV, </a:t>
            </a:r>
            <a:r>
              <a:rPr lang="cs-CZ" sz="2200" dirty="0"/>
              <a:t>5 </a:t>
            </a:r>
            <a:r>
              <a:rPr lang="cs-CZ" sz="2200" dirty="0" smtClean="0"/>
              <a:t>v </a:t>
            </a:r>
            <a:r>
              <a:rPr lang="cs-CZ" sz="2200" dirty="0"/>
              <a:t>cestovním </a:t>
            </a:r>
            <a:r>
              <a:rPr lang="cs-CZ" sz="2200" dirty="0" smtClean="0"/>
              <a:t>ruchu, 4 v kultuře a dalších oblastech).</a:t>
            </a:r>
          </a:p>
          <a:p>
            <a:r>
              <a:rPr lang="cs-CZ" sz="2200" dirty="0"/>
              <a:t>Obcím je rovněž poskytován nadstandardní servis ze strany administrátorů. Návody na řešení obecných problémů jsou diskutovány na seminářích pro </a:t>
            </a:r>
            <a:r>
              <a:rPr lang="cs-CZ" sz="2200" dirty="0" smtClean="0"/>
              <a:t>starosty, připravovány jsou </a:t>
            </a:r>
            <a:r>
              <a:rPr lang="cs-CZ" sz="2200" b="1" dirty="0" smtClean="0"/>
              <a:t>přehledy dotačních příležitostí obcí </a:t>
            </a:r>
            <a:r>
              <a:rPr lang="cs-CZ" sz="2200" dirty="0" smtClean="0"/>
              <a:t>a </a:t>
            </a:r>
            <a:r>
              <a:rPr lang="cs-CZ" sz="2200" b="1" dirty="0" smtClean="0"/>
              <a:t>dotační kalendář pro starosty obcí </a:t>
            </a:r>
            <a:r>
              <a:rPr lang="cs-CZ" sz="2200" dirty="0"/>
              <a:t>(</a:t>
            </a:r>
            <a:r>
              <a:rPr lang="cs-CZ" sz="2200" dirty="0">
                <a:hlinkClick r:id="rId4"/>
              </a:rPr>
              <a:t>na co lze </a:t>
            </a:r>
            <a:r>
              <a:rPr lang="cs-CZ" sz="2200" dirty="0" smtClean="0">
                <a:hlinkClick r:id="rId4"/>
              </a:rPr>
              <a:t>žádat a kdy</a:t>
            </a:r>
            <a:r>
              <a:rPr lang="cs-CZ" sz="2200" dirty="0" smtClean="0"/>
              <a:t>) </a:t>
            </a:r>
            <a:r>
              <a:rPr lang="cs-CZ" sz="2200" dirty="0"/>
              <a:t>.</a:t>
            </a:r>
          </a:p>
          <a:p>
            <a:r>
              <a:rPr lang="cs-CZ" sz="2200" dirty="0"/>
              <a:t>Postupy </a:t>
            </a:r>
            <a:r>
              <a:rPr lang="cs-CZ" sz="2200" dirty="0" smtClean="0"/>
              <a:t>a návody pro žadatele jsou </a:t>
            </a:r>
            <a:r>
              <a:rPr lang="cs-CZ" sz="2200" dirty="0"/>
              <a:t>průběžně publikovány na webu Olomouckého kraje (</a:t>
            </a:r>
            <a:r>
              <a:rPr lang="cs-CZ" sz="2200" dirty="0">
                <a:hlinkClick r:id="rId5"/>
              </a:rPr>
              <a:t>krajské dotace</a:t>
            </a:r>
            <a:r>
              <a:rPr lang="cs-CZ" sz="2200" dirty="0"/>
              <a:t>) </a:t>
            </a:r>
          </a:p>
          <a:p>
            <a:r>
              <a:rPr lang="cs-CZ" sz="2200" b="1" dirty="0"/>
              <a:t>Důležitá upozornění pro starosty </a:t>
            </a:r>
            <a:r>
              <a:rPr lang="cs-CZ" sz="2200" dirty="0"/>
              <a:t>jsou zveřejňována </a:t>
            </a:r>
            <a:r>
              <a:rPr lang="cs-CZ" sz="2200" dirty="0" smtClean="0"/>
              <a:t>také v</a:t>
            </a:r>
            <a:r>
              <a:rPr lang="cs-CZ" sz="2200" dirty="0"/>
              <a:t> části webu Informace pro obce (</a:t>
            </a:r>
            <a:r>
              <a:rPr lang="cs-CZ" sz="2200" dirty="0">
                <a:hlinkClick r:id="rId6"/>
              </a:rPr>
              <a:t>veřejná správa</a:t>
            </a:r>
            <a:r>
              <a:rPr lang="cs-CZ" sz="2200" dirty="0" smtClean="0"/>
              <a:t>).</a:t>
            </a:r>
            <a:endParaRPr lang="cs-CZ" sz="2200" dirty="0"/>
          </a:p>
        </p:txBody>
      </p:sp>
      <p:sp>
        <p:nvSpPr>
          <p:cNvPr id="5123" name="Nadpis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dotací pro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obce</a:t>
            </a:r>
            <a:endParaRPr lang="cs-CZ" alt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31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381000" y="2667000"/>
            <a:ext cx="8229600" cy="762000"/>
          </a:xfrm>
        </p:spPr>
        <p:txBody>
          <a:bodyPr/>
          <a:lstStyle/>
          <a:p>
            <a:pPr marL="400050" lvl="1" indent="0" algn="ctr">
              <a:buNone/>
            </a:pPr>
            <a:r>
              <a:rPr lang="cs-CZ" altLang="cs-CZ" sz="3200" b="1" dirty="0" smtClean="0">
                <a:solidFill>
                  <a:srgbClr val="002060"/>
                </a:solidFill>
              </a:rPr>
              <a:t>Děkuji </a:t>
            </a:r>
            <a:r>
              <a:rPr lang="cs-CZ" altLang="cs-CZ" sz="3200" b="1" dirty="0" smtClean="0">
                <a:solidFill>
                  <a:srgbClr val="002060"/>
                </a:solidFill>
              </a:rPr>
              <a:t>za pozornost.</a:t>
            </a:r>
          </a:p>
          <a:p>
            <a:pPr marL="400050" lvl="1" indent="0" algn="ctr">
              <a:buNone/>
            </a:pPr>
            <a:endParaRPr lang="cs-CZ" altLang="cs-CZ" sz="3200" b="1" dirty="0" smtClean="0">
              <a:solidFill>
                <a:srgbClr val="002060"/>
              </a:solidFill>
            </a:endParaRPr>
          </a:p>
          <a:p>
            <a:pPr marL="400050" lvl="1" indent="0" algn="ctr">
              <a:buNone/>
            </a:pPr>
            <a:r>
              <a:rPr lang="cs-CZ" altLang="cs-CZ" dirty="0" smtClean="0">
                <a:solidFill>
                  <a:srgbClr val="002060"/>
                </a:solidFill>
              </a:rPr>
              <a:t>Ing</a:t>
            </a:r>
            <a:r>
              <a:rPr lang="cs-CZ" altLang="cs-CZ" dirty="0" smtClean="0">
                <a:solidFill>
                  <a:srgbClr val="002060"/>
                </a:solidFill>
              </a:rPr>
              <a:t>. Petr </a:t>
            </a:r>
            <a:r>
              <a:rPr lang="cs-CZ" altLang="cs-CZ" dirty="0" smtClean="0">
                <a:solidFill>
                  <a:srgbClr val="002060"/>
                </a:solidFill>
              </a:rPr>
              <a:t>Vrána</a:t>
            </a:r>
            <a:endParaRPr lang="cs-CZ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566</Words>
  <Application>Microsoft Office PowerPoint</Application>
  <PresentationFormat>Předvádění na obrazovce (4:3)</PresentationFormat>
  <Paragraphs>64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Výchozí návrh</vt:lpstr>
      <vt:lpstr>Příprava dotačních programů pro rok 2021  Možnosti dotací  pro obce</vt:lpstr>
      <vt:lpstr>Příprava dotačních programů</vt:lpstr>
      <vt:lpstr>Příprava dotačních programů</vt:lpstr>
      <vt:lpstr>Příprava dotačních programů Možnosti dotací pro obce</vt:lpstr>
      <vt:lpstr>Možnosti dotací pro obce</vt:lpstr>
      <vt:lpstr>Možnosti dotací pro obce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Niče Luděk</cp:lastModifiedBy>
  <cp:revision>143</cp:revision>
  <cp:lastPrinted>2020-08-27T10:08:29Z</cp:lastPrinted>
  <dcterms:created xsi:type="dcterms:W3CDTF">2008-01-15T11:19:01Z</dcterms:created>
  <dcterms:modified xsi:type="dcterms:W3CDTF">2020-09-04T13:58:11Z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