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8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9439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710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0136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005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3135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99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957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4222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105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1332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1403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C2B16-91A4-4064-BC3F-4A8D50D23166}" type="datetimeFigureOut">
              <a:rPr lang="cs-CZ" smtClean="0"/>
              <a:t>1.12.2016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D47C7-2644-411C-8742-599A8A20D4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007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libuse.ludikova@upol.cz" TargetMode="External"/><Relationship Id="rId2" Type="http://schemas.openxmlformats.org/officeDocument/2006/relationships/hyperlink" Target="mailto:andrea.novakova@upol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avel.neumeister@upol.c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990656" cy="2448272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prstClr val="black"/>
                </a:solidFill>
              </a:rPr>
              <a:t>Možnosti spolupráce Pedagogické fakulty UP         a škol v Olomouckém </a:t>
            </a:r>
            <a:r>
              <a:rPr lang="cs-CZ" sz="3200" b="1" dirty="0" smtClean="0">
                <a:solidFill>
                  <a:prstClr val="black"/>
                </a:solidFill>
              </a:rPr>
              <a:t>kraji.</a:t>
            </a:r>
            <a:br>
              <a:rPr lang="cs-CZ" sz="3200" b="1" dirty="0" smtClean="0">
                <a:solidFill>
                  <a:prstClr val="black"/>
                </a:solidFill>
              </a:rPr>
            </a:br>
            <a:r>
              <a:rPr lang="cs-CZ" sz="3200" b="1" dirty="0" smtClean="0"/>
              <a:t>Měření, testování, evaluace jako předpoklad rozvoje kariérového poradenství.</a:t>
            </a:r>
            <a:endParaRPr lang="cs-CZ" sz="32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4077072"/>
            <a:ext cx="7920880" cy="1561728"/>
          </a:xfrm>
        </p:spPr>
        <p:txBody>
          <a:bodyPr>
            <a:normAutofit/>
          </a:bodyPr>
          <a:lstStyle/>
          <a:p>
            <a:r>
              <a:rPr lang="cs-CZ" sz="2800" dirty="0" smtClean="0"/>
              <a:t>Prof. PaedDr. Libuše </a:t>
            </a:r>
            <a:r>
              <a:rPr lang="cs-CZ" sz="2800" dirty="0" err="1" smtClean="0"/>
              <a:t>Ludíková</a:t>
            </a:r>
            <a:r>
              <a:rPr lang="cs-CZ" sz="2800" dirty="0" smtClean="0"/>
              <a:t>, CSc. </a:t>
            </a:r>
          </a:p>
          <a:p>
            <a:r>
              <a:rPr lang="cs-CZ" sz="2800" dirty="0" smtClean="0"/>
              <a:t>Mgr. Pavel </a:t>
            </a:r>
            <a:r>
              <a:rPr lang="cs-CZ" sz="2800" dirty="0" err="1" smtClean="0"/>
              <a:t>Neumeister</a:t>
            </a:r>
            <a:r>
              <a:rPr lang="cs-CZ" sz="2800" dirty="0" smtClean="0"/>
              <a:t>, Ph.D.</a:t>
            </a:r>
          </a:p>
          <a:p>
            <a:r>
              <a:rPr lang="cs-CZ" sz="2800" dirty="0" smtClean="0"/>
              <a:t>Pedagogická fakulta Univerzity Palackého v Olomouci</a:t>
            </a:r>
            <a:endParaRPr lang="cs-CZ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589240"/>
            <a:ext cx="2160240" cy="117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572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můžeme poskytnout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Tvrdá empirická data – výsledky diagnostiky</a:t>
            </a:r>
          </a:p>
          <a:p>
            <a:pPr marL="0" indent="0">
              <a:buNone/>
            </a:pPr>
            <a:r>
              <a:rPr lang="cs-CZ" dirty="0" smtClean="0"/>
              <a:t>(data získaná na základě standardizovaných výzkumných metod, shromažďovaná a vyhodnocená odborníky)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7" y="5688013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42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můžeme poskytnout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Soubor doporučení </a:t>
            </a:r>
          </a:p>
          <a:p>
            <a:pPr marL="0" indent="0">
              <a:buNone/>
            </a:pPr>
            <a:r>
              <a:rPr lang="cs-CZ" b="1" dirty="0"/>
              <a:t>(</a:t>
            </a:r>
            <a:r>
              <a:rPr lang="cs-CZ" b="1" dirty="0" smtClean="0"/>
              <a:t>prognózy další studijní či profesní úspěšnosti )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dirty="0" smtClean="0"/>
              <a:t>na úrovni jednotlivých žáků, zpracovaná týmem odborníků (psychologů Ústavu vědy a výzkumu Pedagogické fakulty Univerzity Palackého v Olomouci)</a:t>
            </a:r>
            <a:endParaRPr lang="cs-CZ" b="1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b="1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161" y="5673767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264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můžeme poskytnout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Kvantifikaci a statistické zpracování dat</a:t>
            </a:r>
            <a:endParaRPr lang="cs-CZ" b="1" dirty="0"/>
          </a:p>
          <a:p>
            <a:pPr marL="0" indent="0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Uvedená kvantifikovaná data vycházející               z opakovaných měření mohou sloužit jako důležitý zdroj vlastního hodnocení školy, při ověřování nastavení kurikula školy - ŠVP, zdůvodnění studijní neúspěšnosti žáků atd.</a:t>
            </a:r>
          </a:p>
          <a:p>
            <a:pPr marL="0" indent="0">
              <a:buNone/>
            </a:pPr>
            <a:endParaRPr lang="cs-CZ" b="1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7" y="5688013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09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můžeme získat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Rozvoj spolupráce se školami jako klíčovými zaměstnavateli vlastních absolventů </a:t>
            </a:r>
          </a:p>
          <a:p>
            <a:pPr marL="0" indent="0">
              <a:buNone/>
            </a:pPr>
            <a:endParaRPr lang="cs-CZ" b="1" dirty="0" smtClean="0"/>
          </a:p>
          <a:p>
            <a:pPr>
              <a:buFontTx/>
              <a:buChar char="-"/>
            </a:pPr>
            <a:r>
              <a:rPr lang="cs-CZ" dirty="0" smtClean="0"/>
              <a:t>efektivní zjišťování potřeb škol s ohledem na koncipování kurikula pregraduální přípravy učitelů a DVPP v rámci celoživotního vzdělávání;</a:t>
            </a:r>
          </a:p>
          <a:p>
            <a:pPr>
              <a:buFontTx/>
              <a:buChar char="-"/>
            </a:pPr>
            <a:r>
              <a:rPr lang="cs-CZ" dirty="0"/>
              <a:t>v</a:t>
            </a:r>
            <a:r>
              <a:rPr lang="cs-CZ" dirty="0" smtClean="0"/>
              <a:t>yužití anonymních výsledků jako podkladu pro rozvoj kompetencí budoucích učitelů v oblasti pedagogické psychologie, didaktiky a diagnostiky.</a:t>
            </a:r>
          </a:p>
          <a:p>
            <a:pPr>
              <a:buFontTx/>
              <a:buChar char="-"/>
            </a:pPr>
            <a:r>
              <a:rPr lang="cs-CZ" dirty="0"/>
              <a:t>z</a:t>
            </a:r>
            <a:r>
              <a:rPr lang="cs-CZ" dirty="0" smtClean="0"/>
              <a:t>ískání relevantních empirických dat pro výzkumnou a publikační činnost fakulty.</a:t>
            </a:r>
          </a:p>
          <a:p>
            <a:pPr>
              <a:buFontTx/>
              <a:buChar char="-"/>
            </a:pPr>
            <a:r>
              <a:rPr lang="cs-CZ" dirty="0"/>
              <a:t>p</a:t>
            </a:r>
            <a:r>
              <a:rPr lang="cs-CZ" dirty="0" smtClean="0"/>
              <a:t>rohloubení praktické stránky vzdělání na </a:t>
            </a:r>
            <a:r>
              <a:rPr lang="cs-CZ" dirty="0" err="1" smtClean="0"/>
              <a:t>PdF</a:t>
            </a:r>
            <a:r>
              <a:rPr lang="cs-CZ" dirty="0" smtClean="0"/>
              <a:t> – ve smyslu zapojení studentů fakulty (především studentů doktorských studijních programu do výzkumu)</a:t>
            </a:r>
          </a:p>
          <a:p>
            <a:pPr>
              <a:buFontTx/>
              <a:buChar char="-"/>
            </a:pPr>
            <a:endParaRPr lang="cs-CZ" dirty="0" smtClean="0"/>
          </a:p>
          <a:p>
            <a:pPr>
              <a:buFontTx/>
              <a:buChar char="-"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b="1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491" y="5687835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102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3600" dirty="0" smtClean="0"/>
          </a:p>
          <a:p>
            <a:pPr marL="0" indent="0">
              <a:buNone/>
            </a:pPr>
            <a:endParaRPr lang="cs-CZ" sz="3600" dirty="0"/>
          </a:p>
          <a:p>
            <a:pPr marL="0" indent="0" algn="ctr">
              <a:buNone/>
            </a:pPr>
            <a:r>
              <a:rPr lang="cs-CZ" sz="3600" dirty="0" smtClean="0"/>
              <a:t>Děkujeme za pozornost </a:t>
            </a:r>
          </a:p>
          <a:p>
            <a:pPr marL="0" indent="0" algn="ctr">
              <a:buNone/>
            </a:pPr>
            <a:r>
              <a:rPr lang="cs-CZ" sz="3600" dirty="0" smtClean="0"/>
              <a:t>a těšíme se na možnou spolupráci</a:t>
            </a:r>
          </a:p>
          <a:p>
            <a:pPr marL="0" indent="0">
              <a:buNone/>
            </a:pPr>
            <a:endParaRPr lang="cs-CZ" sz="3600" dirty="0"/>
          </a:p>
          <a:p>
            <a:pPr marL="0" indent="0">
              <a:buNone/>
            </a:pPr>
            <a:endParaRPr lang="cs-CZ" sz="3600" dirty="0" smtClean="0"/>
          </a:p>
          <a:p>
            <a:pPr marL="0" indent="0">
              <a:buNone/>
            </a:pPr>
            <a:endParaRPr lang="cs-CZ" sz="3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7" y="5709292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953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 smtClean="0"/>
              <a:t>V případě zájmu nebo dalších dotazů kontaktujte: 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i="1" dirty="0"/>
              <a:t>Ústav pro výzkum a vývoj</a:t>
            </a:r>
          </a:p>
          <a:p>
            <a:pPr marL="0" indent="0">
              <a:buNone/>
            </a:pPr>
            <a:r>
              <a:rPr lang="cs-CZ" sz="2000" i="1" dirty="0" smtClean="0"/>
              <a:t>Pedagogická fakulta Univerzity Palackého v Olomouci </a:t>
            </a:r>
            <a:endParaRPr lang="cs-CZ" sz="2000" i="1" dirty="0"/>
          </a:p>
          <a:p>
            <a:pPr marL="0" indent="0">
              <a:buNone/>
            </a:pPr>
            <a:r>
              <a:rPr lang="cs-CZ" sz="2000" i="1" dirty="0" smtClean="0"/>
              <a:t>Žižkovo </a:t>
            </a:r>
            <a:r>
              <a:rPr lang="cs-CZ" sz="2000" i="1" dirty="0"/>
              <a:t>nám. </a:t>
            </a:r>
            <a:r>
              <a:rPr lang="cs-CZ" sz="2000" i="1" dirty="0" smtClean="0"/>
              <a:t>5,771 </a:t>
            </a:r>
            <a:r>
              <a:rPr lang="cs-CZ" sz="2000" i="1" dirty="0"/>
              <a:t>40 </a:t>
            </a:r>
            <a:r>
              <a:rPr lang="cs-CZ" sz="2000" i="1" dirty="0" smtClean="0"/>
              <a:t>Olomouc</a:t>
            </a:r>
          </a:p>
          <a:p>
            <a:pPr marL="0" indent="0">
              <a:buNone/>
            </a:pPr>
            <a:endParaRPr lang="cs-CZ" sz="2000" b="1" dirty="0" smtClean="0"/>
          </a:p>
          <a:p>
            <a:pPr marL="0" indent="0">
              <a:buNone/>
            </a:pPr>
            <a:r>
              <a:rPr lang="cs-CZ" sz="2000" b="1" dirty="0" smtClean="0"/>
              <a:t>Ing. Andrea Nováková</a:t>
            </a:r>
          </a:p>
          <a:p>
            <a:pPr marL="0" indent="0">
              <a:buNone/>
            </a:pPr>
            <a:r>
              <a:rPr lang="cs-CZ" sz="2000" dirty="0" smtClean="0"/>
              <a:t>tel: 585 </a:t>
            </a:r>
            <a:r>
              <a:rPr lang="cs-CZ" sz="2000" dirty="0"/>
              <a:t>635 </a:t>
            </a:r>
            <a:r>
              <a:rPr lang="cs-CZ" sz="2000" dirty="0" smtClean="0"/>
              <a:t>016; </a:t>
            </a:r>
            <a:r>
              <a:rPr lang="cs-CZ" sz="2000" u="sng" dirty="0" smtClean="0">
                <a:hlinkClick r:id="rId2"/>
              </a:rPr>
              <a:t>andrea.novakova@upol.cz</a:t>
            </a:r>
            <a:endParaRPr lang="cs-CZ" sz="2000" u="sng" dirty="0" smtClean="0"/>
          </a:p>
          <a:p>
            <a:pPr marL="0" indent="0">
              <a:buNone/>
            </a:pPr>
            <a:endParaRPr lang="cs-CZ" sz="2000" u="sng" dirty="0"/>
          </a:p>
          <a:p>
            <a:pPr marL="0" indent="0">
              <a:buNone/>
            </a:pPr>
            <a:r>
              <a:rPr lang="cs-CZ" sz="2000" b="1" dirty="0"/>
              <a:t>prof. PaedDr. Libuše </a:t>
            </a:r>
            <a:r>
              <a:rPr lang="cs-CZ" sz="2000" b="1" dirty="0" err="1"/>
              <a:t>Ludíková</a:t>
            </a:r>
            <a:r>
              <a:rPr lang="cs-CZ" sz="2000" b="1" dirty="0"/>
              <a:t>, CSc</a:t>
            </a:r>
            <a:r>
              <a:rPr lang="cs-CZ" sz="2000" b="1" dirty="0" smtClean="0"/>
              <a:t>.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dirty="0" smtClean="0"/>
              <a:t>tel: 585</a:t>
            </a:r>
            <a:r>
              <a:rPr lang="cs-CZ" sz="2000" dirty="0"/>
              <a:t> 635 002 | 585 635 </a:t>
            </a:r>
            <a:r>
              <a:rPr lang="cs-CZ" sz="2000" dirty="0" smtClean="0"/>
              <a:t>301; </a:t>
            </a:r>
            <a:r>
              <a:rPr lang="cs-CZ" sz="2000" u="sng" dirty="0" smtClean="0">
                <a:hlinkClick r:id="rId3"/>
              </a:rPr>
              <a:t>libuse.ludikova@upol.cz</a:t>
            </a:r>
            <a:endParaRPr lang="cs-CZ" sz="2000" u="sng" dirty="0" smtClean="0"/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2000" b="1" dirty="0"/>
              <a:t>Mgr. Pavel Neumeister Ph.D.</a:t>
            </a:r>
          </a:p>
          <a:p>
            <a:pPr marL="0" indent="0">
              <a:buNone/>
            </a:pPr>
            <a:r>
              <a:rPr lang="cs-CZ" sz="2000"/>
              <a:t>t</a:t>
            </a:r>
            <a:r>
              <a:rPr lang="cs-CZ" sz="2000" smtClean="0"/>
              <a:t>el</a:t>
            </a:r>
            <a:r>
              <a:rPr lang="cs-CZ" sz="2000" dirty="0" smtClean="0"/>
              <a:t>: 585 635 154</a:t>
            </a:r>
            <a:r>
              <a:rPr lang="cs-CZ" sz="2000" dirty="0"/>
              <a:t> |</a:t>
            </a:r>
            <a:r>
              <a:rPr lang="cs-CZ" sz="2000" dirty="0" smtClean="0"/>
              <a:t> </a:t>
            </a:r>
            <a:r>
              <a:rPr lang="cs-CZ" sz="2000" dirty="0"/>
              <a:t>607100821</a:t>
            </a:r>
            <a:r>
              <a:rPr lang="cs-CZ" sz="2000" dirty="0" smtClean="0"/>
              <a:t>; </a:t>
            </a:r>
            <a:r>
              <a:rPr lang="cs-CZ" sz="2000" dirty="0">
                <a:hlinkClick r:id="rId4"/>
              </a:rPr>
              <a:t>pavel.neumeister@upol.cz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248465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Kariérové poradenství ve školách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 fontScale="55000" lnSpcReduction="20000"/>
          </a:bodyPr>
          <a:lstStyle/>
          <a:p>
            <a:endParaRPr lang="cs-CZ" dirty="0" smtClean="0">
              <a:effectLst/>
            </a:endParaRPr>
          </a:p>
          <a:p>
            <a:pPr lvl="1"/>
            <a:r>
              <a:rPr lang="cs-CZ" sz="4400" dirty="0"/>
              <a:t>koordinace mezi hlavními oblastmi kariérového poradenství - kariérovým vzděláváním a diagnosticko-poradenskými činnostmi zaměřenými k volbě vzdělávací či profesní dráhy žáka</a:t>
            </a:r>
          </a:p>
          <a:p>
            <a:pPr lvl="1"/>
            <a:r>
              <a:rPr lang="cs-CZ" sz="4400" dirty="0"/>
              <a:t>individuální šetření k volbě povolání a individuální poradenství v této oblasti (ve spolupráci s třídním učitelem)</a:t>
            </a:r>
          </a:p>
          <a:p>
            <a:pPr lvl="1"/>
            <a:r>
              <a:rPr lang="cs-CZ" sz="4400" dirty="0"/>
              <a:t>poradenství zákonným zástupcům s ohledem na očekávání a předpoklady žáků (ve spolupráci s třídním učitelem)</a:t>
            </a:r>
          </a:p>
          <a:p>
            <a:pPr lvl="1"/>
            <a:r>
              <a:rPr lang="cs-CZ" sz="4400" dirty="0"/>
              <a:t>informace o studijních možnostech, pomoc při vyplnění a včasném odeslání přihlášek ke studiu</a:t>
            </a:r>
          </a:p>
          <a:p>
            <a:pPr lvl="1"/>
            <a:r>
              <a:rPr lang="cs-CZ" sz="4400" dirty="0"/>
              <a:t>organizace schůzky se zákonnými zástupci vycházejících žáků,</a:t>
            </a:r>
          </a:p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672809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45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Kariérové poradenství ve školách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472608"/>
          </a:xfrm>
        </p:spPr>
        <p:txBody>
          <a:bodyPr>
            <a:normAutofit fontScale="32500" lnSpcReduction="20000"/>
          </a:bodyPr>
          <a:lstStyle/>
          <a:p>
            <a:endParaRPr lang="cs-CZ" dirty="0" smtClean="0">
              <a:effectLst/>
            </a:endParaRPr>
          </a:p>
          <a:p>
            <a:pPr lvl="1"/>
            <a:r>
              <a:rPr lang="cs-CZ" sz="7400" dirty="0" smtClean="0"/>
              <a:t>organizace </a:t>
            </a:r>
            <a:r>
              <a:rPr lang="cs-CZ" sz="7400" dirty="0"/>
              <a:t>schůzky se zákonnými zástupci vycházejících žáků,</a:t>
            </a:r>
          </a:p>
          <a:p>
            <a:pPr lvl="1"/>
            <a:r>
              <a:rPr lang="cs-CZ" sz="7400" dirty="0"/>
              <a:t>zajištění dostatečného počtu informačních materiálů </a:t>
            </a:r>
            <a:r>
              <a:rPr lang="cs-CZ" sz="7400" dirty="0" smtClean="0"/>
              <a:t>         o </a:t>
            </a:r>
            <a:r>
              <a:rPr lang="cs-CZ" sz="7400" dirty="0"/>
              <a:t>možnostech studia vyšších typech škol,  jejich zprostředkování žákům (brožury, nástěnka)</a:t>
            </a:r>
          </a:p>
          <a:p>
            <a:pPr lvl="1"/>
            <a:r>
              <a:rPr lang="cs-CZ" sz="7400" dirty="0"/>
              <a:t>zajištění dostatečného počtu informačních materiálů </a:t>
            </a:r>
            <a:r>
              <a:rPr lang="cs-CZ" sz="7400" dirty="0" smtClean="0"/>
              <a:t>          o </a:t>
            </a:r>
            <a:r>
              <a:rPr lang="cs-CZ" sz="7400" dirty="0"/>
              <a:t>možnostech profesního uplatnění</a:t>
            </a:r>
          </a:p>
          <a:p>
            <a:pPr lvl="1"/>
            <a:r>
              <a:rPr lang="cs-CZ" sz="7400" dirty="0"/>
              <a:t>spolupráce se školskými poradenskými zařízeními (pedagogicko-psychologická poradna, speciálně pedagogické centrum a středisko výchovné péče) při zajišťování poradenských služeb přesahujících kompetence školy</a:t>
            </a:r>
          </a:p>
          <a:p>
            <a:pPr lvl="1"/>
            <a:r>
              <a:rPr lang="cs-CZ" sz="7400" dirty="0"/>
              <a:t>zajišťování skupinových návštěv žáků školy v informačních poradenských střediscích úřadů práce a poskytování informací žákům a rodičům o možnosti individuálního využití informačních služeb těchto středisek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81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Východiska a limity kariérového poradenství ve školách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209" y="1412777"/>
            <a:ext cx="8604448" cy="517602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b="1" dirty="0">
                <a:ea typeface="Calibri"/>
                <a:cs typeface="Times New Roman"/>
              </a:rPr>
              <a:t>Žák  </a:t>
            </a:r>
            <a:endParaRPr lang="cs-CZ" b="1" dirty="0" smtClean="0"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dirty="0" smtClean="0">
                <a:ea typeface="Calibri"/>
                <a:cs typeface="Times New Roman"/>
              </a:rPr>
              <a:t>(</a:t>
            </a:r>
            <a:r>
              <a:rPr lang="cs-CZ" dirty="0">
                <a:ea typeface="Calibri"/>
                <a:cs typeface="Times New Roman"/>
              </a:rPr>
              <a:t>schopnosti, zájmy, osobnostní vlastnosti) </a:t>
            </a:r>
            <a:endParaRPr lang="cs-CZ" dirty="0" smtClean="0"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dirty="0" smtClean="0">
                <a:ea typeface="Calibri"/>
                <a:cs typeface="Times New Roman"/>
              </a:rPr>
              <a:t>neúspěšnost</a:t>
            </a:r>
            <a:r>
              <a:rPr lang="cs-CZ" dirty="0">
                <a:ea typeface="Calibri"/>
                <a:cs typeface="Times New Roman"/>
              </a:rPr>
              <a:t>, </a:t>
            </a:r>
            <a:r>
              <a:rPr lang="cs-CZ" dirty="0" err="1">
                <a:ea typeface="Calibri"/>
                <a:cs typeface="Times New Roman"/>
              </a:rPr>
              <a:t>demotivovanost</a:t>
            </a:r>
            <a:r>
              <a:rPr lang="cs-CZ" dirty="0">
                <a:ea typeface="Calibri"/>
                <a:cs typeface="Times New Roman"/>
              </a:rPr>
              <a:t>,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dirty="0">
                <a:ea typeface="Calibri"/>
                <a:cs typeface="Times New Roman"/>
              </a:rPr>
              <a:t> 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b="1" dirty="0" smtClean="0">
                <a:ea typeface="Calibri"/>
                <a:cs typeface="Times New Roman"/>
              </a:rPr>
              <a:t>Rodina </a:t>
            </a:r>
            <a:r>
              <a:rPr lang="cs-CZ" dirty="0" smtClean="0">
                <a:ea typeface="Calibri"/>
                <a:cs typeface="Times New Roman"/>
              </a:rPr>
              <a:t> </a:t>
            </a:r>
            <a:r>
              <a:rPr lang="cs-CZ" dirty="0">
                <a:ea typeface="Calibri"/>
                <a:cs typeface="Times New Roman"/>
              </a:rPr>
              <a:t> </a:t>
            </a:r>
            <a:r>
              <a:rPr lang="cs-CZ" dirty="0" smtClean="0">
                <a:ea typeface="Calibri"/>
                <a:cs typeface="Times New Roman"/>
              </a:rPr>
              <a:t>                                                                                     </a:t>
            </a:r>
            <a:r>
              <a:rPr lang="cs-CZ" b="1" dirty="0" smtClean="0">
                <a:ea typeface="Calibri"/>
                <a:cs typeface="Times New Roman"/>
              </a:rPr>
              <a:t>Škola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dirty="0" smtClean="0">
                <a:ea typeface="Calibri"/>
                <a:cs typeface="Times New Roman"/>
              </a:rPr>
              <a:t>(ambice)                                                                           (odpovědnost)</a:t>
            </a:r>
            <a:endParaRPr lang="cs-CZ" dirty="0"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dirty="0" smtClean="0">
                <a:ea typeface="Calibri"/>
                <a:cs typeface="Times New Roman"/>
              </a:rPr>
              <a:t>  </a:t>
            </a:r>
            <a:r>
              <a:rPr lang="cs-CZ" b="1" dirty="0" smtClean="0">
                <a:ea typeface="Calibri"/>
                <a:cs typeface="Times New Roman"/>
              </a:rPr>
              <a:t>Vzdělávací </a:t>
            </a:r>
            <a:r>
              <a:rPr lang="cs-CZ" b="1" dirty="0">
                <a:ea typeface="Calibri"/>
                <a:cs typeface="Times New Roman"/>
              </a:rPr>
              <a:t>dráha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dirty="0" smtClean="0">
                <a:ea typeface="Calibri"/>
                <a:cs typeface="Times New Roman"/>
              </a:rPr>
              <a:t> 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b="1" dirty="0" smtClean="0">
                <a:ea typeface="Calibri"/>
                <a:cs typeface="Times New Roman"/>
              </a:rPr>
              <a:t>  Kariérová </a:t>
            </a:r>
            <a:r>
              <a:rPr lang="cs-CZ" b="1" dirty="0">
                <a:ea typeface="Calibri"/>
                <a:cs typeface="Times New Roman"/>
              </a:rPr>
              <a:t>dráha</a:t>
            </a:r>
          </a:p>
          <a:p>
            <a:endParaRPr lang="cs-CZ" dirty="0"/>
          </a:p>
        </p:txBody>
      </p:sp>
      <p:cxnSp>
        <p:nvCxnSpPr>
          <p:cNvPr id="5" name="Přímá spojnice se šipkou 4"/>
          <p:cNvCxnSpPr/>
          <p:nvPr/>
        </p:nvCxnSpPr>
        <p:spPr>
          <a:xfrm flipH="1">
            <a:off x="1619672" y="1916832"/>
            <a:ext cx="2448272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nice se šipkou 6"/>
          <p:cNvCxnSpPr/>
          <p:nvPr/>
        </p:nvCxnSpPr>
        <p:spPr>
          <a:xfrm>
            <a:off x="5364088" y="1916832"/>
            <a:ext cx="2088232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1907704" y="4221088"/>
            <a:ext cx="49685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 flipH="1">
            <a:off x="1907704" y="4383291"/>
            <a:ext cx="49685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V="1">
            <a:off x="1907704" y="2060848"/>
            <a:ext cx="223224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 flipV="1">
            <a:off x="5220072" y="2060848"/>
            <a:ext cx="2016224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>
            <a:off x="4788024" y="2204864"/>
            <a:ext cx="72008" cy="2520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>
            <a:off x="4824028" y="5157192"/>
            <a:ext cx="360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996" y="5688013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7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Diagnostické a prognostické nástroje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Diagnostika struktury kognitivních schopností a kognitivních limitů žáků.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Diagnostika zájmové orientace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Diagnostika osobnostní struktury</a:t>
            </a:r>
          </a:p>
          <a:p>
            <a:pPr marL="514350" indent="-514350">
              <a:buAutoNum type="arabicPeriod"/>
            </a:pPr>
            <a:endParaRPr lang="cs-CZ" dirty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AutoNum type="arabicPeriod"/>
            </a:pPr>
            <a:endParaRPr lang="cs-CZ" dirty="0" smtClean="0"/>
          </a:p>
          <a:p>
            <a:pPr marL="514350" indent="-514350">
              <a:buAutoNum type="arabicPeriod"/>
            </a:pP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884" y="5688013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585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cs-CZ" sz="3600" dirty="0" smtClean="0">
                <a:solidFill>
                  <a:prstClr val="black"/>
                </a:solidFill>
                <a:ea typeface="+mn-ea"/>
                <a:cs typeface="+mn-cs"/>
              </a:rPr>
              <a:t>Kognitivní schopnosti </a:t>
            </a:r>
            <a:br>
              <a:rPr lang="cs-CZ" sz="36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cs-CZ" sz="3600" dirty="0" smtClean="0">
                <a:solidFill>
                  <a:prstClr val="black"/>
                </a:solidFill>
                <a:ea typeface="+mn-ea"/>
                <a:cs typeface="+mn-cs"/>
              </a:rPr>
              <a:t>a kognitivní limity </a:t>
            </a:r>
            <a:r>
              <a:rPr lang="cs-CZ" sz="3600" dirty="0">
                <a:solidFill>
                  <a:prstClr val="black"/>
                </a:solidFill>
                <a:ea typeface="+mn-ea"/>
                <a:cs typeface="+mn-cs"/>
              </a:rPr>
              <a:t>žáků</a:t>
            </a:r>
            <a:r>
              <a:rPr lang="cs-CZ" sz="3600" dirty="0" smtClean="0">
                <a:solidFill>
                  <a:prstClr val="black"/>
                </a:solidFill>
                <a:ea typeface="+mn-ea"/>
                <a:cs typeface="+mn-cs"/>
              </a:rPr>
              <a:t>.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dirty="0" smtClean="0">
                <a:ea typeface="Calibri"/>
                <a:cs typeface="Times New Roman"/>
              </a:rPr>
              <a:t>Co můžeme získat: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Data charakterizující strukturu kognitivních schopností a kognitivních limitů (diagnostika)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Výklad dosahované studijní úspěšnosti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Odhad budoucí studijní či profesní úspěšnosti (prognostika)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dirty="0" smtClean="0">
              <a:ea typeface="Calibri"/>
              <a:cs typeface="Times New Roman"/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7" y="5688013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03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cs-CZ" sz="3600" dirty="0" smtClean="0">
                <a:solidFill>
                  <a:prstClr val="black"/>
                </a:solidFill>
                <a:ea typeface="+mn-ea"/>
                <a:cs typeface="+mn-cs"/>
              </a:rPr>
              <a:t>Zájmová orientace</a:t>
            </a:r>
            <a:endParaRPr lang="cs-CZ" sz="36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dirty="0" smtClean="0">
                <a:ea typeface="Calibri"/>
                <a:cs typeface="Times New Roman"/>
              </a:rPr>
              <a:t>Co můžeme získat: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Data zachycující dlouhodobější zájmovou orientaci dle vybraných oblastí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Odhad budoucí studijní či profesní úspěšnosti (prognostika)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dirty="0" smtClean="0">
              <a:ea typeface="Calibri"/>
              <a:cs typeface="Times New Roman"/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706" y="5688013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897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cs-CZ" sz="3600" dirty="0" smtClean="0">
                <a:solidFill>
                  <a:prstClr val="black"/>
                </a:solidFill>
                <a:ea typeface="+mn-ea"/>
                <a:cs typeface="+mn-cs"/>
              </a:rPr>
              <a:t>Osobnostní struktura</a:t>
            </a:r>
            <a:endParaRPr lang="cs-CZ" sz="36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dirty="0" smtClean="0">
                <a:ea typeface="Calibri"/>
                <a:cs typeface="Times New Roman"/>
              </a:rPr>
              <a:t>Co můžeme získat: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Data zachycující strukturu osobnostních vlastností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ea typeface="Calibri"/>
                <a:cs typeface="Times New Roman"/>
              </a:rPr>
              <a:t>Odhad budoucí studijní či profesní úspěšnosti v dlouhodobé perspektivě (prognostika)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cs-CZ" dirty="0" smtClean="0">
              <a:ea typeface="Calibri"/>
              <a:cs typeface="Times New Roman"/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7" y="5688013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96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můžeme poskytnout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Tvrdá empirická data – výsledky diagnostiky</a:t>
            </a:r>
          </a:p>
          <a:p>
            <a:r>
              <a:rPr lang="cs-CZ" dirty="0" smtClean="0"/>
              <a:t>Soubor doporučení – prognózy</a:t>
            </a:r>
          </a:p>
          <a:p>
            <a:r>
              <a:rPr lang="cs-CZ" dirty="0" smtClean="0"/>
              <a:t>Kvantifikaci dat</a:t>
            </a: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7" y="5688013"/>
            <a:ext cx="21637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39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568</Words>
  <Application>Microsoft Office PowerPoint</Application>
  <PresentationFormat>Předvádění na obrazovce (4:3)</PresentationFormat>
  <Paragraphs>96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Motiv systému Office</vt:lpstr>
      <vt:lpstr>Možnosti spolupráce Pedagogické fakulty UP         a škol v Olomouckém kraji. Měření, testování, evaluace jako předpoklad rozvoje kariérového poradenství.</vt:lpstr>
      <vt:lpstr>Kariérové poradenství ve školách</vt:lpstr>
      <vt:lpstr>Kariérové poradenství ve školách</vt:lpstr>
      <vt:lpstr>Východiska a limity kariérového poradenství ve školách</vt:lpstr>
      <vt:lpstr>Diagnostické a prognostické nástroje</vt:lpstr>
      <vt:lpstr>Kognitivní schopnosti  a kognitivní limity žáků.</vt:lpstr>
      <vt:lpstr>Zájmová orientace</vt:lpstr>
      <vt:lpstr>Osobnostní struktura</vt:lpstr>
      <vt:lpstr>Co můžeme poskytnout</vt:lpstr>
      <vt:lpstr>Co můžeme poskytnout</vt:lpstr>
      <vt:lpstr>Co můžeme poskytnout</vt:lpstr>
      <vt:lpstr>Co můžeme poskytnout</vt:lpstr>
      <vt:lpstr>Co můžeme získat</vt:lpstr>
      <vt:lpstr>Prezentace aplikace PowerPoint</vt:lpstr>
      <vt:lpstr>V případě zájmu nebo dalších dotazů kontaktujte: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Měření, testování, evaluace jako předpoklad rozvoje kariérového poradenství Možnosti spolupráce fakulty a škol v Olomouckém kraji</dc:title>
  <dc:creator>pampaedie1</dc:creator>
  <cp:lastModifiedBy>Ludíková Libuše</cp:lastModifiedBy>
  <cp:revision>16</cp:revision>
  <dcterms:created xsi:type="dcterms:W3CDTF">2016-11-30T03:43:15Z</dcterms:created>
  <dcterms:modified xsi:type="dcterms:W3CDTF">2016-12-01T09:43:02Z</dcterms:modified>
</cp:coreProperties>
</file>