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71" r:id="rId4"/>
    <p:sldId id="265" r:id="rId5"/>
    <p:sldId id="268" r:id="rId6"/>
    <p:sldId id="269" r:id="rId7"/>
    <p:sldId id="264" r:id="rId8"/>
    <p:sldId id="270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65" d="100"/>
          <a:sy n="65" d="100"/>
        </p:scale>
        <p:origin x="1336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927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5480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13.11.2020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katka-petrova@seznam.cz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edita.bosakova@upol.cz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stepankova@ppp-olomouc.cz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kap.cz/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b.vlacilova@olkraj.c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4400" b="1" u="sng" dirty="0">
              <a:latin typeface="Calibri" panose="020F0502020204030204" pitchFamily="34" charset="0"/>
            </a:endParaRPr>
          </a:p>
          <a:p>
            <a:pPr algn="ctr"/>
            <a:r>
              <a:rPr lang="cs-CZ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Krajské centrum kariérového poradenství</a:t>
            </a:r>
          </a:p>
          <a:p>
            <a:pPr algn="ctr"/>
            <a:endParaRPr lang="cs-CZ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Nastavení 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metodické pomoci školám </a:t>
            </a:r>
            <a:endParaRPr lang="cs-CZ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 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rámci projektů 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na implementaci KAP 2019-2021</a:t>
            </a:r>
            <a:r>
              <a:rPr lang="cs-CZ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endParaRPr lang="cs-CZ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3000" dirty="0" smtClean="0">
              <a:latin typeface="Calibri" panose="020F0502020204030204" pitchFamily="34" charset="0"/>
            </a:endParaRPr>
          </a:p>
          <a:p>
            <a:pPr algn="ctr"/>
            <a:endParaRPr lang="cs-CZ" sz="3000" dirty="0">
              <a:latin typeface="Calibri" panose="020F0502020204030204" pitchFamily="34" charset="0"/>
            </a:endParaRPr>
          </a:p>
          <a:p>
            <a:pPr algn="ctr"/>
            <a:r>
              <a:rPr lang="cs-CZ" sz="3000" dirty="0" smtClean="0">
                <a:latin typeface="Calibri" panose="020F0502020204030204" pitchFamily="34" charset="0"/>
              </a:rPr>
              <a:t>Olomouc</a:t>
            </a:r>
            <a:r>
              <a:rPr lang="cs-CZ" sz="3000" dirty="0" smtClean="0">
                <a:latin typeface="Calibri" panose="020F0502020204030204" pitchFamily="34" charset="0"/>
              </a:rPr>
              <a:t> 18. </a:t>
            </a:r>
            <a:r>
              <a:rPr lang="cs-CZ" sz="3000" dirty="0" smtClean="0">
                <a:latin typeface="Calibri" panose="020F0502020204030204" pitchFamily="34" charset="0"/>
              </a:rPr>
              <a:t>11</a:t>
            </a:r>
            <a:r>
              <a:rPr lang="cs-CZ" sz="3000" dirty="0" smtClean="0">
                <a:latin typeface="Calibri" panose="020F0502020204030204" pitchFamily="34" charset="0"/>
              </a:rPr>
              <a:t>. </a:t>
            </a:r>
            <a:r>
              <a:rPr lang="cs-CZ" sz="3000" dirty="0" smtClean="0">
                <a:latin typeface="Calibri" panose="020F0502020204030204" pitchFamily="34" charset="0"/>
              </a:rPr>
              <a:t>2020</a:t>
            </a:r>
            <a:endParaRPr lang="cs-CZ" sz="3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Priority IKAP II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85000" lnSpcReduction="20000"/>
          </a:bodyPr>
          <a:lstStyle/>
          <a:p>
            <a:r>
              <a:rPr lang="cs-CZ" dirty="0"/>
              <a:t>Metodická podpora pedagogů </a:t>
            </a:r>
            <a:r>
              <a:rPr lang="cs-CZ" dirty="0" smtClean="0"/>
              <a:t>v </a:t>
            </a:r>
            <a:r>
              <a:rPr lang="cs-CZ" dirty="0"/>
              <a:t>oblasti rozvoje polytechnického </a:t>
            </a:r>
            <a:r>
              <a:rPr lang="cs-CZ" dirty="0" smtClean="0"/>
              <a:t>vzdělávání</a:t>
            </a:r>
          </a:p>
          <a:p>
            <a:r>
              <a:rPr lang="cs-CZ" dirty="0" smtClean="0"/>
              <a:t>Regionální systém podpory spolupráce SOŠ a ZŠ</a:t>
            </a:r>
          </a:p>
          <a:p>
            <a:r>
              <a:rPr lang="cs-CZ" dirty="0" smtClean="0"/>
              <a:t>18 </a:t>
            </a:r>
            <a:r>
              <a:rPr lang="cs-CZ" dirty="0" smtClean="0"/>
              <a:t>Center kolegiální podpory (CKP) </a:t>
            </a:r>
          </a:p>
          <a:p>
            <a:r>
              <a:rPr lang="cs-CZ" dirty="0" smtClean="0"/>
              <a:t>19 Krajských metodických kabinetů (KMK)</a:t>
            </a:r>
            <a:endParaRPr lang="cs-CZ" dirty="0" smtClean="0"/>
          </a:p>
          <a:p>
            <a:r>
              <a:rPr lang="cs-CZ" dirty="0" smtClean="0"/>
              <a:t>Regionální centrum aplikovaných pohybových aktivit (</a:t>
            </a:r>
            <a:r>
              <a:rPr lang="cs-CZ" dirty="0" smtClean="0"/>
              <a:t>APA)</a:t>
            </a:r>
            <a:endParaRPr lang="cs-CZ" dirty="0" smtClean="0"/>
          </a:p>
          <a:p>
            <a:r>
              <a:rPr lang="cs-CZ" dirty="0" smtClean="0"/>
              <a:t>Krajské centrum po</a:t>
            </a:r>
            <a:r>
              <a:rPr lang="cs-CZ" dirty="0" smtClean="0"/>
              <a:t>dpory podnikavosti</a:t>
            </a:r>
          </a:p>
          <a:p>
            <a:r>
              <a:rPr lang="cs-CZ" dirty="0"/>
              <a:t>Krajské centrum kariérového </a:t>
            </a:r>
            <a:r>
              <a:rPr lang="cs-CZ" dirty="0" smtClean="0"/>
              <a:t>poradenství</a:t>
            </a:r>
          </a:p>
          <a:p>
            <a:r>
              <a:rPr lang="cs-CZ" sz="3200" dirty="0" smtClean="0"/>
              <a:t>Prevence </a:t>
            </a:r>
            <a:r>
              <a:rPr lang="cs-CZ" sz="3200" dirty="0" smtClean="0"/>
              <a:t>předčasných odchodů ze </a:t>
            </a:r>
            <a:r>
              <a:rPr lang="cs-CZ" sz="3200" dirty="0" smtClean="0"/>
              <a:t>vzdělávání</a:t>
            </a:r>
          </a:p>
          <a:p>
            <a:r>
              <a:rPr lang="cs-CZ" dirty="0" smtClean="0"/>
              <a:t>Zapojené </a:t>
            </a:r>
            <a:r>
              <a:rPr lang="cs-CZ" dirty="0" smtClean="0"/>
              <a:t>školy: 59 SŠ a 80 ZŠ</a:t>
            </a:r>
            <a:r>
              <a:rPr lang="cs-CZ" dirty="0" smtClean="0"/>
              <a:t>, MŠ </a:t>
            </a:r>
            <a:r>
              <a:rPr lang="cs-CZ" dirty="0" smtClean="0"/>
              <a:t>a SVČ</a:t>
            </a:r>
            <a:endParaRPr lang="cs-CZ" dirty="0"/>
          </a:p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2339752" y="6021288"/>
            <a:ext cx="5904656" cy="6263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Realizace 1. 11. 2020 – 30. 11. 2023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3184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1296143"/>
          </a:xfrm>
        </p:spPr>
        <p:txBody>
          <a:bodyPr/>
          <a:lstStyle/>
          <a:p>
            <a:r>
              <a:rPr lang="cs-CZ" b="1" dirty="0" smtClean="0"/>
              <a:t>Krajská metodická centra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2636912"/>
            <a:ext cx="8136904" cy="3960440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P</a:t>
            </a:r>
            <a:r>
              <a:rPr lang="cs-CZ" dirty="0" smtClean="0">
                <a:solidFill>
                  <a:schemeClr val="tx1"/>
                </a:solidFill>
              </a:rPr>
              <a:t>oskytují </a:t>
            </a:r>
            <a:r>
              <a:rPr lang="cs-CZ" dirty="0">
                <a:solidFill>
                  <a:schemeClr val="tx1"/>
                </a:solidFill>
              </a:rPr>
              <a:t>pedagogům na </a:t>
            </a:r>
            <a:r>
              <a:rPr lang="cs-CZ" dirty="0" smtClean="0">
                <a:solidFill>
                  <a:schemeClr val="tx1"/>
                </a:solidFill>
              </a:rPr>
              <a:t>školách pomoc </a:t>
            </a:r>
            <a:r>
              <a:rPr lang="cs-CZ" dirty="0">
                <a:solidFill>
                  <a:schemeClr val="tx1"/>
                </a:solidFill>
              </a:rPr>
              <a:t>a podporu v sebevzdělávání, </a:t>
            </a:r>
            <a:r>
              <a:rPr lang="cs-CZ" dirty="0" smtClean="0">
                <a:solidFill>
                  <a:schemeClr val="tx1"/>
                </a:solidFill>
              </a:rPr>
              <a:t>v inovaci </a:t>
            </a:r>
            <a:r>
              <a:rPr lang="cs-CZ" dirty="0">
                <a:solidFill>
                  <a:schemeClr val="tx1"/>
                </a:solidFill>
              </a:rPr>
              <a:t>forem, metod </a:t>
            </a:r>
            <a:r>
              <a:rPr lang="cs-CZ" dirty="0" smtClean="0">
                <a:solidFill>
                  <a:schemeClr val="tx1"/>
                </a:solidFill>
              </a:rPr>
              <a:t>výuky a </a:t>
            </a:r>
            <a:r>
              <a:rPr lang="cs-CZ" dirty="0">
                <a:solidFill>
                  <a:schemeClr val="tx1"/>
                </a:solidFill>
              </a:rPr>
              <a:t>výchovných </a:t>
            </a:r>
            <a:r>
              <a:rPr lang="cs-CZ" dirty="0" smtClean="0">
                <a:solidFill>
                  <a:schemeClr val="tx1"/>
                </a:solidFill>
              </a:rPr>
              <a:t>postupů</a:t>
            </a:r>
            <a:r>
              <a:rPr lang="cs-CZ" dirty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Vyhledávají a předávají aktuální novinky v oboru a trendy používaných technologií, nabízí výměnu zkušeností a sdílení příkladů dobré praxe.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Zajišťují </a:t>
            </a:r>
            <a:r>
              <a:rPr lang="cs-CZ" dirty="0">
                <a:solidFill>
                  <a:schemeClr val="tx1"/>
                </a:solidFill>
              </a:rPr>
              <a:t>organizaci odborných seminářů, workshopů, platforem pro odborná tematická setkání, natáčení modelových výukových jednotek a </a:t>
            </a:r>
            <a:r>
              <a:rPr lang="cs-CZ" dirty="0" err="1" smtClean="0">
                <a:solidFill>
                  <a:schemeClr val="tx1"/>
                </a:solidFill>
              </a:rPr>
              <a:t>webinářů</a:t>
            </a:r>
            <a:r>
              <a:rPr lang="cs-CZ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380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pPr algn="r"/>
            <a:r>
              <a:rPr lang="cs-CZ" sz="3600" b="1" dirty="0" smtClean="0"/>
              <a:t>Krajské centrum </a:t>
            </a:r>
            <a:br>
              <a:rPr lang="cs-CZ" sz="3600" b="1" dirty="0" smtClean="0"/>
            </a:br>
            <a:r>
              <a:rPr lang="cs-CZ" sz="3600" b="1" dirty="0" smtClean="0"/>
              <a:t>kariérového poradenství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Podpora </a:t>
            </a:r>
            <a:r>
              <a:rPr lang="cs-CZ" dirty="0"/>
              <a:t>kariérového poradenství </a:t>
            </a:r>
            <a:r>
              <a:rPr lang="cs-CZ" dirty="0" smtClean="0"/>
              <a:t>prostřednictvím síťování </a:t>
            </a:r>
            <a:r>
              <a:rPr lang="cs-CZ" dirty="0"/>
              <a:t>a tvorby zázemí pro zvyšování kompetencí, výměnu zkušeností a </a:t>
            </a:r>
            <a:r>
              <a:rPr lang="cs-CZ" dirty="0" smtClean="0"/>
              <a:t>metodické vedení </a:t>
            </a:r>
            <a:r>
              <a:rPr lang="cs-CZ" dirty="0"/>
              <a:t>kariérových, případně výchovných poradců na školách v </a:t>
            </a:r>
            <a:r>
              <a:rPr lang="cs-CZ" dirty="0" smtClean="0"/>
              <a:t>kraji (včetně podpory </a:t>
            </a:r>
            <a:r>
              <a:rPr lang="cs-CZ" dirty="0"/>
              <a:t>práce s nadanými </a:t>
            </a:r>
            <a:r>
              <a:rPr lang="cs-CZ" dirty="0" smtClean="0"/>
              <a:t>žáky).</a:t>
            </a:r>
          </a:p>
          <a:p>
            <a:r>
              <a:rPr lang="cs-CZ" dirty="0" smtClean="0"/>
              <a:t>Přímá podpora 80 KP na ZŠ a 16 KP na gymnáziích </a:t>
            </a:r>
          </a:p>
          <a:p>
            <a:r>
              <a:rPr lang="cs-CZ" dirty="0" smtClean="0"/>
              <a:t>Konzultační a poradenská činnost centra + prostřednictvím regionálních poradců v kraji (5 oblastí)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2400" dirty="0" smtClean="0"/>
              <a:t>Sídlo: Gymnázium Olomouc - </a:t>
            </a:r>
            <a:r>
              <a:rPr lang="cs-CZ" sz="2400" dirty="0" err="1" smtClean="0"/>
              <a:t>Hejčín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Vedoucí centra: Mgr. </a:t>
            </a:r>
            <a:r>
              <a:rPr lang="cs-CZ" sz="2400" dirty="0"/>
              <a:t>Kateřina Petrová, </a:t>
            </a:r>
            <a:r>
              <a:rPr lang="cs-CZ" sz="2400" dirty="0" smtClean="0">
                <a:hlinkClick r:id="rId2"/>
              </a:rPr>
              <a:t>katka-petrova@seznam.cz</a:t>
            </a:r>
            <a:r>
              <a:rPr lang="cs-CZ" sz="2400" dirty="0" smtClean="0"/>
              <a:t>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268773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cs-CZ" sz="3200" b="1" dirty="0" smtClean="0"/>
              <a:t>Krajské centrum prevence </a:t>
            </a:r>
            <a:br>
              <a:rPr lang="cs-CZ" sz="3200" b="1" dirty="0" smtClean="0"/>
            </a:br>
            <a:r>
              <a:rPr lang="cs-CZ" sz="3200" b="1" dirty="0" smtClean="0"/>
              <a:t>předčasných odchodů ze vzdělávání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Komplexní </a:t>
            </a:r>
            <a:r>
              <a:rPr lang="cs-CZ" dirty="0"/>
              <a:t>preventivní a intervenční aktivity, které budou zaměřeny na žáka, jeho rodinu </a:t>
            </a:r>
            <a:r>
              <a:rPr lang="cs-CZ" dirty="0" smtClean="0"/>
              <a:t>a </a:t>
            </a:r>
            <a:r>
              <a:rPr lang="cs-CZ" dirty="0" smtClean="0"/>
              <a:t>školu </a:t>
            </a:r>
          </a:p>
          <a:p>
            <a:r>
              <a:rPr lang="cs-CZ" dirty="0" smtClean="0"/>
              <a:t>Včasné </a:t>
            </a:r>
            <a:r>
              <a:rPr lang="cs-CZ" dirty="0"/>
              <a:t>vyhledání žáků, kteří jsou předčasným odchodem ze školy potenciálně nejvíce </a:t>
            </a:r>
            <a:r>
              <a:rPr lang="cs-CZ" dirty="0" smtClean="0"/>
              <a:t>ohroženi a další jejich podpora</a:t>
            </a:r>
          </a:p>
          <a:p>
            <a:r>
              <a:rPr lang="cs-CZ" dirty="0" smtClean="0"/>
              <a:t>Fungování na základě stávající struktury Pedagogicko-psychologické poradny OK</a:t>
            </a:r>
          </a:p>
          <a:p>
            <a:r>
              <a:rPr lang="cs-CZ" dirty="0" smtClean="0"/>
              <a:t>Krajský metodik a metodici na pobočkách PPP </a:t>
            </a:r>
          </a:p>
          <a:p>
            <a:r>
              <a:rPr lang="cs-CZ" dirty="0" smtClean="0"/>
              <a:t>Spolupráce s 80 ZŠ a 20 SŠ (učební obory)	</a:t>
            </a:r>
          </a:p>
          <a:p>
            <a:pPr marL="0" indent="0">
              <a:buNone/>
            </a:pPr>
            <a:r>
              <a:rPr lang="cs-CZ" sz="2200" dirty="0" smtClean="0"/>
              <a:t>Kontakt: PhDr. Edita Bosáková, </a:t>
            </a:r>
            <a:r>
              <a:rPr lang="cs-CZ" sz="2200" dirty="0" smtClean="0">
                <a:hlinkClick r:id="rId2"/>
              </a:rPr>
              <a:t>edita.bosakova@upol.cz</a:t>
            </a:r>
            <a:r>
              <a:rPr lang="cs-CZ" sz="2200" dirty="0" smtClean="0"/>
              <a:t> 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2017998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Krajské centrum kariérového </a:t>
            </a:r>
            <a:br>
              <a:rPr lang="cs-CZ" sz="3200" b="1" dirty="0" smtClean="0"/>
            </a:br>
            <a:r>
              <a:rPr lang="cs-CZ" sz="3200" b="1" dirty="0" smtClean="0"/>
              <a:t>poradenství v odborném vzdělávání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Kariérové </a:t>
            </a:r>
            <a:r>
              <a:rPr lang="cs-CZ" dirty="0"/>
              <a:t>poradenství ve středním vzdělávání (zaměření na dvou a tříleté učební obory</a:t>
            </a:r>
            <a:r>
              <a:rPr lang="cs-CZ" dirty="0" smtClean="0"/>
              <a:t>)</a:t>
            </a:r>
          </a:p>
          <a:p>
            <a:r>
              <a:rPr lang="pl-PL" dirty="0" smtClean="0"/>
              <a:t>Podpora </a:t>
            </a:r>
            <a:r>
              <a:rPr lang="pl-PL" dirty="0"/>
              <a:t>karierových poradců na vybraných </a:t>
            </a:r>
            <a:r>
              <a:rPr lang="pl-PL" dirty="0" smtClean="0"/>
              <a:t>20 školách</a:t>
            </a:r>
          </a:p>
          <a:p>
            <a:r>
              <a:rPr lang="pl-PL" dirty="0" smtClean="0"/>
              <a:t>Úzká vazba na činnost centra prevence předčasných odchodů ze vzd. </a:t>
            </a:r>
            <a:r>
              <a:rPr lang="pl-PL" dirty="0"/>
              <a:t>a</a:t>
            </a:r>
            <a:r>
              <a:rPr lang="pl-PL" dirty="0" smtClean="0"/>
              <a:t> PPP</a:t>
            </a:r>
          </a:p>
          <a:p>
            <a:r>
              <a:rPr lang="pl-PL" dirty="0" smtClean="0"/>
              <a:t>Krajský metodik a koordinátoři aktivit na pobočkách PPP</a:t>
            </a:r>
          </a:p>
          <a:p>
            <a:pPr marL="0" indent="0">
              <a:buNone/>
            </a:pPr>
            <a:r>
              <a:rPr lang="cs-CZ" sz="2000" dirty="0" smtClean="0"/>
              <a:t>Kontakt: Mgr. Adéla </a:t>
            </a:r>
            <a:r>
              <a:rPr lang="cs-CZ" sz="2000" dirty="0"/>
              <a:t>Štěpánková </a:t>
            </a:r>
            <a:r>
              <a:rPr lang="cs-CZ" sz="2000" dirty="0" smtClean="0">
                <a:hlinkClick r:id="rId2"/>
              </a:rPr>
              <a:t>stepankova@ppp-olomouc.cz</a:t>
            </a:r>
            <a:r>
              <a:rPr lang="cs-CZ" sz="2000" dirty="0" smtClean="0"/>
              <a:t> 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3905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>
                <a:hlinkClick r:id="rId2"/>
              </a:rPr>
              <a:t>www.ikap.cz</a:t>
            </a:r>
            <a:endParaRPr lang="cs-CZ" sz="27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 smtClean="0"/>
              <a:t>Další informace a kontakty </a:t>
            </a:r>
          </a:p>
          <a:p>
            <a:pPr algn="ctr"/>
            <a:r>
              <a:rPr lang="cs-CZ" sz="4000" dirty="0" smtClean="0"/>
              <a:t>k aktivitám </a:t>
            </a:r>
            <a:r>
              <a:rPr lang="cs-CZ" sz="4000" dirty="0" smtClean="0"/>
              <a:t>center</a:t>
            </a:r>
            <a:r>
              <a:rPr lang="cs-CZ" sz="4000" dirty="0" smtClean="0"/>
              <a:t>: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1140516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RNDr. Bronislava Vláčilová,</a:t>
            </a:r>
          </a:p>
          <a:p>
            <a:r>
              <a:rPr lang="cs-CZ" dirty="0" smtClean="0">
                <a:hlinkClick r:id="rId2"/>
              </a:rPr>
              <a:t>b.vlacilova@olkraj.cz</a:t>
            </a:r>
            <a:r>
              <a:rPr lang="cs-CZ" dirty="0" smtClean="0"/>
              <a:t> 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37820061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3341</TotalTime>
  <Words>395</Words>
  <Application>Microsoft Office PowerPoint</Application>
  <PresentationFormat>Předvádění na obrazovce (4:3)</PresentationFormat>
  <Paragraphs>51</Paragraphs>
  <Slides>8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1" baseType="lpstr">
      <vt:lpstr>Arial</vt:lpstr>
      <vt:lpstr>Calibri</vt:lpstr>
      <vt:lpstr>Motiv systému Office</vt:lpstr>
      <vt:lpstr>Prezentace aplikace PowerPoint</vt:lpstr>
      <vt:lpstr>Priority IKAP II </vt:lpstr>
      <vt:lpstr>Krajská metodická centra</vt:lpstr>
      <vt:lpstr>Krajské centrum  kariérového poradenství</vt:lpstr>
      <vt:lpstr>Krajské centrum prevence  předčasných odchodů ze vzdělávání</vt:lpstr>
      <vt:lpstr>Krajské centrum kariérového  poradenství v odborném vzdělávání</vt:lpstr>
      <vt:lpstr>www.ikap.cz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Vláčilová Bronislava</cp:lastModifiedBy>
  <cp:revision>590</cp:revision>
  <dcterms:created xsi:type="dcterms:W3CDTF">2015-08-27T07:44:55Z</dcterms:created>
  <dcterms:modified xsi:type="dcterms:W3CDTF">2020-11-13T07:50:21Z</dcterms:modified>
</cp:coreProperties>
</file>