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8" r:id="rId3"/>
    <p:sldId id="299" r:id="rId4"/>
    <p:sldId id="285" r:id="rId5"/>
    <p:sldId id="306" r:id="rId6"/>
    <p:sldId id="310" r:id="rId7"/>
    <p:sldId id="311" r:id="rId8"/>
    <p:sldId id="307" r:id="rId9"/>
    <p:sldId id="293" r:id="rId10"/>
    <p:sldId id="294" r:id="rId11"/>
    <p:sldId id="296" r:id="rId12"/>
    <p:sldId id="308" r:id="rId13"/>
    <p:sldId id="309" r:id="rId14"/>
    <p:sldId id="312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45" autoAdjust="0"/>
  </p:normalViewPr>
  <p:slideViewPr>
    <p:cSldViewPr>
      <p:cViewPr>
        <p:scale>
          <a:sx n="105" d="100"/>
          <a:sy n="105" d="100"/>
        </p:scale>
        <p:origin x="-1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25.2.2016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r-olomoucky.cz/kotlikovedotac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686306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Krajský akční plán rozvoje vzdělávání Olomouckého kraje</a:t>
            </a:r>
            <a:endParaRPr lang="cs-CZ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5400" dirty="0" smtClean="0">
                <a:latin typeface="Calibri" panose="020F0502020204030204" pitchFamily="34" charset="0"/>
              </a:rPr>
              <a:t> </a:t>
            </a:r>
            <a:r>
              <a:rPr lang="cs-CZ" sz="5400" b="1" dirty="0" smtClean="0">
                <a:latin typeface="Calibri" panose="020F0502020204030204" pitchFamily="34" charset="0"/>
              </a:rPr>
              <a:t>Cíle projektu a realizační tým</a:t>
            </a: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25. 2. 2016</a:t>
            </a:r>
            <a:endParaRPr lang="cs-CZ" sz="2000" dirty="0">
              <a:latin typeface="Calibri" panose="020F0502020204030204" pitchFamily="34" charset="0"/>
            </a:endParaRPr>
          </a:p>
          <a:p>
            <a:pPr algn="ctr"/>
            <a:endParaRPr lang="cs-CZ" sz="2000" i="1" dirty="0" smtClean="0">
              <a:latin typeface="Calibri" panose="020F0502020204030204" pitchFamily="34" charset="0"/>
            </a:endParaRPr>
          </a:p>
          <a:p>
            <a:pPr algn="ctr"/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9532" y="5228939"/>
            <a:ext cx="40684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Mgr. Miroslav Gajdůšek, MBA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Vedoucí odboru školství, mládeže a tělovýchovy </a:t>
            </a:r>
            <a:endParaRPr lang="cs-CZ" sz="1500" i="1" dirty="0"/>
          </a:p>
        </p:txBody>
      </p:sp>
      <p:pic>
        <p:nvPicPr>
          <p:cNvPr id="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131024" cy="114300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Odborní pracovníci projektu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4500" b="1" dirty="0" smtClean="0">
                <a:latin typeface="Arial"/>
                <a:ea typeface="Times New Roman"/>
                <a:cs typeface="Times New Roman"/>
              </a:rPr>
              <a:t>2. Platforma </a:t>
            </a:r>
            <a:r>
              <a:rPr lang="cs-CZ" sz="4500" b="1" dirty="0">
                <a:latin typeface="Arial"/>
                <a:ea typeface="Times New Roman"/>
                <a:cs typeface="Times New Roman"/>
              </a:rPr>
              <a:t>polytechnického vzdělávání</a:t>
            </a:r>
            <a:endParaRPr lang="cs-CZ" sz="4500" dirty="0">
              <a:latin typeface="Arial"/>
              <a:ea typeface="Times New Roman"/>
              <a:cs typeface="Times New Roman"/>
            </a:endParaRPr>
          </a:p>
          <a:p>
            <a:pPr marL="114300" lv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4500" dirty="0">
                <a:latin typeface="Arial"/>
                <a:ea typeface="Times New Roman"/>
                <a:cs typeface="Times New Roman"/>
              </a:rPr>
              <a:t>Vedoucí týmu: </a:t>
            </a:r>
            <a:r>
              <a:rPr lang="cs-CZ" sz="4500" b="1" dirty="0" smtClean="0">
                <a:latin typeface="Arial"/>
                <a:ea typeface="Times New Roman"/>
                <a:cs typeface="Times New Roman"/>
              </a:rPr>
              <a:t>PhDr</a:t>
            </a:r>
            <a:r>
              <a:rPr lang="cs-CZ" sz="4500" b="1" dirty="0">
                <a:latin typeface="Arial"/>
                <a:ea typeface="Times New Roman"/>
                <a:cs typeface="Times New Roman"/>
              </a:rPr>
              <a:t>. Karel </a:t>
            </a:r>
            <a:r>
              <a:rPr lang="cs-CZ" sz="4500" b="1" dirty="0" err="1" smtClean="0">
                <a:latin typeface="Arial"/>
                <a:ea typeface="Times New Roman"/>
                <a:cs typeface="Times New Roman"/>
              </a:rPr>
              <a:t>Goš</a:t>
            </a:r>
            <a:r>
              <a:rPr lang="cs-CZ" sz="4500" b="1" dirty="0" smtClean="0">
                <a:latin typeface="Arial"/>
                <a:ea typeface="Times New Roman"/>
                <a:cs typeface="Times New Roman"/>
              </a:rPr>
              <a:t> </a:t>
            </a:r>
            <a:r>
              <a:rPr lang="cs-CZ" sz="2900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(</a:t>
            </a:r>
            <a:r>
              <a:rPr lang="cs-CZ" sz="2900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ředitel </a:t>
            </a:r>
            <a:r>
              <a:rPr lang="cs-CZ" sz="2900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Gymnázia </a:t>
            </a:r>
            <a:r>
              <a:rPr lang="cs-CZ" sz="2900" dirty="0" err="1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Hejčín</a:t>
            </a:r>
            <a:r>
              <a:rPr lang="cs-CZ" sz="2900" dirty="0" smtClean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)</a:t>
            </a:r>
            <a:endParaRPr lang="cs-CZ" sz="2900" dirty="0">
              <a:solidFill>
                <a:prstClr val="black"/>
              </a:solidFill>
              <a:latin typeface="Arial"/>
              <a:ea typeface="Times New Roman"/>
              <a:cs typeface="Times New Roman"/>
            </a:endParaRPr>
          </a:p>
          <a:p>
            <a:pPr marL="11430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4500" dirty="0" smtClean="0">
                <a:latin typeface="Arial"/>
                <a:ea typeface="Times New Roman"/>
                <a:cs typeface="Times New Roman"/>
              </a:rPr>
              <a:t>Členové </a:t>
            </a:r>
            <a:r>
              <a:rPr lang="cs-CZ" sz="4500" dirty="0">
                <a:latin typeface="Arial"/>
                <a:ea typeface="Times New Roman"/>
                <a:cs typeface="Times New Roman"/>
              </a:rPr>
              <a:t>týmu: 	</a:t>
            </a:r>
            <a:endParaRPr lang="cs-CZ" sz="4500" dirty="0" smtClean="0">
              <a:latin typeface="Arial"/>
              <a:ea typeface="Times New Roman"/>
              <a:cs typeface="Times New Roman"/>
            </a:endParaRPr>
          </a:p>
          <a:p>
            <a:pPr marL="11430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 smtClean="0">
                <a:latin typeface="Arial"/>
                <a:ea typeface="Times New Roman"/>
                <a:cs typeface="Times New Roman"/>
              </a:rPr>
              <a:t>Mgr</a:t>
            </a:r>
            <a:r>
              <a:rPr lang="cs-CZ" dirty="0">
                <a:latin typeface="Arial"/>
                <a:ea typeface="Times New Roman"/>
                <a:cs typeface="Times New Roman"/>
              </a:rPr>
              <a:t>. Jitka Janečková </a:t>
            </a:r>
            <a:r>
              <a:rPr lang="cs-CZ" dirty="0" err="1">
                <a:latin typeface="Arial"/>
                <a:ea typeface="Times New Roman"/>
                <a:cs typeface="Times New Roman"/>
              </a:rPr>
              <a:t>Moťková</a:t>
            </a:r>
            <a:r>
              <a:rPr lang="cs-CZ" dirty="0">
                <a:latin typeface="Arial"/>
                <a:ea typeface="Times New Roman"/>
                <a:cs typeface="Times New Roman"/>
              </a:rPr>
              <a:t> </a:t>
            </a:r>
            <a:r>
              <a:rPr lang="cs-CZ" dirty="0" smtClean="0">
                <a:latin typeface="Arial"/>
                <a:ea typeface="Times New Roman"/>
                <a:cs typeface="Times New Roman"/>
              </a:rPr>
              <a:t>(</a:t>
            </a:r>
            <a:r>
              <a:rPr lang="cs-CZ" dirty="0">
                <a:latin typeface="Arial"/>
                <a:ea typeface="Times New Roman"/>
                <a:cs typeface="Times New Roman"/>
              </a:rPr>
              <a:t>ředitelka </a:t>
            </a:r>
            <a:r>
              <a:rPr lang="cs-CZ" dirty="0" smtClean="0">
                <a:latin typeface="Arial"/>
                <a:ea typeface="Times New Roman"/>
                <a:cs typeface="Times New Roman"/>
              </a:rPr>
              <a:t>KHK </a:t>
            </a:r>
            <a:r>
              <a:rPr lang="cs-CZ" dirty="0">
                <a:latin typeface="Arial"/>
                <a:ea typeface="Times New Roman"/>
                <a:cs typeface="Times New Roman"/>
              </a:rPr>
              <a:t>Olomouckého </a:t>
            </a:r>
            <a:r>
              <a:rPr lang="cs-CZ" dirty="0" smtClean="0">
                <a:latin typeface="Arial"/>
                <a:ea typeface="Times New Roman"/>
                <a:cs typeface="Times New Roman"/>
              </a:rPr>
              <a:t>kraje)</a:t>
            </a:r>
          </a:p>
          <a:p>
            <a:pPr marL="11430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>
                <a:latin typeface="Arial"/>
                <a:ea typeface="Times New Roman"/>
                <a:cs typeface="Times New Roman"/>
              </a:rPr>
              <a:t>Igor </a:t>
            </a:r>
            <a:r>
              <a:rPr lang="cs-CZ" dirty="0">
                <a:latin typeface="Arial"/>
                <a:ea typeface="Times New Roman"/>
                <a:cs typeface="Times New Roman"/>
              </a:rPr>
              <a:t>Machálek (vedoucí personálního oddělení Siemens </a:t>
            </a:r>
            <a:r>
              <a:rPr lang="cs-CZ" dirty="0" smtClean="0">
                <a:latin typeface="Arial"/>
                <a:ea typeface="Times New Roman"/>
                <a:cs typeface="Times New Roman"/>
              </a:rPr>
              <a:t>Mohelnice)</a:t>
            </a:r>
          </a:p>
          <a:p>
            <a:pPr marL="11430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>
                <a:latin typeface="Arial"/>
                <a:ea typeface="Times New Roman"/>
                <a:cs typeface="Times New Roman"/>
              </a:rPr>
              <a:t>Ing</a:t>
            </a:r>
            <a:r>
              <a:rPr lang="cs-CZ" dirty="0">
                <a:latin typeface="Arial"/>
                <a:ea typeface="Times New Roman"/>
                <a:cs typeface="Times New Roman"/>
              </a:rPr>
              <a:t>. Aleš Jurečka (ředitel SŠ polytechnické </a:t>
            </a:r>
            <a:r>
              <a:rPr lang="cs-CZ" dirty="0" smtClean="0">
                <a:latin typeface="Arial"/>
                <a:ea typeface="Times New Roman"/>
                <a:cs typeface="Times New Roman"/>
              </a:rPr>
              <a:t>Olomouc)</a:t>
            </a:r>
          </a:p>
          <a:p>
            <a:pPr marL="11430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>
                <a:latin typeface="Arial"/>
                <a:ea typeface="Times New Roman"/>
                <a:cs typeface="Times New Roman"/>
              </a:rPr>
              <a:t>JUDr</a:t>
            </a:r>
            <a:r>
              <a:rPr lang="cs-CZ" dirty="0">
                <a:latin typeface="Arial"/>
                <a:ea typeface="Times New Roman"/>
                <a:cs typeface="Times New Roman"/>
              </a:rPr>
              <a:t>. Ivan </a:t>
            </a:r>
            <a:r>
              <a:rPr lang="cs-CZ" dirty="0" err="1">
                <a:latin typeface="Arial"/>
                <a:ea typeface="Times New Roman"/>
                <a:cs typeface="Times New Roman"/>
              </a:rPr>
              <a:t>Barančík</a:t>
            </a:r>
            <a:r>
              <a:rPr lang="cs-CZ" dirty="0">
                <a:latin typeface="Arial"/>
                <a:ea typeface="Times New Roman"/>
                <a:cs typeface="Times New Roman"/>
              </a:rPr>
              <a:t>, Ph.D. (rektor </a:t>
            </a:r>
            <a:r>
              <a:rPr lang="cs-CZ" dirty="0" smtClean="0">
                <a:latin typeface="Arial"/>
                <a:ea typeface="Times New Roman"/>
                <a:cs typeface="Times New Roman"/>
              </a:rPr>
              <a:t>VŠLG)</a:t>
            </a:r>
          </a:p>
          <a:p>
            <a:pPr marL="11430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>
                <a:latin typeface="Arial"/>
                <a:ea typeface="Times New Roman"/>
                <a:cs typeface="Times New Roman"/>
              </a:rPr>
              <a:t>prof</a:t>
            </a:r>
            <a:r>
              <a:rPr lang="cs-CZ" dirty="0">
                <a:latin typeface="Arial"/>
                <a:ea typeface="Times New Roman"/>
                <a:cs typeface="Times New Roman"/>
              </a:rPr>
              <a:t>. RNDr. Josef Molnár CSc. (proděkan </a:t>
            </a:r>
            <a:r>
              <a:rPr lang="cs-CZ" dirty="0" err="1">
                <a:latin typeface="Arial"/>
                <a:ea typeface="Times New Roman"/>
                <a:cs typeface="Times New Roman"/>
              </a:rPr>
              <a:t>PřF</a:t>
            </a:r>
            <a:r>
              <a:rPr lang="cs-CZ" dirty="0">
                <a:latin typeface="Arial"/>
                <a:ea typeface="Times New Roman"/>
                <a:cs typeface="Times New Roman"/>
              </a:rPr>
              <a:t> UP)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7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408712" cy="1143000"/>
          </a:xfrm>
        </p:spPr>
        <p:txBody>
          <a:bodyPr>
            <a:no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Odborní pracovníci projektu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b="1" dirty="0" smtClean="0">
                <a:latin typeface="Arial"/>
                <a:ea typeface="Times New Roman"/>
                <a:cs typeface="Times New Roman"/>
              </a:rPr>
              <a:t>3. </a:t>
            </a:r>
            <a:r>
              <a:rPr lang="cs-CZ" b="1" dirty="0"/>
              <a:t>Platforma odborného vzdělávání včetně spolupráce škol a zaměstnavatelů, rozvoj škol jako center dalšího profesního vzdělávání a kariérové </a:t>
            </a:r>
            <a:r>
              <a:rPr lang="cs-CZ" b="1" dirty="0" smtClean="0"/>
              <a:t>poradenství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3300" dirty="0" smtClean="0"/>
              <a:t>Vedoucí </a:t>
            </a:r>
            <a:r>
              <a:rPr lang="cs-CZ" sz="3300" dirty="0"/>
              <a:t>týmu: </a:t>
            </a:r>
            <a:r>
              <a:rPr lang="cs-CZ" sz="3300" b="1" dirty="0" smtClean="0"/>
              <a:t>Ing</a:t>
            </a:r>
            <a:r>
              <a:rPr lang="cs-CZ" sz="3300" b="1" dirty="0"/>
              <a:t>. Mária </a:t>
            </a:r>
            <a:r>
              <a:rPr lang="cs-CZ" sz="3300" b="1" dirty="0" smtClean="0"/>
              <a:t>Novotná</a:t>
            </a:r>
            <a:r>
              <a:rPr lang="cs-CZ" sz="3300" dirty="0" smtClean="0"/>
              <a:t> (OŠMT KÚOK)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3300" dirty="0" smtClean="0"/>
              <a:t>Členové </a:t>
            </a:r>
            <a:r>
              <a:rPr lang="cs-CZ" sz="3300" dirty="0"/>
              <a:t>týmu: </a:t>
            </a:r>
            <a:r>
              <a:rPr lang="cs-CZ" dirty="0"/>
              <a:t>	</a:t>
            </a:r>
            <a:endParaRPr lang="cs-CZ" dirty="0" smtClean="0"/>
          </a:p>
          <a:p>
            <a:pPr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Mgr</a:t>
            </a:r>
            <a:r>
              <a:rPr lang="cs-CZ" dirty="0"/>
              <a:t>. Martin Pustaj (OŠMT </a:t>
            </a:r>
            <a:r>
              <a:rPr lang="cs-CZ" dirty="0" smtClean="0"/>
              <a:t>KÚOK)</a:t>
            </a:r>
          </a:p>
          <a:p>
            <a:pPr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Ing</a:t>
            </a:r>
            <a:r>
              <a:rPr lang="cs-CZ" dirty="0"/>
              <a:t>. Bořivoj Novotný (IPS ÚP </a:t>
            </a:r>
            <a:r>
              <a:rPr lang="cs-CZ" dirty="0" smtClean="0"/>
              <a:t>Olomouc)</a:t>
            </a:r>
          </a:p>
          <a:p>
            <a:pPr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doc</a:t>
            </a:r>
            <a:r>
              <a:rPr lang="cs-CZ" dirty="0"/>
              <a:t>. PhDr. Hana Marešová, Ph.D. (proděkanka </a:t>
            </a:r>
            <a:r>
              <a:rPr lang="cs-CZ" dirty="0" err="1"/>
              <a:t>PdF</a:t>
            </a:r>
            <a:r>
              <a:rPr lang="cs-CZ" dirty="0"/>
              <a:t> </a:t>
            </a:r>
            <a:r>
              <a:rPr lang="cs-CZ" dirty="0" smtClean="0"/>
              <a:t>UP)</a:t>
            </a:r>
          </a:p>
          <a:p>
            <a:pPr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Mgr</a:t>
            </a:r>
            <a:r>
              <a:rPr lang="cs-CZ" dirty="0"/>
              <a:t>. Petr </a:t>
            </a:r>
            <a:r>
              <a:rPr lang="cs-CZ" dirty="0" err="1"/>
              <a:t>Flajšar</a:t>
            </a:r>
            <a:r>
              <a:rPr lang="cs-CZ" dirty="0"/>
              <a:t> (ředitel Soukromé SOŠ Hranice)</a:t>
            </a: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96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408712" cy="1143000"/>
          </a:xfrm>
        </p:spPr>
        <p:txBody>
          <a:bodyPr>
            <a:no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Odborní pracovníci projektu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b="1" dirty="0" smtClean="0">
                <a:latin typeface="Arial"/>
                <a:ea typeface="Times New Roman"/>
                <a:cs typeface="Times New Roman"/>
              </a:rPr>
              <a:t>4</a:t>
            </a:r>
            <a:r>
              <a:rPr lang="cs-CZ" b="1" dirty="0"/>
              <a:t>. Platforma </a:t>
            </a:r>
            <a:r>
              <a:rPr lang="cs-CZ" b="1" dirty="0" smtClean="0"/>
              <a:t>inkluze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3300" dirty="0" smtClean="0"/>
              <a:t>Vedoucí </a:t>
            </a:r>
            <a:r>
              <a:rPr lang="cs-CZ" sz="3300" dirty="0"/>
              <a:t>týmu: </a:t>
            </a:r>
            <a:r>
              <a:rPr lang="cs-CZ" sz="3300" b="1" dirty="0" smtClean="0"/>
              <a:t>Mgr</a:t>
            </a:r>
            <a:r>
              <a:rPr lang="cs-CZ" sz="3300" b="1" dirty="0"/>
              <a:t>. Lucie </a:t>
            </a:r>
            <a:r>
              <a:rPr lang="cs-CZ" sz="3300" b="1" dirty="0" smtClean="0"/>
              <a:t>Kropáčková </a:t>
            </a:r>
            <a:r>
              <a:rPr lang="cs-CZ" sz="3300" dirty="0" smtClean="0"/>
              <a:t>(OŠMT KÚOK)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3300" dirty="0" smtClean="0"/>
              <a:t>Členové </a:t>
            </a:r>
            <a:r>
              <a:rPr lang="cs-CZ" sz="3300" dirty="0"/>
              <a:t>týmu: </a:t>
            </a:r>
            <a:endParaRPr lang="cs-CZ" sz="3300" dirty="0" smtClean="0"/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Mgr</a:t>
            </a:r>
            <a:r>
              <a:rPr lang="cs-CZ" dirty="0"/>
              <a:t>. Lubomír Schneider (ředitel PPP a SPC </a:t>
            </a:r>
            <a:r>
              <a:rPr lang="cs-CZ" dirty="0" smtClean="0"/>
              <a:t>Olomouc)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Mgr</a:t>
            </a:r>
            <a:r>
              <a:rPr lang="cs-CZ" dirty="0"/>
              <a:t>. Radomír Pavlík (ředitel SŠ, ZŠ, MŠ a DD </a:t>
            </a:r>
            <a:r>
              <a:rPr lang="cs-CZ" dirty="0" smtClean="0"/>
              <a:t>Zábřeh)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prof</a:t>
            </a:r>
            <a:r>
              <a:rPr lang="cs-CZ" dirty="0"/>
              <a:t>. PaedDr. Libuše </a:t>
            </a:r>
            <a:r>
              <a:rPr lang="cs-CZ" dirty="0" err="1"/>
              <a:t>Ludíková</a:t>
            </a:r>
            <a:r>
              <a:rPr lang="cs-CZ" dirty="0"/>
              <a:t>, CSc. (děkanka </a:t>
            </a:r>
            <a:r>
              <a:rPr lang="cs-CZ" dirty="0" err="1"/>
              <a:t>PdF</a:t>
            </a:r>
            <a:r>
              <a:rPr lang="cs-CZ" dirty="0"/>
              <a:t> </a:t>
            </a:r>
            <a:r>
              <a:rPr lang="cs-CZ" dirty="0" smtClean="0"/>
              <a:t>UP)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Mgr</a:t>
            </a:r>
            <a:r>
              <a:rPr lang="cs-CZ" dirty="0"/>
              <a:t>. František Vlček (ředitel ZŠ </a:t>
            </a:r>
            <a:r>
              <a:rPr lang="cs-CZ" dirty="0" err="1"/>
              <a:t>Komenium</a:t>
            </a:r>
            <a:r>
              <a:rPr lang="cs-CZ" dirty="0"/>
              <a:t> Olomouc)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417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408712" cy="1143000"/>
          </a:xfrm>
        </p:spPr>
        <p:txBody>
          <a:bodyPr>
            <a:no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Odborní pracovníci projektu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85000" lnSpcReduction="10000"/>
          </a:bodyPr>
          <a:lstStyle/>
          <a:p>
            <a:pPr marL="0" lv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b="1" dirty="0" smtClean="0"/>
              <a:t>5. Platforma </a:t>
            </a:r>
            <a:r>
              <a:rPr lang="cs-CZ" b="1" dirty="0"/>
              <a:t>infrastruktura a investiční vybavení SOŠ, VOŠ</a:t>
            </a:r>
          </a:p>
          <a:p>
            <a:pPr marL="11430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3300" dirty="0"/>
              <a:t>Vedoucí týmu: </a:t>
            </a:r>
            <a:r>
              <a:rPr lang="cs-CZ" sz="3300" b="1" dirty="0" smtClean="0"/>
              <a:t>Mgr</a:t>
            </a:r>
            <a:r>
              <a:rPr lang="cs-CZ" sz="3300" b="1" dirty="0"/>
              <a:t>. Hana Řezáčová </a:t>
            </a:r>
            <a:r>
              <a:rPr lang="cs-CZ" sz="3300" dirty="0"/>
              <a:t>(ZUŠ Litovel)</a:t>
            </a:r>
          </a:p>
          <a:p>
            <a:pPr marL="11430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3300" dirty="0" smtClean="0"/>
              <a:t>Členové </a:t>
            </a:r>
            <a:r>
              <a:rPr lang="cs-CZ" sz="3300" dirty="0"/>
              <a:t>týmu: </a:t>
            </a:r>
            <a:r>
              <a:rPr lang="cs-CZ" dirty="0"/>
              <a:t>	</a:t>
            </a:r>
            <a:endParaRPr lang="cs-CZ" dirty="0" smtClean="0"/>
          </a:p>
          <a:p>
            <a:pPr marL="11430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Ing</a:t>
            </a:r>
            <a:r>
              <a:rPr lang="cs-CZ" dirty="0"/>
              <a:t>. Vítězslav </a:t>
            </a:r>
            <a:r>
              <a:rPr lang="cs-CZ" dirty="0" err="1"/>
              <a:t>Martykán</a:t>
            </a:r>
            <a:r>
              <a:rPr lang="cs-CZ" dirty="0"/>
              <a:t> </a:t>
            </a:r>
            <a:r>
              <a:rPr lang="cs-CZ" sz="2400" dirty="0"/>
              <a:t>(ředitel VOŠ a SŠA </a:t>
            </a:r>
            <a:r>
              <a:rPr lang="cs-CZ" sz="2400" dirty="0" smtClean="0"/>
              <a:t>Zábřeh)</a:t>
            </a:r>
          </a:p>
          <a:p>
            <a:pPr marL="11430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PhDr</a:t>
            </a:r>
            <a:r>
              <a:rPr lang="cs-CZ" dirty="0"/>
              <a:t>. Silvie Pernicová </a:t>
            </a:r>
            <a:r>
              <a:rPr lang="cs-CZ" sz="2400" dirty="0"/>
              <a:t>(ředitelka SŠ gastronomie a farmářství </a:t>
            </a:r>
            <a:r>
              <a:rPr lang="cs-CZ" sz="2400" dirty="0" smtClean="0"/>
              <a:t>Jeseník)</a:t>
            </a:r>
          </a:p>
          <a:p>
            <a:pPr marL="11430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RNDr</a:t>
            </a:r>
            <a:r>
              <a:rPr lang="cs-CZ" dirty="0"/>
              <a:t>. Petr Konečný </a:t>
            </a:r>
            <a:r>
              <a:rPr lang="cs-CZ" sz="2400" dirty="0"/>
              <a:t>(ředitel SŠ technické a obchodní </a:t>
            </a:r>
            <a:r>
              <a:rPr lang="cs-CZ" sz="2400" dirty="0" smtClean="0"/>
              <a:t>Olomouc)</a:t>
            </a:r>
          </a:p>
          <a:p>
            <a:pPr marL="11430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dirty="0" smtClean="0"/>
              <a:t>doc</a:t>
            </a:r>
            <a:r>
              <a:rPr lang="cs-CZ" dirty="0"/>
              <a:t>. PhDr. Milan Klement, Ph.D. </a:t>
            </a:r>
            <a:r>
              <a:rPr lang="cs-CZ" sz="2400" dirty="0"/>
              <a:t>(proděkan </a:t>
            </a:r>
            <a:r>
              <a:rPr lang="cs-CZ" sz="2400" dirty="0" err="1"/>
              <a:t>PdF</a:t>
            </a:r>
            <a:r>
              <a:rPr lang="cs-CZ" sz="2400" dirty="0"/>
              <a:t> UP)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364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cs-CZ" sz="3200" b="1" dirty="0">
                <a:ea typeface="+mn-ea"/>
                <a:cs typeface="+mn-cs"/>
              </a:rPr>
              <a:t>Děkuji za pozornost</a:t>
            </a:r>
            <a: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cs-CZ" sz="28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Mgr</a:t>
            </a:r>
            <a:r>
              <a:rPr lang="cs-CZ" sz="1800" dirty="0">
                <a:solidFill>
                  <a:schemeClr val="tx1"/>
                </a:solidFill>
                <a:ea typeface="+mj-ea"/>
                <a:cs typeface="+mj-cs"/>
              </a:rPr>
              <a:t>. Miroslav Gajdůšek, </a:t>
            </a:r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MBA</a:t>
            </a:r>
          </a:p>
          <a:p>
            <a:r>
              <a:rPr lang="cs-CZ" sz="1600" dirty="0">
                <a:solidFill>
                  <a:schemeClr val="tx1"/>
                </a:solidFill>
                <a:ea typeface="+mj-ea"/>
                <a:cs typeface="+mj-cs"/>
              </a:rPr>
              <a:t>v</a:t>
            </a:r>
            <a:r>
              <a:rPr lang="cs-CZ" sz="1600" dirty="0" smtClean="0">
                <a:solidFill>
                  <a:schemeClr val="tx1"/>
                </a:solidFill>
                <a:ea typeface="+mj-ea"/>
                <a:cs typeface="+mj-cs"/>
              </a:rPr>
              <a:t>edoucí odboru školství, mládeže a tělovýchovy</a:t>
            </a:r>
            <a:endParaRPr lang="cs-CZ" sz="1600" dirty="0">
              <a:solidFill>
                <a:schemeClr val="tx1"/>
              </a:solidFill>
            </a:endParaRPr>
          </a:p>
        </p:txBody>
      </p:sp>
      <p:pic>
        <p:nvPicPr>
          <p:cNvPr id="5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06321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07405" y="116632"/>
            <a:ext cx="6522277" cy="1143000"/>
          </a:xfrm>
        </p:spPr>
        <p:txBody>
          <a:bodyPr>
            <a:normAutofit/>
          </a:bodyPr>
          <a:lstStyle/>
          <a:p>
            <a:r>
              <a:rPr lang="cs-CZ" sz="2800" b="1" dirty="0"/>
              <a:t>Strategie regionálního rozvoje ČR</a:t>
            </a:r>
            <a:br>
              <a:rPr lang="cs-CZ" sz="2800" b="1" dirty="0"/>
            </a:br>
            <a:r>
              <a:rPr lang="cs-CZ" sz="2800" b="1" dirty="0"/>
              <a:t>2014 –2020.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36504"/>
          </a:xfrm>
        </p:spPr>
        <p:txBody>
          <a:bodyPr>
            <a:noAutofit/>
          </a:bodyPr>
          <a:lstStyle/>
          <a:p>
            <a:r>
              <a:rPr lang="cs-CZ" sz="2000" dirty="0" smtClean="0"/>
              <a:t>Tento </a:t>
            </a:r>
            <a:r>
              <a:rPr lang="cs-CZ" sz="2000" dirty="0"/>
              <a:t>zásadní rozvojový dokument </a:t>
            </a:r>
            <a:r>
              <a:rPr lang="cs-CZ" sz="2000" dirty="0" smtClean="0"/>
              <a:t>je akční plán a určuje </a:t>
            </a:r>
            <a:r>
              <a:rPr lang="cs-CZ" sz="2000" dirty="0"/>
              <a:t>podobu regionální politiky ČR v daném </a:t>
            </a:r>
            <a:r>
              <a:rPr lang="cs-CZ" sz="2000" dirty="0" smtClean="0"/>
              <a:t>období a </a:t>
            </a:r>
            <a:r>
              <a:rPr lang="cs-CZ" sz="2000" dirty="0"/>
              <a:t>je spjatý s programováním na úrovni Evropské unie. </a:t>
            </a:r>
            <a:endParaRPr lang="cs-CZ" sz="2000" dirty="0" smtClean="0"/>
          </a:p>
          <a:p>
            <a:r>
              <a:rPr lang="cs-CZ" sz="2000" dirty="0" smtClean="0"/>
              <a:t>MMR </a:t>
            </a:r>
            <a:r>
              <a:rPr lang="cs-CZ" sz="2000" dirty="0"/>
              <a:t>považuje tento </a:t>
            </a:r>
            <a:r>
              <a:rPr lang="cs-CZ" sz="2000" dirty="0" smtClean="0"/>
              <a:t>akční plán </a:t>
            </a:r>
            <a:r>
              <a:rPr lang="cs-CZ" sz="2000" dirty="0"/>
              <a:t>za zásadní </a:t>
            </a:r>
            <a:r>
              <a:rPr lang="cs-CZ" sz="2000" dirty="0" smtClean="0"/>
              <a:t>nejen z </a:t>
            </a:r>
            <a:r>
              <a:rPr lang="cs-CZ" sz="2000" dirty="0"/>
              <a:t>důvodu prokazatelnosti územní dimenze Evropských strukturálních a investičních </a:t>
            </a:r>
            <a:r>
              <a:rPr lang="cs-CZ" sz="2000" dirty="0" smtClean="0"/>
              <a:t>fondů, </a:t>
            </a:r>
            <a:r>
              <a:rPr lang="cs-CZ" sz="2000" dirty="0"/>
              <a:t>ale také vzhledem k reálné potřebě spoluutvářet a řídit regionální politiku, </a:t>
            </a:r>
            <a:r>
              <a:rPr lang="cs-CZ" sz="2000" dirty="0" smtClean="0"/>
              <a:t>která významnou </a:t>
            </a:r>
            <a:r>
              <a:rPr lang="cs-CZ" sz="2000" dirty="0"/>
              <a:t>měrou přispívá ke zvyšování konkurenceschopnosti ČR a v důsledku také ke </a:t>
            </a:r>
            <a:r>
              <a:rPr lang="cs-CZ" sz="2000" dirty="0" smtClean="0"/>
              <a:t>zvyšování kvality </a:t>
            </a:r>
            <a:r>
              <a:rPr lang="cs-CZ" sz="2000" dirty="0"/>
              <a:t>života jejích obyvatel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Strategie regionálního rozvoje ČR  </a:t>
            </a:r>
            <a:r>
              <a:rPr lang="cs-CZ" sz="2000" dirty="0"/>
              <a:t>2014 – 2020 bude kromě aktivit na </a:t>
            </a:r>
            <a:r>
              <a:rPr lang="cs-CZ" sz="2000" dirty="0" smtClean="0"/>
              <a:t>národní úrovni </a:t>
            </a:r>
            <a:r>
              <a:rPr lang="cs-CZ" sz="2000" dirty="0"/>
              <a:t>vycházet rovněž z </a:t>
            </a:r>
            <a:r>
              <a:rPr lang="cs-CZ" sz="2000" u="sng" dirty="0"/>
              <a:t>Regionálních akčních plánů.</a:t>
            </a:r>
            <a:endParaRPr lang="cs-CZ" sz="2000" b="1" u="sng" dirty="0" smtClean="0"/>
          </a:p>
          <a:p>
            <a:pPr marL="0" lvl="1" indent="0">
              <a:buNone/>
            </a:pP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50365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408712" cy="1143000"/>
          </a:xfrm>
        </p:spPr>
        <p:txBody>
          <a:bodyPr>
            <a:normAutofit fontScale="90000"/>
          </a:bodyPr>
          <a:lstStyle/>
          <a:p>
            <a:pPr>
              <a:lnSpc>
                <a:spcPts val="4000"/>
              </a:lnSpc>
            </a:pPr>
            <a:r>
              <a:rPr lang="cs-CZ" sz="3600" b="1" dirty="0">
                <a:latin typeface="Times New Roman"/>
              </a:rPr>
              <a:t>Regionální akční plány </a:t>
            </a:r>
            <a:r>
              <a:rPr lang="cs-CZ" sz="3600" dirty="0">
                <a:latin typeface="Times New Roman"/>
              </a:rPr>
              <a:t>Strategie regionálního rozvoje ČR 2014 – 2020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800" dirty="0" smtClean="0"/>
          </a:p>
          <a:p>
            <a:r>
              <a:rPr lang="cs-CZ" sz="2400" dirty="0" smtClean="0"/>
              <a:t>Regionální akční plány (RAP) realizované </a:t>
            </a:r>
            <a:r>
              <a:rPr lang="cs-CZ" sz="2400" dirty="0"/>
              <a:t>na území jednotlivých krajů a současně Regionální stálé konference (dále RSK), </a:t>
            </a:r>
            <a:r>
              <a:rPr lang="cs-CZ" sz="2400" dirty="0" smtClean="0"/>
              <a:t>jsou novými </a:t>
            </a:r>
            <a:r>
              <a:rPr lang="cs-CZ" sz="2400" dirty="0"/>
              <a:t>nástroji v politice regionálního rozvoje ČR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endParaRPr lang="cs-CZ" sz="2400" dirty="0" smtClean="0"/>
          </a:p>
          <a:p>
            <a:r>
              <a:rPr lang="cs-CZ" sz="2400" dirty="0" smtClean="0"/>
              <a:t>RAP pro Olomoucký kraj  byl vydán k 1. 11. 2015</a:t>
            </a:r>
          </a:p>
          <a:p>
            <a:pPr marL="0" indent="0">
              <a:buNone/>
            </a:pPr>
            <a:endParaRPr lang="cs-CZ" sz="2400" dirty="0" smtClean="0"/>
          </a:p>
          <a:p>
            <a:r>
              <a:rPr lang="cs-CZ" sz="2400" dirty="0" smtClean="0"/>
              <a:t>RAP  byl zpracováván </a:t>
            </a:r>
            <a:r>
              <a:rPr lang="cs-CZ" sz="2400" dirty="0"/>
              <a:t>na základě socioekonomické analýzy </a:t>
            </a:r>
            <a:r>
              <a:rPr lang="cs-CZ" sz="2400" dirty="0" smtClean="0"/>
              <a:t>      a </a:t>
            </a:r>
            <a:r>
              <a:rPr lang="cs-CZ" sz="2400" dirty="0"/>
              <a:t>analýz potřeb území kraje </a:t>
            </a:r>
            <a:r>
              <a:rPr lang="cs-CZ" sz="2400" dirty="0" smtClean="0"/>
              <a:t>a zahrnuje </a:t>
            </a:r>
            <a:r>
              <a:rPr lang="cs-CZ" sz="2400" dirty="0"/>
              <a:t>i oblast vzdělávání</a:t>
            </a:r>
            <a:r>
              <a:rPr lang="cs-CZ" sz="2400" dirty="0" smtClean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757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RAP a KAP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896544"/>
          </a:xfrm>
        </p:spPr>
        <p:txBody>
          <a:bodyPr>
            <a:noAutofit/>
          </a:bodyPr>
          <a:lstStyle/>
          <a:p>
            <a:r>
              <a:rPr lang="cs-CZ" sz="2800" b="1" dirty="0" smtClean="0"/>
              <a:t>V </a:t>
            </a:r>
            <a:r>
              <a:rPr lang="cs-CZ" sz="2800" b="1" dirty="0"/>
              <a:t>oblasti regionálního školství </a:t>
            </a:r>
            <a:r>
              <a:rPr lang="cs-CZ" sz="2800" dirty="0"/>
              <a:t>bude velká část intervencí zajištěna prostřednictvím </a:t>
            </a:r>
            <a:r>
              <a:rPr lang="cs-CZ" sz="2800" dirty="0" smtClean="0"/>
              <a:t>sběru                      a </a:t>
            </a:r>
            <a:r>
              <a:rPr lang="cs-CZ" sz="2800" dirty="0"/>
              <a:t>vyhodnocení specifických potřeb na regionální </a:t>
            </a:r>
            <a:r>
              <a:rPr lang="cs-CZ" sz="2800" dirty="0" smtClean="0"/>
              <a:t>          a </a:t>
            </a:r>
            <a:r>
              <a:rPr lang="cs-CZ" sz="2800" dirty="0"/>
              <a:t>místní úrovni. </a:t>
            </a:r>
            <a:endParaRPr lang="cs-CZ" sz="2800" dirty="0" smtClean="0"/>
          </a:p>
          <a:p>
            <a:r>
              <a:rPr lang="cs-CZ" sz="2800" dirty="0" smtClean="0"/>
              <a:t>Tyto </a:t>
            </a:r>
            <a:r>
              <a:rPr lang="cs-CZ" sz="2800" dirty="0"/>
              <a:t>potřeby budou zahrnuty </a:t>
            </a:r>
            <a:r>
              <a:rPr lang="cs-CZ" sz="2800" dirty="0" smtClean="0"/>
              <a:t>ve spolupráci </a:t>
            </a:r>
            <a:r>
              <a:rPr lang="cs-CZ" sz="2800" dirty="0"/>
              <a:t>s partnery v území do </a:t>
            </a:r>
            <a:r>
              <a:rPr lang="cs-CZ" sz="2800" b="1" dirty="0"/>
              <a:t>krajských a místních akčních plánů rozvoje vzdělávání</a:t>
            </a:r>
            <a:r>
              <a:rPr lang="cs-CZ" sz="2800" dirty="0"/>
              <a:t>, které </a:t>
            </a:r>
            <a:r>
              <a:rPr lang="cs-CZ" sz="2800" dirty="0" smtClean="0"/>
              <a:t>budou sloužit </a:t>
            </a:r>
            <a:r>
              <a:rPr lang="cs-CZ" sz="2800" dirty="0"/>
              <a:t>pro koordinaci </a:t>
            </a:r>
            <a:r>
              <a:rPr lang="cs-CZ" sz="2800" dirty="0" smtClean="0"/>
              <a:t>a </a:t>
            </a:r>
            <a:r>
              <a:rPr lang="cs-CZ" sz="2800" dirty="0"/>
              <a:t>zacílení výzev v </a:t>
            </a:r>
            <a:r>
              <a:rPr lang="cs-CZ" sz="2800" b="1" dirty="0"/>
              <a:t>OP VVV </a:t>
            </a:r>
            <a:r>
              <a:rPr lang="cs-CZ" sz="2800" dirty="0"/>
              <a:t>(PO 3) a </a:t>
            </a:r>
            <a:r>
              <a:rPr lang="cs-CZ" sz="2800" b="1" dirty="0"/>
              <a:t>IROP</a:t>
            </a:r>
            <a:r>
              <a:rPr lang="cs-CZ" sz="2800" dirty="0"/>
              <a:t> (PO 2) a </a:t>
            </a:r>
            <a:r>
              <a:rPr lang="cs-CZ" sz="2800" b="1" dirty="0"/>
              <a:t>OP PPR </a:t>
            </a:r>
            <a:r>
              <a:rPr lang="cs-CZ" sz="2800" dirty="0"/>
              <a:t>(PO 4) a </a:t>
            </a:r>
            <a:r>
              <a:rPr lang="cs-CZ" sz="2800" dirty="0" smtClean="0"/>
              <a:t>posílení územní </a:t>
            </a:r>
            <a:r>
              <a:rPr lang="cs-CZ" sz="2800" dirty="0"/>
              <a:t>koncentrace investic. </a:t>
            </a:r>
            <a:endParaRPr lang="cs-CZ" sz="2800" dirty="0" smtClean="0"/>
          </a:p>
          <a:p>
            <a:r>
              <a:rPr lang="cs-CZ" sz="2800" dirty="0" smtClean="0"/>
              <a:t>Prostřednictvím </a:t>
            </a:r>
            <a:r>
              <a:rPr lang="cs-CZ" sz="2800" dirty="0"/>
              <a:t>akčních plánů bude řízena synergie </a:t>
            </a:r>
            <a:r>
              <a:rPr lang="cs-CZ" sz="2800" dirty="0" smtClean="0"/>
              <a:t>  OP </a:t>
            </a:r>
            <a:r>
              <a:rPr lang="cs-CZ" sz="2800" dirty="0"/>
              <a:t>VVV, IROP a </a:t>
            </a:r>
            <a:r>
              <a:rPr lang="cs-CZ" sz="2800" dirty="0" smtClean="0"/>
              <a:t>OP PPR.</a:t>
            </a:r>
          </a:p>
        </p:txBody>
      </p:sp>
    </p:spTree>
    <p:extLst>
      <p:ext uri="{BB962C8B-B14F-4D97-AF65-F5344CB8AC3E}">
        <p14:creationId xmlns:p14="http://schemas.microsoft.com/office/powerpoint/2010/main" val="360628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143000"/>
          </a:xfrm>
        </p:spPr>
        <p:txBody>
          <a:bodyPr>
            <a:normAutofit/>
          </a:bodyPr>
          <a:lstStyle/>
          <a:p>
            <a:r>
              <a:rPr lang="cs-CZ" sz="2800" b="1" i="1" dirty="0"/>
              <a:t>Schéma propojení </a:t>
            </a:r>
            <a:r>
              <a:rPr lang="cs-CZ" sz="2800" b="1" i="1" dirty="0" smtClean="0"/>
              <a:t> RAP </a:t>
            </a:r>
            <a:r>
              <a:rPr lang="cs-CZ" sz="2800" b="1" i="1" dirty="0"/>
              <a:t>a KAP</a:t>
            </a:r>
            <a:endParaRPr lang="cs-CZ" sz="2800" b="1" dirty="0"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313"/>
            <a:ext cx="7992888" cy="4970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41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/>
              <a:t>Vazby na KAP</a:t>
            </a:r>
            <a:endParaRPr lang="cs-CZ" sz="4000" b="1" dirty="0"/>
          </a:p>
        </p:txBody>
      </p:sp>
      <p:sp>
        <p:nvSpPr>
          <p:cNvPr id="3" name="Ovál 2"/>
          <p:cNvSpPr/>
          <p:nvPr/>
        </p:nvSpPr>
        <p:spPr>
          <a:xfrm>
            <a:off x="3729533" y="3356992"/>
            <a:ext cx="1368152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KAP</a:t>
            </a:r>
            <a:endParaRPr lang="cs-CZ" dirty="0"/>
          </a:p>
        </p:txBody>
      </p:sp>
      <p:sp>
        <p:nvSpPr>
          <p:cNvPr id="4" name="Šipka dolů 3"/>
          <p:cNvSpPr/>
          <p:nvPr/>
        </p:nvSpPr>
        <p:spPr>
          <a:xfrm>
            <a:off x="3418073" y="1556792"/>
            <a:ext cx="1991072" cy="13724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Dlouhodobý záměr kraje</a:t>
            </a:r>
            <a:endParaRPr lang="cs-CZ" sz="1200" dirty="0"/>
          </a:p>
        </p:txBody>
      </p:sp>
      <p:sp>
        <p:nvSpPr>
          <p:cNvPr id="5" name="Šipka doleva 4"/>
          <p:cNvSpPr/>
          <p:nvPr/>
        </p:nvSpPr>
        <p:spPr>
          <a:xfrm>
            <a:off x="5652120" y="2686893"/>
            <a:ext cx="252028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Doporučením RIS3</a:t>
            </a:r>
            <a:endParaRPr lang="cs-CZ" dirty="0"/>
          </a:p>
        </p:txBody>
      </p:sp>
      <p:sp>
        <p:nvSpPr>
          <p:cNvPr id="6" name="Šipka doleva 5"/>
          <p:cNvSpPr/>
          <p:nvPr/>
        </p:nvSpPr>
        <p:spPr>
          <a:xfrm>
            <a:off x="5652119" y="3581380"/>
            <a:ext cx="2565337" cy="6023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Regionální sektorová dohoda</a:t>
            </a:r>
            <a:endParaRPr lang="cs-CZ" sz="1400" dirty="0"/>
          </a:p>
        </p:txBody>
      </p:sp>
      <p:sp>
        <p:nvSpPr>
          <p:cNvPr id="7" name="Šipka doleva 6"/>
          <p:cNvSpPr/>
          <p:nvPr/>
        </p:nvSpPr>
        <p:spPr>
          <a:xfrm>
            <a:off x="5652118" y="4364758"/>
            <a:ext cx="2520281" cy="5569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Národní priority vzdělávací politiky</a:t>
            </a:r>
            <a:endParaRPr lang="cs-CZ" sz="1200" dirty="0"/>
          </a:p>
        </p:txBody>
      </p:sp>
      <p:sp>
        <p:nvSpPr>
          <p:cNvPr id="8" name="Šipka doprava 7"/>
          <p:cNvSpPr/>
          <p:nvPr/>
        </p:nvSpPr>
        <p:spPr>
          <a:xfrm>
            <a:off x="395536" y="2780929"/>
            <a:ext cx="244827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RAP</a:t>
            </a:r>
            <a:endParaRPr lang="cs-CZ" dirty="0"/>
          </a:p>
        </p:txBody>
      </p:sp>
      <p:sp>
        <p:nvSpPr>
          <p:cNvPr id="9" name="Šipka doprava 8"/>
          <p:cNvSpPr/>
          <p:nvPr/>
        </p:nvSpPr>
        <p:spPr>
          <a:xfrm>
            <a:off x="395536" y="3690740"/>
            <a:ext cx="24482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ITI/IPRÚ</a:t>
            </a:r>
            <a:endParaRPr lang="cs-CZ" dirty="0"/>
          </a:p>
        </p:txBody>
      </p:sp>
      <p:sp>
        <p:nvSpPr>
          <p:cNvPr id="10" name="Šipka doprava 9"/>
          <p:cNvSpPr/>
          <p:nvPr/>
        </p:nvSpPr>
        <p:spPr>
          <a:xfrm>
            <a:off x="395536" y="4437112"/>
            <a:ext cx="24482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Potřeby škol</a:t>
            </a:r>
            <a:endParaRPr lang="cs-CZ" dirty="0"/>
          </a:p>
        </p:txBody>
      </p:sp>
      <p:sp>
        <p:nvSpPr>
          <p:cNvPr id="11" name="Šipka doprava 10"/>
          <p:cNvSpPr/>
          <p:nvPr/>
        </p:nvSpPr>
        <p:spPr>
          <a:xfrm>
            <a:off x="395536" y="5229200"/>
            <a:ext cx="241226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Oblasti podpory OP VVV</a:t>
            </a:r>
            <a:endParaRPr lang="cs-CZ" sz="1400" dirty="0"/>
          </a:p>
        </p:txBody>
      </p:sp>
      <p:sp>
        <p:nvSpPr>
          <p:cNvPr id="12" name="Šipka doleva 11"/>
          <p:cNvSpPr/>
          <p:nvPr/>
        </p:nvSpPr>
        <p:spPr>
          <a:xfrm>
            <a:off x="5652117" y="5208288"/>
            <a:ext cx="2529335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vstupy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8844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Přínosy KAP</a:t>
            </a:r>
            <a:endParaRPr lang="cs-CZ" b="1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000" dirty="0"/>
              <a:t>zavedení priorit vzdělávací politiky MŠMT a kraje do praxe škol,</a:t>
            </a:r>
          </a:p>
          <a:p>
            <a:r>
              <a:rPr lang="cs-CZ" sz="2000" dirty="0" smtClean="0"/>
              <a:t>systémovému </a:t>
            </a:r>
            <a:r>
              <a:rPr lang="cs-CZ" sz="2000" dirty="0"/>
              <a:t>zlepšení řízení škol a zvýšení kvality ve vzdělávání, orientace na </a:t>
            </a:r>
            <a:r>
              <a:rPr lang="cs-CZ" sz="2000" dirty="0" smtClean="0"/>
              <a:t>kvalitu vzdělávání</a:t>
            </a:r>
            <a:r>
              <a:rPr lang="cs-CZ" sz="2000" dirty="0"/>
              <a:t>,</a:t>
            </a:r>
          </a:p>
          <a:p>
            <a:r>
              <a:rPr lang="cs-CZ" sz="2000" dirty="0" smtClean="0"/>
              <a:t>začlenění </a:t>
            </a:r>
            <a:r>
              <a:rPr lang="cs-CZ" sz="2000" dirty="0"/>
              <a:t>dlouhodobého plánování jako nástroje ke kvalitnímu řízení škol,</a:t>
            </a:r>
          </a:p>
          <a:p>
            <a:r>
              <a:rPr lang="cs-CZ" sz="2000" dirty="0" smtClean="0"/>
              <a:t>vzdělávání </a:t>
            </a:r>
            <a:r>
              <a:rPr lang="cs-CZ" sz="2000" dirty="0"/>
              <a:t>vedení škol a zřizovatelů škol v oblasti akčního plánování,</a:t>
            </a:r>
          </a:p>
          <a:p>
            <a:r>
              <a:rPr lang="cs-CZ" sz="2000" dirty="0" smtClean="0"/>
              <a:t>sdílení </a:t>
            </a:r>
            <a:r>
              <a:rPr lang="cs-CZ" sz="2000" dirty="0"/>
              <a:t>zkušeností mezi vedením škol navzájem – toto vzdělávání </a:t>
            </a:r>
            <a:r>
              <a:rPr lang="cs-CZ" sz="2000" dirty="0" smtClean="0"/>
              <a:t>bude probíhat </a:t>
            </a:r>
            <a:r>
              <a:rPr lang="cs-CZ" sz="2000" dirty="0"/>
              <a:t>v rámci </a:t>
            </a:r>
            <a:r>
              <a:rPr lang="cs-CZ" sz="2000" dirty="0" smtClean="0"/>
              <a:t>workshopů v </a:t>
            </a:r>
            <a:r>
              <a:rPr lang="cs-CZ" sz="2000" dirty="0"/>
              <a:t>aktivitách, které vykonává realizační tým, a jde o vzdělávání formou výměny </a:t>
            </a:r>
            <a:r>
              <a:rPr lang="cs-CZ" sz="2000" dirty="0" smtClean="0"/>
              <a:t>dobrých zkušeností</a:t>
            </a:r>
            <a:r>
              <a:rPr lang="cs-CZ" sz="2000" dirty="0"/>
              <a:t>, příkladů dobré praxe,</a:t>
            </a:r>
          </a:p>
          <a:p>
            <a:r>
              <a:rPr lang="cs-CZ" sz="2000" dirty="0" smtClean="0"/>
              <a:t>dostupnosti </a:t>
            </a:r>
            <a:r>
              <a:rPr lang="cs-CZ" sz="2000" dirty="0"/>
              <a:t>kvalitního vzdělávání pro každého žáka,</a:t>
            </a:r>
          </a:p>
          <a:p>
            <a:r>
              <a:rPr lang="cs-CZ" sz="2000" dirty="0" smtClean="0"/>
              <a:t>rozvoj </a:t>
            </a:r>
            <a:r>
              <a:rPr lang="cs-CZ" sz="2000" b="1" dirty="0"/>
              <a:t>funkčních partnerstv</a:t>
            </a:r>
            <a:r>
              <a:rPr lang="cs-CZ" sz="2000" dirty="0"/>
              <a:t>í v území, která umožní/usnadní realizaci dalších </a:t>
            </a:r>
            <a:r>
              <a:rPr lang="cs-CZ" sz="2000" b="1" dirty="0" smtClean="0"/>
              <a:t>náročných intervencí </a:t>
            </a:r>
            <a:r>
              <a:rPr lang="cs-CZ" sz="2000" dirty="0"/>
              <a:t>v území (inkluze, </a:t>
            </a:r>
            <a:r>
              <a:rPr lang="cs-CZ" sz="2000" dirty="0" smtClean="0"/>
              <a:t>podpora </a:t>
            </a:r>
            <a:r>
              <a:rPr lang="cs-CZ" sz="2000" dirty="0" err="1" smtClean="0"/>
              <a:t>marginalizovaných</a:t>
            </a:r>
            <a:r>
              <a:rPr lang="cs-CZ" sz="2000" dirty="0" smtClean="0"/>
              <a:t> </a:t>
            </a:r>
            <a:r>
              <a:rPr lang="cs-CZ" sz="2000" dirty="0"/>
              <a:t>skupin, kvalita </a:t>
            </a:r>
            <a:r>
              <a:rPr lang="cs-CZ" sz="2000" dirty="0" smtClean="0"/>
              <a:t>vzdělávání, spolupráce </a:t>
            </a:r>
            <a:r>
              <a:rPr lang="cs-CZ" sz="2000" dirty="0"/>
              <a:t>škol a trhu práce) – propojení škol a dalších subjektů, které se následně </a:t>
            </a:r>
            <a:r>
              <a:rPr lang="cs-CZ" sz="2000" dirty="0" smtClean="0"/>
              <a:t>mohou </a:t>
            </a:r>
            <a:r>
              <a:rPr lang="pl-PL" sz="2000" dirty="0" smtClean="0"/>
              <a:t>zapojit </a:t>
            </a:r>
            <a:r>
              <a:rPr lang="pl-PL" sz="2000" dirty="0"/>
              <a:t>jako partneři do realizace aktivit v projektech jednotlivých škol.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43508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47048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Realizační tým KAP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112568"/>
          </a:xfrm>
        </p:spPr>
        <p:txBody>
          <a:bodyPr>
            <a:normAutofit/>
          </a:bodyPr>
          <a:lstStyle/>
          <a:p>
            <a:r>
              <a:rPr lang="cs-CZ" sz="2800" b="1" dirty="0">
                <a:solidFill>
                  <a:prstClr val="black"/>
                </a:solidFill>
              </a:rPr>
              <a:t>Odbor strategického rozvoje kraje, územního plánu </a:t>
            </a:r>
            <a:r>
              <a:rPr lang="cs-CZ" sz="2800" b="1" dirty="0" smtClean="0">
                <a:solidFill>
                  <a:prstClr val="black"/>
                </a:solidFill>
              </a:rPr>
              <a:t>     a </a:t>
            </a:r>
            <a:r>
              <a:rPr lang="cs-CZ" sz="2800" b="1" dirty="0">
                <a:solidFill>
                  <a:prstClr val="black"/>
                </a:solidFill>
              </a:rPr>
              <a:t>stavebního řádu</a:t>
            </a:r>
          </a:p>
          <a:p>
            <a:pPr marL="800100" lvl="2" indent="0" algn="just">
              <a:buNone/>
            </a:pPr>
            <a:r>
              <a:rPr lang="cs-CZ" sz="2800" dirty="0" smtClean="0"/>
              <a:t>Ing. Lenka Polachová, projektová manažerka </a:t>
            </a:r>
          </a:p>
          <a:p>
            <a:pPr marL="800100" lvl="2" indent="0" algn="just">
              <a:buNone/>
            </a:pPr>
            <a:r>
              <a:rPr lang="cs-CZ" sz="2800" dirty="0">
                <a:solidFill>
                  <a:prstClr val="black"/>
                </a:solidFill>
              </a:rPr>
              <a:t>Bc. David Mišo, </a:t>
            </a:r>
            <a:r>
              <a:rPr lang="cs-CZ" sz="2800" dirty="0" err="1">
                <a:solidFill>
                  <a:prstClr val="black"/>
                </a:solidFill>
              </a:rPr>
              <a:t>DiS</a:t>
            </a:r>
            <a:r>
              <a:rPr lang="cs-CZ" sz="2800" dirty="0">
                <a:solidFill>
                  <a:prstClr val="black"/>
                </a:solidFill>
              </a:rPr>
              <a:t>., finanční manažer</a:t>
            </a:r>
          </a:p>
          <a:p>
            <a:r>
              <a:rPr lang="cs-CZ" sz="2800" b="1" dirty="0">
                <a:solidFill>
                  <a:prstClr val="black"/>
                </a:solidFill>
              </a:rPr>
              <a:t>Odbor školství, mládeže a tělovýchovy</a:t>
            </a:r>
          </a:p>
          <a:p>
            <a:pPr marL="800100" lvl="2" indent="0" algn="just">
              <a:buNone/>
            </a:pPr>
            <a:r>
              <a:rPr lang="cs-CZ" sz="2800" dirty="0" smtClean="0"/>
              <a:t>RNDr. Bronislava Vláčilová, věcná manažerka</a:t>
            </a:r>
          </a:p>
          <a:p>
            <a:pPr marL="800100" lvl="2" indent="0" algn="just">
              <a:buNone/>
            </a:pPr>
            <a:r>
              <a:rPr lang="cs-CZ" sz="2800" dirty="0" smtClean="0">
                <a:solidFill>
                  <a:prstClr val="black"/>
                </a:solidFill>
              </a:rPr>
              <a:t>Dita Karásková, administrátorka projektu</a:t>
            </a:r>
          </a:p>
          <a:p>
            <a:pPr marL="0" indent="0" algn="just">
              <a:buNone/>
            </a:pPr>
            <a:endParaRPr lang="cs-CZ" sz="16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cs-CZ" sz="2000" b="1" u="sng" dirty="0" smtClean="0">
                <a:hlinkClick r:id="rId2"/>
              </a:rPr>
              <a:t>  </a:t>
            </a:r>
            <a:endParaRPr lang="cs-CZ" sz="2000" b="1" u="sng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70429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>
                <a:latin typeface="Arial"/>
                <a:ea typeface="Times New Roman"/>
                <a:cs typeface="Times New Roman"/>
              </a:rPr>
              <a:t>Platforma kompetencí k podnikavosti, iniciativě a kreativitě</a:t>
            </a:r>
            <a:endParaRPr lang="cs-CZ" sz="2800" dirty="0">
              <a:latin typeface="Arial"/>
              <a:ea typeface="Times New Roman"/>
              <a:cs typeface="Times New Roman"/>
            </a:endParaRPr>
          </a:p>
          <a:p>
            <a:pPr marL="11430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2800" dirty="0">
                <a:latin typeface="Arial"/>
                <a:ea typeface="Times New Roman"/>
                <a:cs typeface="Times New Roman"/>
              </a:rPr>
              <a:t>Vedoucí týmu: </a:t>
            </a:r>
            <a:r>
              <a:rPr lang="cs-CZ" sz="2400" b="1" dirty="0" smtClean="0">
                <a:latin typeface="Arial"/>
                <a:ea typeface="Times New Roman"/>
                <a:cs typeface="Times New Roman"/>
              </a:rPr>
              <a:t>Mgr</a:t>
            </a:r>
            <a:r>
              <a:rPr lang="cs-CZ" sz="2400" b="1" dirty="0">
                <a:latin typeface="Arial"/>
                <a:ea typeface="Times New Roman"/>
                <a:cs typeface="Times New Roman"/>
              </a:rPr>
              <a:t>. Alexandra </a:t>
            </a:r>
            <a:r>
              <a:rPr lang="cs-CZ" sz="2400" b="1" dirty="0" err="1" smtClean="0">
                <a:latin typeface="Arial"/>
                <a:ea typeface="Times New Roman"/>
                <a:cs typeface="Times New Roman"/>
              </a:rPr>
              <a:t>Homová</a:t>
            </a:r>
            <a:r>
              <a:rPr lang="cs-CZ" sz="2400" b="1" dirty="0" smtClean="0">
                <a:latin typeface="Arial"/>
                <a:ea typeface="Times New Roman"/>
                <a:cs typeface="Times New Roman"/>
              </a:rPr>
              <a:t> </a:t>
            </a:r>
            <a:r>
              <a:rPr lang="cs-CZ" sz="2000" dirty="0" smtClean="0">
                <a:latin typeface="Arial"/>
                <a:ea typeface="Times New Roman"/>
                <a:cs typeface="Times New Roman"/>
              </a:rPr>
              <a:t>(OŠMT KÚOK)</a:t>
            </a:r>
          </a:p>
          <a:p>
            <a:pPr marL="114300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2800" dirty="0" smtClean="0">
                <a:latin typeface="Arial"/>
                <a:ea typeface="Times New Roman"/>
                <a:cs typeface="Times New Roman"/>
              </a:rPr>
              <a:t>Členové </a:t>
            </a:r>
            <a:r>
              <a:rPr lang="cs-CZ" sz="2800" dirty="0">
                <a:latin typeface="Arial"/>
                <a:ea typeface="Times New Roman"/>
                <a:cs typeface="Times New Roman"/>
              </a:rPr>
              <a:t>týmu: 	</a:t>
            </a:r>
            <a:endParaRPr lang="cs-CZ" sz="2800" dirty="0" smtClean="0">
              <a:latin typeface="Arial"/>
              <a:ea typeface="Times New Roman"/>
              <a:cs typeface="Times New Roman"/>
            </a:endParaRPr>
          </a:p>
          <a:p>
            <a:pPr marL="514350" lvl="1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2000" dirty="0" smtClean="0">
                <a:latin typeface="Arial"/>
                <a:ea typeface="Times New Roman"/>
                <a:cs typeface="Times New Roman"/>
              </a:rPr>
              <a:t>Mgr</a:t>
            </a:r>
            <a:r>
              <a:rPr lang="cs-CZ" sz="2000" dirty="0">
                <a:latin typeface="Arial"/>
                <a:ea typeface="Times New Roman"/>
                <a:cs typeface="Times New Roman"/>
              </a:rPr>
              <a:t>. Marek Vaculík (</a:t>
            </a:r>
            <a:r>
              <a:rPr lang="cs-CZ" sz="2000" dirty="0" smtClean="0">
                <a:latin typeface="Arial"/>
                <a:ea typeface="Times New Roman"/>
                <a:cs typeface="Times New Roman"/>
              </a:rPr>
              <a:t>MVŠO)</a:t>
            </a:r>
          </a:p>
          <a:p>
            <a:pPr marL="514350" lvl="1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2000" dirty="0" smtClean="0">
                <a:latin typeface="Arial"/>
                <a:ea typeface="Times New Roman"/>
                <a:cs typeface="Times New Roman"/>
              </a:rPr>
              <a:t>Ing</a:t>
            </a:r>
            <a:r>
              <a:rPr lang="cs-CZ" sz="2000" dirty="0">
                <a:latin typeface="Arial"/>
                <a:ea typeface="Times New Roman"/>
                <a:cs typeface="Times New Roman"/>
              </a:rPr>
              <a:t>. Jiřina </a:t>
            </a:r>
            <a:r>
              <a:rPr lang="cs-CZ" sz="2000" dirty="0" err="1">
                <a:latin typeface="Arial"/>
                <a:ea typeface="Times New Roman"/>
                <a:cs typeface="Times New Roman"/>
              </a:rPr>
              <a:t>Letochová</a:t>
            </a:r>
            <a:r>
              <a:rPr lang="cs-CZ" sz="2000" dirty="0">
                <a:latin typeface="Arial"/>
                <a:ea typeface="Times New Roman"/>
                <a:cs typeface="Times New Roman"/>
              </a:rPr>
              <a:t> (SŠ logistiky a chemie </a:t>
            </a:r>
            <a:r>
              <a:rPr lang="cs-CZ" sz="2000" dirty="0" smtClean="0">
                <a:latin typeface="Arial"/>
                <a:ea typeface="Times New Roman"/>
                <a:cs typeface="Times New Roman"/>
              </a:rPr>
              <a:t>Olomouc)</a:t>
            </a:r>
          </a:p>
          <a:p>
            <a:pPr marL="514350" lvl="1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2000" dirty="0" smtClean="0">
                <a:latin typeface="Arial"/>
                <a:ea typeface="Times New Roman"/>
                <a:cs typeface="Times New Roman"/>
              </a:rPr>
              <a:t>Mgr</a:t>
            </a:r>
            <a:r>
              <a:rPr lang="cs-CZ" sz="2000" dirty="0">
                <a:latin typeface="Arial"/>
                <a:ea typeface="Times New Roman"/>
                <a:cs typeface="Times New Roman"/>
              </a:rPr>
              <a:t>. Světlana Daňková (ředitelka VOŠ živnostenské </a:t>
            </a:r>
            <a:r>
              <a:rPr lang="cs-CZ" sz="2000" dirty="0" smtClean="0">
                <a:latin typeface="Arial"/>
                <a:ea typeface="Times New Roman"/>
                <a:cs typeface="Times New Roman"/>
              </a:rPr>
              <a:t>Přerov)</a:t>
            </a:r>
          </a:p>
          <a:p>
            <a:pPr marL="514350" lvl="1" indent="0" algn="just"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2000" dirty="0" smtClean="0">
                <a:latin typeface="Arial"/>
                <a:ea typeface="Times New Roman"/>
                <a:cs typeface="Times New Roman"/>
              </a:rPr>
              <a:t>Ing</a:t>
            </a:r>
            <a:r>
              <a:rPr lang="cs-CZ" sz="2000" dirty="0">
                <a:latin typeface="Arial"/>
                <a:ea typeface="Times New Roman"/>
                <a:cs typeface="Times New Roman"/>
              </a:rPr>
              <a:t>. Vladimíra </a:t>
            </a:r>
            <a:r>
              <a:rPr lang="cs-CZ" sz="2000" dirty="0" err="1">
                <a:latin typeface="Arial"/>
                <a:ea typeface="Times New Roman"/>
                <a:cs typeface="Times New Roman"/>
              </a:rPr>
              <a:t>Trnčáková</a:t>
            </a:r>
            <a:r>
              <a:rPr lang="cs-CZ" sz="2000" dirty="0">
                <a:latin typeface="Arial"/>
                <a:ea typeface="Times New Roman"/>
                <a:cs typeface="Times New Roman"/>
              </a:rPr>
              <a:t> (OA a JŠ Přerov)</a:t>
            </a:r>
          </a:p>
          <a:p>
            <a:pPr marL="0" indent="0" algn="just">
              <a:buNone/>
            </a:pPr>
            <a:endParaRPr lang="cs-CZ" sz="2600" b="1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6203032" cy="11430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Odborní pracovníci projektu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0474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2726</TotalTime>
  <Words>716</Words>
  <Application>Microsoft Office PowerPoint</Application>
  <PresentationFormat>Předvádění na obrazovce (4:3)</PresentationFormat>
  <Paragraphs>96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systému Office</vt:lpstr>
      <vt:lpstr>Prezentace aplikace PowerPoint</vt:lpstr>
      <vt:lpstr>Strategie regionálního rozvoje ČR 2014 –2020.</vt:lpstr>
      <vt:lpstr>Regionální akční plány Strategie regionálního rozvoje ČR 2014 – 2020</vt:lpstr>
      <vt:lpstr>RAP a KAP</vt:lpstr>
      <vt:lpstr>Schéma propojení  RAP a KAP</vt:lpstr>
      <vt:lpstr>Vazby na KAP</vt:lpstr>
      <vt:lpstr>Přínosy KAP</vt:lpstr>
      <vt:lpstr>Realizační tým KAP</vt:lpstr>
      <vt:lpstr>Odborní pracovníci projektu</vt:lpstr>
      <vt:lpstr>Odborní pracovníci projektu</vt:lpstr>
      <vt:lpstr>Odborní pracovníci projektu</vt:lpstr>
      <vt:lpstr>Odborní pracovníci projektu</vt:lpstr>
      <vt:lpstr>Odborní pracovníci projektu</vt:lpstr>
      <vt:lpstr>Děkuji za pozornost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Mišo David</cp:lastModifiedBy>
  <cp:revision>516</cp:revision>
  <dcterms:created xsi:type="dcterms:W3CDTF">2015-08-27T07:44:55Z</dcterms:created>
  <dcterms:modified xsi:type="dcterms:W3CDTF">2016-02-25T08:56:25Z</dcterms:modified>
</cp:coreProperties>
</file>