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301" r:id="rId2"/>
    <p:sldId id="307" r:id="rId3"/>
    <p:sldId id="304" r:id="rId4"/>
    <p:sldId id="312" r:id="rId5"/>
    <p:sldId id="299" r:id="rId6"/>
    <p:sldId id="313" r:id="rId7"/>
    <p:sldId id="305" r:id="rId8"/>
    <p:sldId id="309" r:id="rId9"/>
    <p:sldId id="308" r:id="rId10"/>
    <p:sldId id="311" r:id="rId11"/>
    <p:sldId id="303" r:id="rId12"/>
    <p:sldId id="302" r:id="rId13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C05B"/>
    <a:srgbClr val="93C846"/>
    <a:srgbClr val="92D400"/>
    <a:srgbClr val="578A4C"/>
    <a:srgbClr val="00549F"/>
    <a:srgbClr val="A5C659"/>
    <a:srgbClr val="6BB7EB"/>
    <a:srgbClr val="EABB47"/>
    <a:srgbClr val="C426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15" d="100"/>
          <a:sy n="115" d="100"/>
        </p:scale>
        <p:origin x="432" y="108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02.11.2023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B9A263FB-9553-FE40-B69A-A21F891332B5}"/>
              </a:ext>
            </a:extLst>
          </p:cNvPr>
          <p:cNvGrpSpPr/>
          <p:nvPr userDrawn="1"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14">
              <a:extLst>
                <a:ext uri="{FF2B5EF4-FFF2-40B4-BE49-F238E27FC236}">
                  <a16:creationId xmlns:a16="http://schemas.microsoft.com/office/drawing/2014/main" id="{9D2871E8-D0C6-FA42-BD07-84FB26C4C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-1"/>
              <a:ext cx="7896225" cy="5687313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4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987B16C9-6EB4-B441-99E2-038B7B550DF6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CE242A34-4B81-0044-BA95-540016741164}"/>
                </a:ext>
              </a:extLst>
            </p:cNvPr>
            <p:cNvSpPr/>
            <p:nvPr userDrawn="1"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cs-CZ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cs-CZ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Přímá spojnice 8">
              <a:extLst>
                <a:ext uri="{FF2B5EF4-FFF2-40B4-BE49-F238E27FC236}">
                  <a16:creationId xmlns:a16="http://schemas.microsoft.com/office/drawing/2014/main" id="{E7DE0464-B0AE-E643-9683-91B407784A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6294210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Grafický objekt 11">
              <a:extLst>
                <a:ext uri="{FF2B5EF4-FFF2-40B4-BE49-F238E27FC236}">
                  <a16:creationId xmlns:a16="http://schemas.microsoft.com/office/drawing/2014/main" id="{DE55D01D-646A-744F-B542-83A21236EB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-1" y="0"/>
              <a:ext cx="2110507" cy="1520108"/>
            </a:xfrm>
            <a:prstGeom prst="rect">
              <a:avLst/>
            </a:prstGeom>
          </p:spPr>
        </p:pic>
      </p:grpSp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cs-CZ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zakonyprolidi.cz/cs/2004-50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>
                <a:latin typeface="+mj-lt"/>
                <a:cs typeface="Calibri" pitchFamily="34" charset="0"/>
              </a:rPr>
              <a:t>AKTUÁLNÍ INFORMACE </a:t>
            </a:r>
            <a:br>
              <a:rPr lang="cs-CZ" sz="3600" b="1" dirty="0">
                <a:latin typeface="+mj-lt"/>
                <a:cs typeface="Calibri" pitchFamily="34" charset="0"/>
              </a:rPr>
            </a:br>
            <a:r>
              <a:rPr lang="cs-CZ" sz="3600" b="1" dirty="0">
                <a:latin typeface="+mj-lt"/>
                <a:cs typeface="Calibri" pitchFamily="34" charset="0"/>
              </a:rPr>
              <a:t>Z ODDĚLENÍ </a:t>
            </a:r>
            <a:br>
              <a:rPr lang="cs-CZ" sz="3600" b="1" dirty="0">
                <a:latin typeface="+mj-lt"/>
                <a:cs typeface="Calibri" pitchFamily="34" charset="0"/>
              </a:rPr>
            </a:br>
            <a:r>
              <a:rPr lang="cs-CZ" sz="3600" b="1" dirty="0">
                <a:latin typeface="+mj-lt"/>
                <a:cs typeface="Calibri" pitchFamily="34" charset="0"/>
              </a:rPr>
              <a:t>KRAJSKÉHO VZDĚLÁVÁNÍ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384800" y="5374799"/>
            <a:ext cx="6750000" cy="100083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cs-CZ" sz="1400" b="1" dirty="0"/>
              <a:t>PRACOVNÍ PORADA ŘEDITELŮ ŠKOL A ŠKOLSKÝCH ZAŘÍZENÍ  zřizovaných Olomouckým krajem</a:t>
            </a:r>
          </a:p>
          <a:p>
            <a:pPr>
              <a:lnSpc>
                <a:spcPct val="100000"/>
              </a:lnSpc>
            </a:pPr>
            <a:r>
              <a:rPr lang="cs-CZ" sz="1400" b="1" dirty="0">
                <a:ea typeface="Inter" panose="02000503000000020004" pitchFamily="2" charset="0"/>
                <a:cs typeface="Arial" panose="020B0604020202020204" pitchFamily="34" charset="0"/>
              </a:rPr>
              <a:t>2. 11. – 3. 11. 2023</a:t>
            </a:r>
          </a:p>
          <a:p>
            <a:pPr algn="l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29579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Počty </a:t>
            </a:r>
            <a:br>
              <a:rPr lang="cs-CZ" b="1" dirty="0"/>
            </a:br>
            <a:r>
              <a:rPr lang="cs-CZ" b="1" dirty="0"/>
              <a:t>odvolání</a:t>
            </a:r>
          </a:p>
        </p:txBody>
      </p:sp>
      <p:graphicFrame>
        <p:nvGraphicFramePr>
          <p:cNvPr id="7" name="Zástupný obsah 6">
            <a:extLst>
              <a:ext uri="{FF2B5EF4-FFF2-40B4-BE49-F238E27FC236}">
                <a16:creationId xmlns:a16="http://schemas.microsoft.com/office/drawing/2014/main" id="{6CBDFFA3-840B-4F11-1F43-0AB6002F64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5401593"/>
              </p:ext>
            </p:extLst>
          </p:nvPr>
        </p:nvGraphicFramePr>
        <p:xfrm>
          <a:off x="4038600" y="545285"/>
          <a:ext cx="7097088" cy="54823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1601">
                  <a:extLst>
                    <a:ext uri="{9D8B030D-6E8A-4147-A177-3AD203B41FA5}">
                      <a16:colId xmlns:a16="http://schemas.microsoft.com/office/drawing/2014/main" val="3116661906"/>
                    </a:ext>
                  </a:extLst>
                </a:gridCol>
                <a:gridCol w="5539190">
                  <a:extLst>
                    <a:ext uri="{9D8B030D-6E8A-4147-A177-3AD203B41FA5}">
                      <a16:colId xmlns:a16="http://schemas.microsoft.com/office/drawing/2014/main" val="1794891001"/>
                    </a:ext>
                  </a:extLst>
                </a:gridCol>
                <a:gridCol w="1096297">
                  <a:extLst>
                    <a:ext uri="{9D8B030D-6E8A-4147-A177-3AD203B41FA5}">
                      <a16:colId xmlns:a16="http://schemas.microsoft.com/office/drawing/2014/main" val="2270512721"/>
                    </a:ext>
                  </a:extLst>
                </a:gridCol>
              </a:tblGrid>
              <a:tr h="607715"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u="none" strike="noStrike" dirty="0">
                          <a:effectLst/>
                        </a:rPr>
                        <a:t>ODVOLÁNÍ V ROCE 2023</a:t>
                      </a:r>
                      <a:endParaRPr lang="cs-CZ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extLst>
                  <a:ext uri="{0D108BD9-81ED-4DB2-BD59-A6C34878D82A}">
                    <a16:rowId xmlns:a16="http://schemas.microsoft.com/office/drawing/2014/main" val="56707230"/>
                  </a:ext>
                </a:extLst>
              </a:tr>
              <a:tr h="32497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</a:rPr>
                        <a:t>1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Gymnázium, Olomouc - </a:t>
                      </a:r>
                      <a:r>
                        <a:rPr lang="cs-CZ" sz="1200" u="none" strike="noStrike" dirty="0" err="1">
                          <a:effectLst/>
                        </a:rPr>
                        <a:t>Hejčín</a:t>
                      </a:r>
                      <a:r>
                        <a:rPr lang="cs-CZ" sz="1200" u="none" strike="noStrike" dirty="0">
                          <a:effectLst/>
                        </a:rPr>
                        <a:t>, Tomkova 45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123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extLst>
                  <a:ext uri="{0D108BD9-81ED-4DB2-BD59-A6C34878D82A}">
                    <a16:rowId xmlns:a16="http://schemas.microsoft.com/office/drawing/2014/main" val="260672618"/>
                  </a:ext>
                </a:extLst>
              </a:tr>
              <a:tr h="32497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2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Gymnázium, Olomouc, Čajkovského 9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93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extLst>
                  <a:ext uri="{0D108BD9-81ED-4DB2-BD59-A6C34878D82A}">
                    <a16:rowId xmlns:a16="http://schemas.microsoft.com/office/drawing/2014/main" val="578185909"/>
                  </a:ext>
                </a:extLst>
              </a:tr>
              <a:tr h="32497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3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Slovanské gymnázium, Olomouc, tř. Jiřího z Poděbrad 13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86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extLst>
                  <a:ext uri="{0D108BD9-81ED-4DB2-BD59-A6C34878D82A}">
                    <a16:rowId xmlns:a16="http://schemas.microsoft.com/office/drawing/2014/main" val="2067046316"/>
                  </a:ext>
                </a:extLst>
              </a:tr>
              <a:tr h="32497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4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Gymnázium Jana Blahoslava a Střední pedagogická škola, Přerov, Denisova 3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61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extLst>
                  <a:ext uri="{0D108BD9-81ED-4DB2-BD59-A6C34878D82A}">
                    <a16:rowId xmlns:a16="http://schemas.microsoft.com/office/drawing/2014/main" val="797169187"/>
                  </a:ext>
                </a:extLst>
              </a:tr>
              <a:tr h="32497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5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Střední odborná škola, Šumperk, Zemědělská 3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51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extLst>
                  <a:ext uri="{0D108BD9-81ED-4DB2-BD59-A6C34878D82A}">
                    <a16:rowId xmlns:a16="http://schemas.microsoft.com/office/drawing/2014/main" val="327556242"/>
                  </a:ext>
                </a:extLst>
              </a:tr>
              <a:tr h="32497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6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Střední škola designu a módy, Prostějov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48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extLst>
                  <a:ext uri="{0D108BD9-81ED-4DB2-BD59-A6C34878D82A}">
                    <a16:rowId xmlns:a16="http://schemas.microsoft.com/office/drawing/2014/main" val="400826515"/>
                  </a:ext>
                </a:extLst>
              </a:tr>
              <a:tr h="32497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7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Gymnázium Jakuba Škody, Přerov, Komenského 29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42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extLst>
                  <a:ext uri="{0D108BD9-81ED-4DB2-BD59-A6C34878D82A}">
                    <a16:rowId xmlns:a16="http://schemas.microsoft.com/office/drawing/2014/main" val="1553552556"/>
                  </a:ext>
                </a:extLst>
              </a:tr>
              <a:tr h="32497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8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Gymnázium, Šternberk, Horní náměstí 5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42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extLst>
                  <a:ext uri="{0D108BD9-81ED-4DB2-BD59-A6C34878D82A}">
                    <a16:rowId xmlns:a16="http://schemas.microsoft.com/office/drawing/2014/main" val="2733680287"/>
                  </a:ext>
                </a:extLst>
              </a:tr>
              <a:tr h="32497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9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Střední odborná škola obchodu a služeb, Olomouc, Štursova 14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</a:rPr>
                        <a:t>29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extLst>
                  <a:ext uri="{0D108BD9-81ED-4DB2-BD59-A6C34878D82A}">
                    <a16:rowId xmlns:a16="http://schemas.microsoft.com/office/drawing/2014/main" val="3659594668"/>
                  </a:ext>
                </a:extLst>
              </a:tr>
              <a:tr h="32497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10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Gymnázium, Šumperk, Masarykovo náměstí 8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</a:rPr>
                        <a:t>25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extLst>
                  <a:ext uri="{0D108BD9-81ED-4DB2-BD59-A6C34878D82A}">
                    <a16:rowId xmlns:a16="http://schemas.microsoft.com/office/drawing/2014/main" val="4231499934"/>
                  </a:ext>
                </a:extLst>
              </a:tr>
              <a:tr h="32497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11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Vyšší odborná škola a Střední průmyslová škola, Šumperk, Gen. Krátkého 1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</a:rPr>
                        <a:t>24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extLst>
                  <a:ext uri="{0D108BD9-81ED-4DB2-BD59-A6C34878D82A}">
                    <a16:rowId xmlns:a16="http://schemas.microsoft.com/office/drawing/2014/main" val="336319164"/>
                  </a:ext>
                </a:extLst>
              </a:tr>
              <a:tr h="32497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12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Střední škola logistiky a chemie, Olomouc, U Hradiska 29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</a:rPr>
                        <a:t>24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extLst>
                  <a:ext uri="{0D108BD9-81ED-4DB2-BD59-A6C34878D82A}">
                    <a16:rowId xmlns:a16="http://schemas.microsoft.com/office/drawing/2014/main" val="2033892061"/>
                  </a:ext>
                </a:extLst>
              </a:tr>
              <a:tr h="32497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13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Gymnázium Jana Opletala, Litovel, Opletalova 189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</a:rPr>
                        <a:t>19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extLst>
                  <a:ext uri="{0D108BD9-81ED-4DB2-BD59-A6C34878D82A}">
                    <a16:rowId xmlns:a16="http://schemas.microsoft.com/office/drawing/2014/main" val="824914318"/>
                  </a:ext>
                </a:extLst>
              </a:tr>
              <a:tr h="32497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14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Gymnázium, Uničov, Gymnazijní 257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</a:rPr>
                        <a:t>18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extLst>
                  <a:ext uri="{0D108BD9-81ED-4DB2-BD59-A6C34878D82A}">
                    <a16:rowId xmlns:a16="http://schemas.microsoft.com/office/drawing/2014/main" val="2593662568"/>
                  </a:ext>
                </a:extLst>
              </a:tr>
              <a:tr h="32497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15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Gymnázium, Hranice, Zborovská 293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</a:rPr>
                        <a:t>16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82" marR="5782" marT="5782" marB="0" anchor="ctr"/>
                </a:tc>
                <a:extLst>
                  <a:ext uri="{0D108BD9-81ED-4DB2-BD59-A6C34878D82A}">
                    <a16:rowId xmlns:a16="http://schemas.microsoft.com/office/drawing/2014/main" val="937898657"/>
                  </a:ext>
                </a:extLst>
              </a:tr>
            </a:tbl>
          </a:graphicData>
        </a:graphic>
      </p:graphicFrame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z="1200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2. 11. – 3.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z="1200" b="1" dirty="0"/>
              <a:t>PRACOVNÍ PORADA ŘEDITELŮ ŠKOL </a:t>
            </a:r>
            <a:br>
              <a:rPr lang="cs-CZ" sz="1200" b="1" dirty="0"/>
            </a:br>
            <a:r>
              <a:rPr lang="cs-CZ" sz="1200" b="1" dirty="0"/>
              <a:t>A ŠKOLSKÝCH ZAŘÍZENÍ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4538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/>
              <a:t>Noví kolegové na OKV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/>
              <a:t>Metodik pro GYMNÁZIA</a:t>
            </a:r>
          </a:p>
          <a:p>
            <a:pPr marL="0" indent="0" algn="r">
              <a:buNone/>
            </a:pPr>
            <a:r>
              <a:rPr lang="cs-CZ" dirty="0"/>
              <a:t>Mgr. Helena Nováková</a:t>
            </a:r>
          </a:p>
          <a:p>
            <a:pPr marL="0" indent="0" algn="r">
              <a:buNone/>
            </a:pPr>
            <a:r>
              <a:rPr lang="cs-CZ" dirty="0"/>
              <a:t>585 508 671</a:t>
            </a:r>
          </a:p>
          <a:p>
            <a:pPr marL="0" indent="0">
              <a:buNone/>
            </a:pPr>
            <a:r>
              <a:rPr lang="cs-CZ" b="1" dirty="0"/>
              <a:t>Metodik pro STŘEDISKA VOLNÉHO ČASU</a:t>
            </a:r>
          </a:p>
          <a:p>
            <a:pPr marL="0" indent="0" algn="r">
              <a:buNone/>
            </a:pPr>
            <a:r>
              <a:rPr lang="cs-CZ" dirty="0"/>
              <a:t>Mgr. Libor Kubes</a:t>
            </a:r>
          </a:p>
          <a:p>
            <a:pPr marL="0" indent="0" algn="r">
              <a:buNone/>
            </a:pPr>
            <a:r>
              <a:rPr lang="cs-CZ" dirty="0"/>
              <a:t>585 508 661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z="1200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2. 11. – 3.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z="1200" b="1" dirty="0"/>
              <a:t>PRACOVNÍ PORADA ŘEDITELŮ ŠKOL </a:t>
            </a:r>
            <a:br>
              <a:rPr lang="cs-CZ" sz="1200" b="1" dirty="0"/>
            </a:br>
            <a:r>
              <a:rPr lang="cs-CZ" sz="1200" b="1" dirty="0"/>
              <a:t>A ŠKOLSKÝCH ZAŘÍZENÍ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0443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3600" b="1" dirty="0">
                <a:latin typeface="+mj-lt"/>
                <a:cs typeface="Calibri" pitchFamily="34" charset="0"/>
              </a:rPr>
              <a:t>Děkuji za pozornost.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Jitka Pavlíková</a:t>
            </a:r>
          </a:p>
        </p:txBody>
      </p:sp>
    </p:spTree>
    <p:extLst>
      <p:ext uri="{BB962C8B-B14F-4D97-AF65-F5344CB8AC3E}">
        <p14:creationId xmlns:p14="http://schemas.microsoft.com/office/powerpoint/2010/main" val="1601413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>
                <a:latin typeface="+mn-lt"/>
              </a:rPr>
              <a:t>Úřední deska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cs-CZ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Podle ustanovení </a:t>
            </a:r>
            <a:r>
              <a:rPr lang="cs-CZ" b="1" dirty="0">
                <a:solidFill>
                  <a:srgbClr val="92D4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§ 26 odst. 1 </a:t>
            </a:r>
            <a:r>
              <a:rPr lang="cs-CZ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zákona č. </a:t>
            </a:r>
            <a:r>
              <a:rPr lang="cs-CZ" b="1" u="sng" dirty="0">
                <a:solidFill>
                  <a:srgbClr val="92D05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500/2004 Sb.</a:t>
            </a:r>
            <a:r>
              <a:rPr lang="cs-CZ" b="1" dirty="0">
                <a:solidFill>
                  <a:srgbClr val="92D05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cs-CZ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správní řád, ve znění pozdějších předpisů, zřizuje každý </a:t>
            </a:r>
            <a:r>
              <a:rPr lang="cs-CZ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správní orgán </a:t>
            </a:r>
            <a:r>
              <a:rPr lang="cs-CZ" b="1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úřední desku</a:t>
            </a:r>
            <a:r>
              <a:rPr lang="cs-CZ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která musí být </a:t>
            </a:r>
            <a:r>
              <a:rPr lang="cs-CZ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nepřetržitě veřejně přístupná</a:t>
            </a:r>
            <a:r>
              <a:rPr lang="cs-CZ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Obsah úřední desky se zveřejňuje i způsobem umožňujícím dálkový přístup.  Povinnost platí i pro školy jako správní orgány.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cs-CZ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z="1200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2. 11. – 3.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z="1200" b="1" dirty="0"/>
              <a:t>PRACOVNÍ PORADA ŘEDITELŮ ŠKOL </a:t>
            </a:r>
            <a:br>
              <a:rPr lang="cs-CZ" sz="1200" b="1" dirty="0"/>
            </a:br>
            <a:r>
              <a:rPr lang="cs-CZ" sz="1200" b="1" dirty="0"/>
              <a:t>A ŠKOLSKÝCH ZAŘÍZENÍ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4337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>
                <a:latin typeface="+mn-lt"/>
              </a:rPr>
              <a:t>Přiměřená lhůta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Podle </a:t>
            </a:r>
            <a:r>
              <a:rPr lang="cs-CZ" sz="3600" b="1" dirty="0" err="1">
                <a:solidFill>
                  <a:srgbClr val="93C84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ust</a:t>
            </a:r>
            <a:r>
              <a:rPr lang="cs-CZ" sz="3600" b="1" dirty="0">
                <a:solidFill>
                  <a:srgbClr val="93C84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§ 36 odst. 3 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správního řádu platí, že (n</a:t>
            </a:r>
            <a:r>
              <a:rPr lang="cs-CZ" sz="3600" dirty="0">
                <a:latin typeface="Calibri" panose="020F0502020204030204" pitchFamily="34" charset="0"/>
                <a:cs typeface="Calibri" panose="020F0502020204030204" pitchFamily="34" charset="0"/>
              </a:rPr>
              <a:t>estanoví-li zákon jinak) musí být účastníkům před vydáním rozhodnutí ve věci dána možnost vyjádřit se k podkladům rozhodnutí.  </a:t>
            </a:r>
          </a:p>
          <a:p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 možnost seznámit se a vyjádřit se k podkladům rozhodnutí by měla být stanovena </a:t>
            </a:r>
            <a:r>
              <a:rPr lang="cs-CZ" sz="3600" b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přiměřená lhůta</a:t>
            </a:r>
            <a:r>
              <a:rPr lang="cs-CZ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z="1200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2. 11. – 3.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z="1200" b="1" dirty="0"/>
              <a:t>PRACOVNÍ PORADA ŘEDITELŮ ŠKOL </a:t>
            </a:r>
            <a:br>
              <a:rPr lang="cs-CZ" sz="1200" b="1" dirty="0"/>
            </a:br>
            <a:r>
              <a:rPr lang="cs-CZ" sz="1200" b="1" dirty="0"/>
              <a:t>A ŠKOLSKÝCH ZAŘÍZENÍ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7855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/>
              <a:t>Zastupování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z="3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zákonný zástupce nezletilého žáka x zletilý žák – ověřit vždy podmínky zastoupení účastníka řízení</a:t>
            </a:r>
          </a:p>
          <a:p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plná moc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z="1200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2. 11. – 3.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z="1200" b="1" dirty="0"/>
              <a:t>PRACOVNÍ PORADA ŘEDITELŮ ŠKOL </a:t>
            </a:r>
            <a:br>
              <a:rPr lang="cs-CZ" sz="1200" b="1" dirty="0"/>
            </a:br>
            <a:r>
              <a:rPr lang="cs-CZ" sz="1200" b="1" dirty="0"/>
              <a:t>A ŠKOLSKÝCH ZAŘÍZENÍ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7663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17709" y="1296528"/>
            <a:ext cx="10515600" cy="171545"/>
          </a:xfrm>
        </p:spPr>
        <p:txBody>
          <a:bodyPr>
            <a:normAutofit fontScale="90000"/>
          </a:bodyPr>
          <a:lstStyle/>
          <a:p>
            <a:pPr marL="0" indent="0" algn="r">
              <a:spcAft>
                <a:spcPts val="1200"/>
              </a:spcAft>
            </a:pPr>
            <a:r>
              <a:rPr lang="cs-CZ" sz="3600" b="1" dirty="0">
                <a:cs typeface="Times New Roman" panose="02020603050405020304" pitchFamily="18" charset="0"/>
              </a:rPr>
              <a:t>Výroční zpráva o činnosti organizace</a:t>
            </a:r>
            <a:r>
              <a:rPr lang="cs-CZ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/>
            </a:r>
            <a:br>
              <a:rPr lang="cs-CZ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02297"/>
            <a:ext cx="10515600" cy="4528503"/>
          </a:xfrm>
        </p:spPr>
        <p:txBody>
          <a:bodyPr>
            <a:normAutofit/>
          </a:bodyPr>
          <a:lstStyle/>
          <a:p>
            <a:endParaRPr lang="cs-CZ" sz="3600" dirty="0"/>
          </a:p>
          <a:p>
            <a:r>
              <a:rPr lang="cs-CZ" sz="3600" dirty="0"/>
              <a:t>směrnice upravující vztahy OK a zřizovaných PO v čl.7 bod 6 vymezuje povinnost zveřejnit výroční zprávu na Portále PO OK</a:t>
            </a:r>
          </a:p>
          <a:p>
            <a:endParaRPr lang="cs-CZ" sz="3600" b="1" dirty="0">
              <a:solidFill>
                <a:srgbClr val="A1C05B"/>
              </a:solidFill>
            </a:endParaRPr>
          </a:p>
          <a:p>
            <a:r>
              <a:rPr lang="cs-CZ" sz="3600" b="1" dirty="0">
                <a:solidFill>
                  <a:srgbClr val="A1C05B"/>
                </a:solidFill>
              </a:rPr>
              <a:t>periodický úkol na portále !!!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z="1200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2. 11. – 3.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z="1200" b="1" dirty="0"/>
              <a:t>PRACOVNÍ PORADA ŘEDITELŮ ŠKOL </a:t>
            </a:r>
            <a:br>
              <a:rPr lang="cs-CZ" sz="1200" b="1" dirty="0"/>
            </a:br>
            <a:r>
              <a:rPr lang="cs-CZ" sz="1200" b="1" dirty="0"/>
              <a:t>A ŠKOLSKÝCH ZAŘÍZENÍ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8687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/>
              <a:t>Právní systém ASPI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  <a:p>
            <a:r>
              <a:rPr lang="cs-CZ" sz="3600" dirty="0"/>
              <a:t>k dispozici pro všechny PO typ licence ASPI </a:t>
            </a:r>
          </a:p>
          <a:p>
            <a:pPr marL="0" indent="0">
              <a:buNone/>
            </a:pPr>
            <a:r>
              <a:rPr lang="cs-CZ" sz="3600" dirty="0"/>
              <a:t>  vč. Řízení škol MENTOR</a:t>
            </a:r>
          </a:p>
          <a:p>
            <a:pPr marL="0" indent="0">
              <a:buNone/>
            </a:pPr>
            <a:endParaRPr lang="cs-CZ" sz="36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z="1200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2. 11. – 3.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z="1200" b="1" dirty="0"/>
              <a:t>PRACOVNÍ PORADA ŘEDITELŮ ŠKOL </a:t>
            </a:r>
            <a:br>
              <a:rPr lang="cs-CZ" sz="1200" b="1" dirty="0"/>
            </a:br>
            <a:r>
              <a:rPr lang="cs-CZ" sz="1200" b="1" dirty="0"/>
              <a:t>A ŠKOLSKÝCH ZAŘÍZENÍ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2175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847288"/>
            <a:ext cx="10515600" cy="578840"/>
          </a:xfrm>
        </p:spPr>
        <p:txBody>
          <a:bodyPr>
            <a:noAutofit/>
          </a:bodyPr>
          <a:lstStyle/>
          <a:p>
            <a:pPr algn="r"/>
            <a:r>
              <a:rPr lang="cs-CZ" sz="3200" b="1" dirty="0"/>
              <a:t>Popis pracovního místa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sz="4000" b="1" dirty="0"/>
          </a:p>
          <a:p>
            <a:r>
              <a:rPr lang="cs-CZ" sz="4000" dirty="0"/>
              <a:t>pracovní náplň</a:t>
            </a:r>
          </a:p>
          <a:p>
            <a:pPr marL="0" indent="0">
              <a:buNone/>
            </a:pPr>
            <a:r>
              <a:rPr lang="cs-CZ" sz="4000" dirty="0"/>
              <a:t>     - </a:t>
            </a:r>
            <a:r>
              <a:rPr lang="cs-CZ" sz="4000" dirty="0" err="1" smtClean="0"/>
              <a:t>nepodkročitelné</a:t>
            </a:r>
            <a:r>
              <a:rPr lang="cs-CZ" sz="4000" dirty="0" smtClean="0"/>
              <a:t> </a:t>
            </a:r>
            <a:r>
              <a:rPr lang="cs-CZ" sz="4000" dirty="0"/>
              <a:t>požadavky</a:t>
            </a:r>
          </a:p>
          <a:p>
            <a:endParaRPr lang="cs-CZ" sz="4000" dirty="0"/>
          </a:p>
          <a:p>
            <a:r>
              <a:rPr lang="cs-CZ" sz="4000" dirty="0"/>
              <a:t>vnitřní předpis</a:t>
            </a:r>
          </a:p>
          <a:p>
            <a:endParaRPr lang="cs-CZ" sz="4000" b="1" dirty="0"/>
          </a:p>
          <a:p>
            <a:pPr marL="0" indent="0" algn="ctr">
              <a:buNone/>
            </a:pPr>
            <a:endParaRPr lang="cs-CZ" sz="4000" b="1" dirty="0"/>
          </a:p>
          <a:p>
            <a:pPr marL="0" indent="0" algn="ctr">
              <a:buNone/>
            </a:pPr>
            <a:endParaRPr lang="cs-CZ" sz="4000" b="1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z="1200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2. 11. – 3.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z="1200" b="1" dirty="0"/>
              <a:t>PRACOVNÍ PORADA ŘEDITELŮ ŠKOL </a:t>
            </a:r>
            <a:br>
              <a:rPr lang="cs-CZ" sz="1200" b="1" dirty="0"/>
            </a:br>
            <a:r>
              <a:rPr lang="cs-CZ" sz="1200" b="1" dirty="0"/>
              <a:t>A ŠKOLSKÝCH ZAŘÍZENÍ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5252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805344"/>
            <a:ext cx="10515600" cy="662730"/>
          </a:xfrm>
        </p:spPr>
        <p:txBody>
          <a:bodyPr>
            <a:noAutofit/>
          </a:bodyPr>
          <a:lstStyle/>
          <a:p>
            <a:pPr algn="r"/>
            <a:r>
              <a:rPr lang="cs-CZ" sz="3200" b="1" dirty="0"/>
              <a:t>Popis pracovního místa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770077"/>
            <a:ext cx="10515600" cy="436072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dirty="0"/>
              <a:t>Organizace může od pracovníka vyžadovat jen takové pracovní úkony, které spadají do rámce druhu sjednané práce (funkce); odmítne-li pracovník konat </a:t>
            </a:r>
            <a:r>
              <a:rPr lang="cs-CZ" b="1" dirty="0">
                <a:solidFill>
                  <a:srgbClr val="A1C05B"/>
                </a:solidFill>
              </a:rPr>
              <a:t>jiné</a:t>
            </a:r>
            <a:r>
              <a:rPr lang="cs-CZ" dirty="0"/>
              <a:t> pracovní výkony, nejde u něho o </a:t>
            </a:r>
            <a:r>
              <a:rPr lang="cs-CZ" b="1" dirty="0"/>
              <a:t>porušování pracovní kázně </a:t>
            </a:r>
            <a:r>
              <a:rPr lang="cs-CZ" dirty="0"/>
              <a:t>(nyní porušení povinnosti vyplývající z právních předpisů vztahujících se k zaměstnancem vykonávané práci)</a:t>
            </a:r>
            <a:endParaRPr lang="cs-CZ" b="1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z="1200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2. 11. – 3.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z="1200" b="1" dirty="0"/>
              <a:t>PRACOVNÍ PORADA ŘEDITELŮ ŠKOL </a:t>
            </a:r>
            <a:br>
              <a:rPr lang="cs-CZ" sz="1200" b="1" dirty="0"/>
            </a:br>
            <a:r>
              <a:rPr lang="cs-CZ" sz="1200" b="1" dirty="0"/>
              <a:t>A ŠKOLSKÝCH ZAŘÍZENÍ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1845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620786"/>
            <a:ext cx="10515600" cy="1182848"/>
          </a:xfrm>
        </p:spPr>
        <p:txBody>
          <a:bodyPr>
            <a:normAutofit/>
          </a:bodyPr>
          <a:lstStyle/>
          <a:p>
            <a:pPr algn="r"/>
            <a:r>
              <a:rPr lang="cs-CZ" sz="3200" b="1" dirty="0"/>
              <a:t>Odvolání uchazeče proti rozhodnutí ředitele školy </a:t>
            </a:r>
            <a:br>
              <a:rPr lang="cs-CZ" sz="3200" b="1" dirty="0"/>
            </a:br>
            <a:r>
              <a:rPr lang="cs-CZ" sz="3200" b="1" dirty="0"/>
              <a:t>o výsledku přijímacího řízení 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z="1200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2. 11. – 3.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z="1200" b="1" dirty="0"/>
              <a:t>PRACOVNÍ PORADA ŘEDITELŮ ŠKOL </a:t>
            </a:r>
            <a:br>
              <a:rPr lang="cs-CZ" sz="1200" b="1" dirty="0"/>
            </a:br>
            <a:r>
              <a:rPr lang="cs-CZ" sz="1200" b="1" dirty="0"/>
              <a:t>A ŠKOLSKÝCH ZAŘÍZENÍ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9</a:t>
            </a:fld>
            <a:endParaRPr lang="cs-CZ"/>
          </a:p>
        </p:txBody>
      </p:sp>
      <p:graphicFrame>
        <p:nvGraphicFramePr>
          <p:cNvPr id="10" name="Zástupný obsah 9">
            <a:extLst>
              <a:ext uri="{FF2B5EF4-FFF2-40B4-BE49-F238E27FC236}">
                <a16:creationId xmlns:a16="http://schemas.microsoft.com/office/drawing/2014/main" id="{60E9A69F-4A07-3D8A-9A94-BA9DEAE6DB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1723201"/>
              </p:ext>
            </p:extLst>
          </p:nvPr>
        </p:nvGraphicFramePr>
        <p:xfrm>
          <a:off x="1511559" y="2211355"/>
          <a:ext cx="6969969" cy="36016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77573">
                  <a:extLst>
                    <a:ext uri="{9D8B030D-6E8A-4147-A177-3AD203B41FA5}">
                      <a16:colId xmlns:a16="http://schemas.microsoft.com/office/drawing/2014/main" val="2822749939"/>
                    </a:ext>
                  </a:extLst>
                </a:gridCol>
                <a:gridCol w="1946198">
                  <a:extLst>
                    <a:ext uri="{9D8B030D-6E8A-4147-A177-3AD203B41FA5}">
                      <a16:colId xmlns:a16="http://schemas.microsoft.com/office/drawing/2014/main" val="1763524679"/>
                    </a:ext>
                  </a:extLst>
                </a:gridCol>
                <a:gridCol w="1946198">
                  <a:extLst>
                    <a:ext uri="{9D8B030D-6E8A-4147-A177-3AD203B41FA5}">
                      <a16:colId xmlns:a16="http://schemas.microsoft.com/office/drawing/2014/main" val="1951255386"/>
                    </a:ext>
                  </a:extLst>
                </a:gridCol>
              </a:tblGrid>
              <a:tr h="123197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u="none" strike="noStrike" dirty="0">
                          <a:effectLst/>
                        </a:rPr>
                        <a:t> 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4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2022</a:t>
                      </a:r>
                      <a:endParaRPr lang="cs-CZ" sz="2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4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2023</a:t>
                      </a:r>
                      <a:endParaRPr lang="cs-CZ" sz="2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74493408"/>
                  </a:ext>
                </a:extLst>
              </a:tr>
              <a:tr h="783548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4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zřizovatel OK</a:t>
                      </a:r>
                      <a:endParaRPr lang="cs-CZ" sz="2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>
                          <a:effectLst/>
                        </a:rPr>
                        <a:t>581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801</a:t>
                      </a:r>
                      <a:endParaRPr lang="cs-CZ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90965631"/>
                  </a:ext>
                </a:extLst>
              </a:tr>
              <a:tr h="71461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4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jiní zřizovatelé</a:t>
                      </a:r>
                      <a:endParaRPr lang="cs-CZ" sz="2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>
                          <a:effectLst/>
                        </a:rPr>
                        <a:t>107</a:t>
                      </a:r>
                      <a:endParaRPr lang="cs-CZ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>
                          <a:effectLst/>
                        </a:rPr>
                        <a:t>142</a:t>
                      </a:r>
                      <a:endParaRPr lang="cs-CZ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2275917"/>
                  </a:ext>
                </a:extLst>
              </a:tr>
              <a:tr h="87148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4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CELKEM </a:t>
                      </a:r>
                      <a:endParaRPr lang="cs-CZ" sz="2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0" u="none" strike="noStrike" dirty="0">
                          <a:effectLst/>
                        </a:rPr>
                        <a:t>688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0" u="none" strike="noStrike" dirty="0">
                          <a:solidFill>
                            <a:srgbClr val="FF0000"/>
                          </a:solidFill>
                          <a:effectLst/>
                        </a:rPr>
                        <a:t>943</a:t>
                      </a:r>
                      <a:endParaRPr lang="cs-CZ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97571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270547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760</TotalTime>
  <Words>687</Words>
  <Application>Microsoft Office PowerPoint</Application>
  <PresentationFormat>Širokoúhlá obrazovka</PresentationFormat>
  <Paragraphs>132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7" baseType="lpstr">
      <vt:lpstr>Arial</vt:lpstr>
      <vt:lpstr>Calibri</vt:lpstr>
      <vt:lpstr>Inter</vt:lpstr>
      <vt:lpstr>Times New Roman</vt:lpstr>
      <vt:lpstr>Motiv Office</vt:lpstr>
      <vt:lpstr>AKTUÁLNÍ INFORMACE  Z ODDĚLENÍ  KRAJSKÉHO VZDĚLÁVÁNÍ</vt:lpstr>
      <vt:lpstr>Úřední deska </vt:lpstr>
      <vt:lpstr>Přiměřená lhůta </vt:lpstr>
      <vt:lpstr>Zastupování</vt:lpstr>
      <vt:lpstr>Výroční zpráva o činnosti organizace </vt:lpstr>
      <vt:lpstr>Právní systém ASPI</vt:lpstr>
      <vt:lpstr>Popis pracovního místa</vt:lpstr>
      <vt:lpstr>Popis pracovního místa</vt:lpstr>
      <vt:lpstr>Odvolání uchazeče proti rozhodnutí ředitele školy  o výsledku přijímacího řízení </vt:lpstr>
      <vt:lpstr>Počty  odvolání</vt:lpstr>
      <vt:lpstr>Noví kolegové na OKV</vt:lpstr>
      <vt:lpstr>Děkuji za pozornost.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Pavlíková Jitka</cp:lastModifiedBy>
  <cp:revision>25</cp:revision>
  <cp:lastPrinted>2023-10-31T13:54:00Z</cp:lastPrinted>
  <dcterms:created xsi:type="dcterms:W3CDTF">2022-03-10T07:10:19Z</dcterms:created>
  <dcterms:modified xsi:type="dcterms:W3CDTF">2023-11-02T08:24:05Z</dcterms:modified>
</cp:coreProperties>
</file>