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7" r:id="rId2"/>
    <p:sldId id="298" r:id="rId3"/>
    <p:sldId id="309" r:id="rId4"/>
    <p:sldId id="299" r:id="rId5"/>
    <p:sldId id="368" r:id="rId6"/>
    <p:sldId id="369" r:id="rId7"/>
    <p:sldId id="331" r:id="rId8"/>
    <p:sldId id="340" r:id="rId9"/>
    <p:sldId id="349" r:id="rId10"/>
    <p:sldId id="327" r:id="rId11"/>
    <p:sldId id="341" r:id="rId12"/>
    <p:sldId id="342" r:id="rId13"/>
    <p:sldId id="330" r:id="rId14"/>
    <p:sldId id="343" r:id="rId15"/>
    <p:sldId id="350" r:id="rId16"/>
    <p:sldId id="328" r:id="rId17"/>
    <p:sldId id="329" r:id="rId18"/>
    <p:sldId id="310" r:id="rId19"/>
    <p:sldId id="344" r:id="rId20"/>
    <p:sldId id="345" r:id="rId21"/>
    <p:sldId id="346" r:id="rId22"/>
    <p:sldId id="347" r:id="rId23"/>
    <p:sldId id="332" r:id="rId24"/>
    <p:sldId id="321" r:id="rId25"/>
    <p:sldId id="358" r:id="rId26"/>
    <p:sldId id="359" r:id="rId27"/>
    <p:sldId id="365" r:id="rId28"/>
    <p:sldId id="360" r:id="rId29"/>
    <p:sldId id="361" r:id="rId30"/>
    <p:sldId id="363" r:id="rId31"/>
    <p:sldId id="364" r:id="rId32"/>
    <p:sldId id="366" r:id="rId33"/>
    <p:sldId id="354" r:id="rId34"/>
    <p:sldId id="287" r:id="rId35"/>
  </p:sldIdLst>
  <p:sldSz cx="9144000" cy="6858000" type="screen4x3"/>
  <p:notesSz cx="6858000" cy="994568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D7E205C9-E50C-4CFB-A5A4-B2F12F56211A}">
          <p14:sldIdLst>
            <p14:sldId id="257"/>
            <p14:sldId id="298"/>
            <p14:sldId id="309"/>
            <p14:sldId id="299"/>
            <p14:sldId id="368"/>
            <p14:sldId id="369"/>
            <p14:sldId id="331"/>
            <p14:sldId id="340"/>
            <p14:sldId id="349"/>
            <p14:sldId id="327"/>
            <p14:sldId id="341"/>
            <p14:sldId id="342"/>
            <p14:sldId id="330"/>
            <p14:sldId id="343"/>
            <p14:sldId id="350"/>
            <p14:sldId id="328"/>
            <p14:sldId id="329"/>
            <p14:sldId id="310"/>
            <p14:sldId id="344"/>
            <p14:sldId id="345"/>
            <p14:sldId id="346"/>
            <p14:sldId id="347"/>
            <p14:sldId id="332"/>
            <p14:sldId id="321"/>
            <p14:sldId id="358"/>
            <p14:sldId id="359"/>
            <p14:sldId id="365"/>
            <p14:sldId id="360"/>
            <p14:sldId id="361"/>
            <p14:sldId id="363"/>
            <p14:sldId id="364"/>
            <p14:sldId id="366"/>
            <p14:sldId id="354"/>
          </p14:sldIdLst>
        </p14:section>
        <p14:section name="Oddíl bez názvu" id="{E8615BB4-88B9-4407-B0A6-04B96157D5A6}">
          <p14:sldIdLst>
            <p14:sldId id="28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64" y="-8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97284"/>
          </a:xfrm>
          <a:prstGeom prst="rect">
            <a:avLst/>
          </a:prstGeom>
        </p:spPr>
        <p:txBody>
          <a:bodyPr vert="horz" lIns="91437" tIns="45718" rIns="91437" bIns="45718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97284"/>
          </a:xfrm>
          <a:prstGeom prst="rect">
            <a:avLst/>
          </a:prstGeom>
        </p:spPr>
        <p:txBody>
          <a:bodyPr vert="horz" lIns="91437" tIns="45718" rIns="91437" bIns="45718" rtlCol="0"/>
          <a:lstStyle>
            <a:lvl1pPr algn="r">
              <a:defRPr sz="1200"/>
            </a:lvl1pPr>
          </a:lstStyle>
          <a:p>
            <a:fld id="{42C769F8-160C-4546-ADAB-E82976615356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46678"/>
            <a:ext cx="2971800" cy="497284"/>
          </a:xfrm>
          <a:prstGeom prst="rect">
            <a:avLst/>
          </a:prstGeom>
        </p:spPr>
        <p:txBody>
          <a:bodyPr vert="horz" lIns="91437" tIns="45718" rIns="91437" bIns="45718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37" tIns="45718" rIns="91437" bIns="45718" rtlCol="0" anchor="b"/>
          <a:lstStyle>
            <a:lvl1pPr algn="r">
              <a:defRPr sz="1200"/>
            </a:lvl1pPr>
          </a:lstStyle>
          <a:p>
            <a:fld id="{F7D4EF2A-F749-4E33-9F1F-01C7B5A0A3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442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97284"/>
          </a:xfrm>
          <a:prstGeom prst="rect">
            <a:avLst/>
          </a:prstGeom>
        </p:spPr>
        <p:txBody>
          <a:bodyPr vert="horz" lIns="91437" tIns="45718" rIns="91437" bIns="45718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97284"/>
          </a:xfrm>
          <a:prstGeom prst="rect">
            <a:avLst/>
          </a:prstGeom>
        </p:spPr>
        <p:txBody>
          <a:bodyPr vert="horz" lIns="91437" tIns="45718" rIns="91437" bIns="45718" rtlCol="0"/>
          <a:lstStyle>
            <a:lvl1pPr algn="r">
              <a:defRPr sz="1200"/>
            </a:lvl1pPr>
          </a:lstStyle>
          <a:p>
            <a:fld id="{E5F3B68E-CEC3-4546-8938-0E7136931DA4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7" tIns="45718" rIns="91437" bIns="45718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724203"/>
            <a:ext cx="5486400" cy="4475560"/>
          </a:xfrm>
          <a:prstGeom prst="rect">
            <a:avLst/>
          </a:prstGeom>
        </p:spPr>
        <p:txBody>
          <a:bodyPr vert="horz" lIns="91437" tIns="45718" rIns="91437" bIns="45718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46678"/>
            <a:ext cx="2971800" cy="497284"/>
          </a:xfrm>
          <a:prstGeom prst="rect">
            <a:avLst/>
          </a:prstGeom>
        </p:spPr>
        <p:txBody>
          <a:bodyPr vert="horz" lIns="91437" tIns="45718" rIns="91437" bIns="45718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37" tIns="45718" rIns="91437" bIns="45718" rtlCol="0" anchor="b"/>
          <a:lstStyle>
            <a:lvl1pPr algn="r">
              <a:defRPr sz="1200"/>
            </a:lvl1pPr>
          </a:lstStyle>
          <a:p>
            <a:fld id="{414C975D-8AB5-46D7-A89F-7F896E802A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0412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NĚKTEŘÍ HODNĚ, JINÍ MÉNĚ…ALE HLAVNĚ ŽÁDNÝ</a:t>
            </a:r>
            <a:r>
              <a:rPr lang="cs-CZ" baseline="0" dirty="0" smtClean="0"/>
              <a:t> UČENÝ Z NEBE NESPADL, NEMÁM TO NIKOMU ZA ZLÉ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NĚKTEŘÍ HODNĚ, JINÍ MÉNĚ…ALE HLAVNĚ ŽÁDNÝ</a:t>
            </a:r>
            <a:r>
              <a:rPr lang="cs-CZ" baseline="0" dirty="0" smtClean="0"/>
              <a:t> UČENÝ Z NEBE NESPADL, NEMÁM TO NIKOMU ZA ZLÉ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NĚKTEŘÍ HODNĚ, JINÍ MÉNĚ…ALE HLAVNĚ ŽÁDNÝ</a:t>
            </a:r>
            <a:r>
              <a:rPr lang="cs-CZ" baseline="0" dirty="0" smtClean="0"/>
              <a:t> UČENÝ Z NEBE NESPADL, NEMÁM TO NIKOMU ZA ZLÉ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Vymahatelnost – historka</a:t>
            </a:r>
            <a:r>
              <a:rPr lang="cs-CZ" baseline="0" dirty="0" smtClean="0"/>
              <a:t> o mobilních toaletách z velikonoční techno party v Liberci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1050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189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195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2885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5641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963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5811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1576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5879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7013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3150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579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8878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hyperlink" Target="http://www.liveleak.com/view?i=f67_134757517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zpravy.idnes.cz/pozar-hasici-rusko-cesko-0xk-/domaci.aspx?c=A180326_160200_domaci_kafi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vcr.cz/cthh/clanek/vyhodnoceni-ohrozenosti-mekkeho-cile-metodika-ke-stazeni.aspx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3707904" y="5589240"/>
            <a:ext cx="56166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/>
              <a:t>Veronika FÁBEROVÁ</a:t>
            </a:r>
          </a:p>
          <a:p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ZÁKLADY OCHRANY MĚKKÝCH CÍLŮ, </a:t>
            </a:r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OLOMOUC</a:t>
            </a:r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2018</a:t>
            </a:r>
            <a:endParaRPr lang="cs-CZ" sz="2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57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79513" y="1204302"/>
            <a:ext cx="381642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Sice již dávno - 1985 v UK, přímý přenos TV</a:t>
            </a:r>
          </a:p>
          <a:p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Nyní učebnicový případ</a:t>
            </a:r>
          </a:p>
          <a:p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56 mrtvých, 270 zraněných</a:t>
            </a:r>
          </a:p>
          <a:p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Požár se rozšířil během pouhých 5 minut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32656"/>
            <a:ext cx="5149393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/>
          <p:nvPr/>
        </p:nvSpPr>
        <p:spPr>
          <a:xfrm>
            <a:off x="3851920" y="4398496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4"/>
              </a:rPr>
              <a:t>http://www.liveleak.com/view?i=f67_1347575174</a:t>
            </a:r>
            <a:r>
              <a:rPr lang="cs-CZ" dirty="0"/>
              <a:t>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78" y="4447792"/>
            <a:ext cx="2672654" cy="2016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bdélník 7"/>
          <p:cNvSpPr/>
          <p:nvPr/>
        </p:nvSpPr>
        <p:spPr>
          <a:xfrm>
            <a:off x="3059832" y="4811112"/>
            <a:ext cx="594148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Nikdo neorganizoval evakuaci – diváci jásali nadšením na ploše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Policie zachraňovala jednotlivce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Požár vznikl od nedopalku cigarety (Australan)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Událost řešila i premiérka</a:t>
            </a:r>
          </a:p>
        </p:txBody>
      </p:sp>
      <p:sp>
        <p:nvSpPr>
          <p:cNvPr id="9" name="Obdélník 8"/>
          <p:cNvSpPr/>
          <p:nvPr/>
        </p:nvSpPr>
        <p:spPr>
          <a:xfrm>
            <a:off x="179513" y="188640"/>
            <a:ext cx="36724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POŽÁR</a:t>
            </a:r>
          </a:p>
          <a:p>
            <a:r>
              <a:rPr lang="cs-CZ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Bradford</a:t>
            </a: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Football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 Stadium UK</a:t>
            </a: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6090713"/>
            <a:ext cx="1691680" cy="71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72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Ã½sledek obrÃ¡zku pro poÅ¾Ã¡r obchodnÃ­ho domu kemerovo 2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196752"/>
            <a:ext cx="8202231" cy="46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OC </a:t>
            </a:r>
            <a:r>
              <a:rPr lang="cs-CZ" dirty="0" err="1" smtClean="0"/>
              <a:t>KEMEROVO</a:t>
            </a:r>
            <a:r>
              <a:rPr lang="cs-CZ" dirty="0" smtClean="0"/>
              <a:t> – březen 2018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6090713"/>
            <a:ext cx="1691680" cy="71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04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5746650"/>
          </a:xfrm>
        </p:spPr>
        <p:txBody>
          <a:bodyPr>
            <a:normAutofit/>
          </a:bodyPr>
          <a:lstStyle/>
          <a:p>
            <a:r>
              <a:rPr lang="cs-CZ" b="1" dirty="0"/>
              <a:t>Obchoďáky v ČR jsou </a:t>
            </a:r>
            <a:r>
              <a:rPr lang="cs-CZ" b="1" dirty="0">
                <a:solidFill>
                  <a:srgbClr val="FF0000"/>
                </a:solidFill>
              </a:rPr>
              <a:t>v požární ochraně lajdácké</a:t>
            </a:r>
            <a:r>
              <a:rPr lang="cs-CZ" b="1" dirty="0"/>
              <a:t>, únikové cesty blokuje zboží</a:t>
            </a:r>
            <a:br>
              <a:rPr lang="cs-CZ" b="1" dirty="0"/>
            </a:br>
            <a:r>
              <a:rPr lang="cs-CZ" dirty="0"/>
              <a:t>26. března 2018  20:08</a:t>
            </a:r>
            <a:br>
              <a:rPr lang="cs-CZ" dirty="0"/>
            </a:br>
            <a:r>
              <a:rPr lang="cs-CZ" dirty="0"/>
              <a:t>Zdroj: </a:t>
            </a:r>
            <a:r>
              <a:rPr lang="cs-CZ" sz="2200" dirty="0">
                <a:hlinkClick r:id="rId2"/>
              </a:rPr>
              <a:t>https://zpravy.idnes.cz/pozar-hasici-rusko-cesko-0xk-/domaci.aspx?c=A180326_160200_domaci_kafi</a:t>
            </a:r>
            <a:r>
              <a:rPr lang="cs-CZ" sz="2200" dirty="0"/>
              <a:t/>
            </a:r>
            <a:br>
              <a:rPr lang="cs-CZ" sz="2200" dirty="0"/>
            </a:br>
            <a:r>
              <a:rPr lang="cs-CZ" sz="2400" dirty="0"/>
              <a:t>„V obchodních </a:t>
            </a:r>
            <a:r>
              <a:rPr lang="cs-CZ" sz="2400" dirty="0" smtClean="0"/>
              <a:t>a </a:t>
            </a:r>
            <a:r>
              <a:rPr lang="cs-CZ" sz="2400" dirty="0"/>
              <a:t>nákupních centrech se hasiči opakovaně setkávají s nedodržováním předpisů o požární ochraně. Každoročně se proto provádí </a:t>
            </a:r>
            <a:r>
              <a:rPr lang="cs-CZ" sz="2400" dirty="0" smtClean="0"/>
              <a:t>požární </a:t>
            </a:r>
            <a:r>
              <a:rPr lang="cs-CZ" sz="2400" dirty="0"/>
              <a:t>kontroly. Bohužel náprava bývá často zjednána jen na krátkou dobu,“ uvedla </a:t>
            </a:r>
            <a:r>
              <a:rPr lang="cs-CZ" sz="2400" dirty="0" smtClean="0"/>
              <a:t>mluvčí </a:t>
            </a:r>
            <a:r>
              <a:rPr lang="cs-CZ" sz="2400" dirty="0"/>
              <a:t>Generálního ředitelství Hasičského záchranného sboru. </a:t>
            </a:r>
            <a:endParaRPr lang="cs-CZ" sz="2200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6090713"/>
            <a:ext cx="1691680" cy="71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37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51520" y="260648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POČASÍ – LETNÍ FESTIVALY</a:t>
            </a:r>
            <a:endParaRPr lang="cs-CZ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45423"/>
            <a:ext cx="4618856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 descr="Výsledek obrázku pro FESTIVAL  STORM LIGHTEN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1" y="2382301"/>
            <a:ext cx="5270927" cy="370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5292080" y="1052736"/>
            <a:ext cx="3168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RYCHLÁ EVAKUACE?</a:t>
            </a:r>
          </a:p>
          <a:p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ROČNĚ NĚKOLIK MRTVÝCH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51520" y="5013176"/>
            <a:ext cx="565263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 – KNOW-HOW</a:t>
            </a:r>
          </a:p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NAPLÁNOVÁNÍ</a:t>
            </a:r>
          </a:p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NACVIČENÍ</a:t>
            </a:r>
          </a:p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OZNAČENÍ</a:t>
            </a:r>
          </a:p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ŘÍZENÍ</a:t>
            </a:r>
          </a:p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VYHODNOCENÍ…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6090713"/>
            <a:ext cx="1691680" cy="71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30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466730"/>
          </a:xfrm>
        </p:spPr>
        <p:txBody>
          <a:bodyPr>
            <a:normAutofit/>
          </a:bodyPr>
          <a:lstStyle/>
          <a:p>
            <a:pPr algn="l"/>
            <a:r>
              <a:rPr lang="cs-CZ" sz="3600" b="1" u="sng" dirty="0" smtClean="0"/>
              <a:t>Novinky.cz 2012</a:t>
            </a:r>
            <a:br>
              <a:rPr lang="cs-CZ" sz="3600" b="1" u="sng" dirty="0" smtClean="0"/>
            </a:br>
            <a:r>
              <a:rPr lang="cs-CZ" sz="3600" b="1" dirty="0" smtClean="0"/>
              <a:t>Řádění </a:t>
            </a:r>
            <a:r>
              <a:rPr lang="cs-CZ" sz="3600" b="1" dirty="0">
                <a:solidFill>
                  <a:srgbClr val="FF0000"/>
                </a:solidFill>
              </a:rPr>
              <a:t>bouře</a:t>
            </a:r>
            <a:r>
              <a:rPr lang="cs-CZ" sz="3600" b="1" dirty="0"/>
              <a:t> na festivalu Rock for </a:t>
            </a:r>
            <a:r>
              <a:rPr lang="cs-CZ" sz="3600" b="1" dirty="0" err="1"/>
              <a:t>People</a:t>
            </a:r>
            <a:r>
              <a:rPr lang="cs-CZ" sz="3600" b="1" dirty="0"/>
              <a:t> </a:t>
            </a:r>
            <a:r>
              <a:rPr lang="cs-CZ" sz="3600" b="1" dirty="0">
                <a:solidFill>
                  <a:srgbClr val="FF0000"/>
                </a:solidFill>
              </a:rPr>
              <a:t>si vyžádalo </a:t>
            </a:r>
            <a:r>
              <a:rPr lang="cs-CZ" sz="3600" b="1" dirty="0" smtClean="0">
                <a:solidFill>
                  <a:srgbClr val="FF0000"/>
                </a:solidFill>
              </a:rPr>
              <a:t>zraněné</a:t>
            </a:r>
            <a:br>
              <a:rPr lang="cs-CZ" sz="3600" b="1" dirty="0" smtClean="0">
                <a:solidFill>
                  <a:srgbClr val="FF0000"/>
                </a:solidFill>
              </a:rPr>
            </a:br>
            <a:r>
              <a:rPr lang="cs-CZ" sz="3600" dirty="0" smtClean="0"/>
              <a:t>Několik </a:t>
            </a:r>
            <a:r>
              <a:rPr lang="cs-CZ" sz="3600" dirty="0"/>
              <a:t>lidí bylo zraněno </a:t>
            </a:r>
            <a:r>
              <a:rPr lang="cs-CZ" sz="3600" dirty="0" smtClean="0"/>
              <a:t>když </a:t>
            </a:r>
            <a:r>
              <a:rPr lang="cs-CZ" sz="3600" dirty="0"/>
              <a:t>areál festivalu </a:t>
            </a:r>
            <a:r>
              <a:rPr lang="cs-CZ" sz="3600" dirty="0" smtClean="0"/>
              <a:t>v</a:t>
            </a:r>
            <a:r>
              <a:rPr lang="cs-CZ" sz="3600" dirty="0"/>
              <a:t> Hradci Králové kolem jednadvacáté hodiny zasáhla mimořádně silná bouřka provázená prudkým větrem. Ten byl tak silný, že nejen strhával stany diváků, ale také lámal stromy. </a:t>
            </a:r>
            <a:br>
              <a:rPr lang="cs-CZ" sz="3600" dirty="0"/>
            </a:br>
            <a:endParaRPr lang="cs-CZ" sz="3600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6090713"/>
            <a:ext cx="1691680" cy="71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80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6090713"/>
            <a:ext cx="1691680" cy="713159"/>
          </a:xfrm>
          <a:prstGeom prst="rect">
            <a:avLst/>
          </a:prstGeom>
        </p:spPr>
      </p:pic>
      <p:sp>
        <p:nvSpPr>
          <p:cNvPr id="3" name="Nadpis 1"/>
          <p:cNvSpPr txBox="1">
            <a:spLocks/>
          </p:cNvSpPr>
          <p:nvPr/>
        </p:nvSpPr>
        <p:spPr>
          <a:xfrm>
            <a:off x="251520" y="274638"/>
            <a:ext cx="8435280" cy="646673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b="1" u="sng" dirty="0" smtClean="0"/>
              <a:t>DODRŽOVÁNÍ PŘEDPISŮ A ZÁKONŮ?</a:t>
            </a:r>
            <a:br>
              <a:rPr lang="cs-CZ" sz="3600" b="1" u="sng" dirty="0" smtClean="0"/>
            </a:br>
            <a:endParaRPr lang="cs-CZ" sz="36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788" y="977466"/>
            <a:ext cx="6696744" cy="502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11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Výsledek obrázku pro Duisburg incid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4392488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25" y="385614"/>
            <a:ext cx="4340226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07504" y="188640"/>
            <a:ext cx="579665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ŘÍZENÍ DAVU, </a:t>
            </a:r>
          </a:p>
          <a:p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PANIKA, UŠLAPÁNÍ</a:t>
            </a:r>
          </a:p>
          <a:p>
            <a:endParaRPr lang="cs-CZ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DUISBURG </a:t>
            </a:r>
          </a:p>
          <a:p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LOVE </a:t>
            </a:r>
            <a:r>
              <a:rPr lang="cs-CZ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PARADE</a:t>
            </a: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2010</a:t>
            </a:r>
          </a:p>
          <a:p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21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mrtvých, přes 300 zraněných</a:t>
            </a:r>
          </a:p>
          <a:p>
            <a:endParaRPr lang="cs-CZ" sz="2400" b="1" dirty="0"/>
          </a:p>
        </p:txBody>
      </p:sp>
      <p:sp>
        <p:nvSpPr>
          <p:cNvPr id="5" name="Obdélník 4"/>
          <p:cNvSpPr/>
          <p:nvPr/>
        </p:nvSpPr>
        <p:spPr>
          <a:xfrm>
            <a:off x="4860032" y="4509120"/>
            <a:ext cx="41093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ZNALOST – ZKUŠENOST –  NAPLÁNOVÁNÍ – NACVIČENÍ – ŘÍZENÍ - </a:t>
            </a:r>
            <a:r>
              <a:rPr lang="cs-CZ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SPOLUPRÁCE – KOMUNIKACE 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 - VYHODNOCENÍ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6090713"/>
            <a:ext cx="1691680" cy="71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8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Výsledek obrázku pro RVAČKA O MÁ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332658"/>
            <a:ext cx="3372639" cy="30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Výsledek obrázku pro RVAČKA O ZLEVNĚNÉ ZBOŽÍ V Č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7"/>
            <a:ext cx="4104456" cy="30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Výsledek obrázku pro RVAČKA O ZLEVNĚNÉ ZBOŽÍ V Č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923" y="3717032"/>
            <a:ext cx="5420122" cy="286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délník 1"/>
          <p:cNvSpPr/>
          <p:nvPr/>
        </p:nvSpPr>
        <p:spPr>
          <a:xfrm>
            <a:off x="107504" y="3717032"/>
            <a:ext cx="18722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Z DOMOVA…</a:t>
            </a:r>
          </a:p>
          <a:p>
            <a:endParaRPr lang="cs-CZ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Foto: </a:t>
            </a:r>
          </a:p>
          <a:p>
            <a:r>
              <a:rPr lang="cs-CZ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iDNES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LIDOVKY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6090713"/>
            <a:ext cx="1691680" cy="71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6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339752" y="2564904"/>
            <a:ext cx="6480720" cy="3168352"/>
          </a:xfrm>
        </p:spPr>
        <p:txBody>
          <a:bodyPr>
            <a:normAutofit fontScale="90000"/>
          </a:bodyPr>
          <a:lstStyle/>
          <a:p>
            <a:pPr algn="l"/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endParaRPr lang="cs-CZ" sz="2000" b="1" dirty="0"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</a:t>
            </a:r>
            <a:endParaRPr lang="cs-CZ" sz="2800" dirty="0" smtClean="0"/>
          </a:p>
        </p:txBody>
      </p:sp>
      <p:sp>
        <p:nvSpPr>
          <p:cNvPr id="5" name="Obdélník 4"/>
          <p:cNvSpPr/>
          <p:nvPr/>
        </p:nvSpPr>
        <p:spPr>
          <a:xfrm>
            <a:off x="2411760" y="2204864"/>
            <a:ext cx="65527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60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ÚTOČNÍK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3200" dirty="0" smtClean="0">
                <a:latin typeface="Arial Black" panose="020B0A04020102020204" pitchFamily="34" charset="0"/>
              </a:rPr>
              <a:t>ŽE NÁM TADY NIC NEHROZÍ?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3200" dirty="0" smtClean="0">
                <a:latin typeface="Arial Black" panose="020B0A04020102020204" pitchFamily="34" charset="0"/>
              </a:rPr>
              <a:t>ŽE SE NIC U NÁS NEMŮŽE STÁT?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3200" dirty="0" smtClean="0">
                <a:latin typeface="Arial Black" panose="020B0A04020102020204" pitchFamily="34" charset="0"/>
              </a:rPr>
              <a:t>A KDYBY, MY VÍME, CO MÁME DĚLAT?</a:t>
            </a:r>
          </a:p>
          <a:p>
            <a:endParaRPr lang="cs-CZ" sz="1400" b="1" dirty="0" smtClean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b="1" dirty="0"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1400" b="1" dirty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422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339752" y="2564904"/>
            <a:ext cx="6480720" cy="3168352"/>
          </a:xfrm>
        </p:spPr>
        <p:txBody>
          <a:bodyPr>
            <a:normAutofit fontScale="90000"/>
          </a:bodyPr>
          <a:lstStyle/>
          <a:p>
            <a:pPr algn="l"/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endParaRPr lang="cs-CZ" sz="2000" b="1" dirty="0"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</a:t>
            </a:r>
            <a:endParaRPr lang="cs-CZ" sz="2800" dirty="0" smtClean="0"/>
          </a:p>
        </p:txBody>
      </p:sp>
      <p:sp>
        <p:nvSpPr>
          <p:cNvPr id="5" name="Obdélník 4"/>
          <p:cNvSpPr/>
          <p:nvPr/>
        </p:nvSpPr>
        <p:spPr>
          <a:xfrm>
            <a:off x="2411760" y="2204864"/>
            <a:ext cx="65527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60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REALITA?</a:t>
            </a:r>
          </a:p>
          <a:p>
            <a:endParaRPr lang="cs-CZ" b="1" dirty="0" smtClean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Arial Black" panose="020B0A04020102020204" pitchFamily="34" charset="0"/>
              </a:rPr>
              <a:t>EVENTY A SHROMAŽDIŠTĚ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Arial Black" panose="020B0A04020102020204" pitchFamily="34" charset="0"/>
              </a:rPr>
              <a:t>OBCHODNÍ CENTRA?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Arial Black" panose="020B0A04020102020204" pitchFamily="34" charset="0"/>
              </a:rPr>
              <a:t>VEŘEJNÁ DOPRAVA?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Arial Black" panose="020B0A04020102020204" pitchFamily="34" charset="0"/>
              </a:rPr>
              <a:t>KULTURNÍ PAMÁTKY A TURISTICKÉ CÍLE?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>
                <a:latin typeface="Arial Black" panose="020B0A04020102020204" pitchFamily="34" charset="0"/>
              </a:rPr>
              <a:t>ŠKOLY???   NEMOCNICE??? </a:t>
            </a:r>
            <a:endParaRPr lang="cs-CZ" sz="2800" dirty="0"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1400" b="1" dirty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850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339752" y="2564904"/>
            <a:ext cx="6480720" cy="3168352"/>
          </a:xfrm>
        </p:spPr>
        <p:txBody>
          <a:bodyPr>
            <a:normAutofit/>
          </a:bodyPr>
          <a:lstStyle/>
          <a:p>
            <a:pPr algn="l"/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endParaRPr lang="cs-CZ" sz="2000" b="1" dirty="0"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</a:t>
            </a:r>
            <a:endParaRPr lang="cs-CZ" sz="2800" dirty="0" smtClean="0"/>
          </a:p>
        </p:txBody>
      </p:sp>
      <p:sp>
        <p:nvSpPr>
          <p:cNvPr id="5" name="Obdélník 4"/>
          <p:cNvSpPr/>
          <p:nvPr/>
        </p:nvSpPr>
        <p:spPr>
          <a:xfrm>
            <a:off x="2339752" y="2204864"/>
            <a:ext cx="68042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0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MĚKKÝ CÍL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POJEM Z BEZPEČNOSTNÍ POLITIKY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není 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přesně 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definován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MÍSTA S VYSOKOU KONCENTRACÍ LIDÍ A NÍZKOU MÍROU ZABEZPEČENÍ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Název z USA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EVROPA HO NEZNÁ – používá </a:t>
            </a:r>
            <a:r>
              <a:rPr lang="cs-CZ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PROTECTION</a:t>
            </a: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OF PUBLIC PLACES nebo </a:t>
            </a:r>
            <a:r>
              <a:rPr lang="cs-CZ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SPACES</a:t>
            </a:r>
            <a:endParaRPr lang="cs-CZ" sz="2400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cs-CZ" sz="1400" b="1" dirty="0"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1400" b="1" dirty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8363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VÃ½sledek obrÃ¡zku pro pÅepadenÃ­ prodavaÄky v letÅane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76672"/>
            <a:ext cx="380613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uvisejÃ­cÃ­ obrÃ¡ze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967" y="1124744"/>
            <a:ext cx="4937691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VÃ½sledek obrÃ¡zku pro dÃ­vky ÃºtoÄily v obchodnÃ­m centru chodo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178" y="3501007"/>
            <a:ext cx="5715000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6090713"/>
            <a:ext cx="1691680" cy="713159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7131178" y="3284984"/>
            <a:ext cx="16892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Foto: </a:t>
            </a:r>
          </a:p>
          <a:p>
            <a:r>
              <a:rPr lang="cs-CZ" b="1" dirty="0" err="1">
                <a:latin typeface="Arial" panose="020B0604020202020204" pitchFamily="34" charset="0"/>
                <a:cs typeface="Arial" panose="020B0604020202020204" pitchFamily="34" charset="0"/>
              </a:rPr>
              <a:t>iDNES</a:t>
            </a: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LIDOVKY</a:t>
            </a:r>
          </a:p>
        </p:txBody>
      </p:sp>
    </p:spTree>
    <p:extLst>
      <p:ext uri="{BB962C8B-B14F-4D97-AF65-F5344CB8AC3E}">
        <p14:creationId xmlns:p14="http://schemas.microsoft.com/office/powerpoint/2010/main" val="349426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395536" y="332657"/>
            <a:ext cx="6462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cs-CZ" b="1" dirty="0"/>
              <a:t>Střelba v autobuse na pražském Smíchově. Policie hledá </a:t>
            </a:r>
            <a:r>
              <a:rPr lang="cs-CZ" b="1" dirty="0" smtClean="0"/>
              <a:t>útočníky novinky.cz  14.3. 2018</a:t>
            </a:r>
            <a:endParaRPr lang="cs-CZ" b="1" dirty="0"/>
          </a:p>
        </p:txBody>
      </p:sp>
      <p:sp>
        <p:nvSpPr>
          <p:cNvPr id="6" name="Obdélník 5"/>
          <p:cNvSpPr/>
          <p:nvPr/>
        </p:nvSpPr>
        <p:spPr>
          <a:xfrm rot="10800000" flipV="1">
            <a:off x="323528" y="2991509"/>
            <a:ext cx="6534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Noční bitka v autobuse MHD v Praze: Útočník s nožem je na </a:t>
            </a:r>
            <a:r>
              <a:rPr lang="cs-CZ" dirty="0" smtClean="0"/>
              <a:t>útěku</a:t>
            </a:r>
          </a:p>
          <a:p>
            <a:r>
              <a:rPr lang="cs-CZ" dirty="0" smtClean="0"/>
              <a:t>Novinky.cz 2015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323528" y="2060849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Útočník, který v autobusu napadl těhotnou ženu, dostal půlroční trest </a:t>
            </a:r>
            <a:r>
              <a:rPr lang="cs-CZ" dirty="0" smtClean="0"/>
              <a:t>vězení</a:t>
            </a:r>
          </a:p>
          <a:p>
            <a:r>
              <a:rPr lang="cs-CZ" dirty="0" smtClean="0"/>
              <a:t>Novinky.cz 2016</a:t>
            </a:r>
            <a:endParaRPr lang="cs-CZ" dirty="0"/>
          </a:p>
        </p:txBody>
      </p:sp>
      <p:sp>
        <p:nvSpPr>
          <p:cNvPr id="8" name="Obdélník 7"/>
          <p:cNvSpPr/>
          <p:nvPr/>
        </p:nvSpPr>
        <p:spPr>
          <a:xfrm>
            <a:off x="395536" y="1124744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Útočník v tramvaji </a:t>
            </a:r>
            <a:r>
              <a:rPr lang="cs-CZ" dirty="0" smtClean="0"/>
              <a:t>v Ostravě napadl </a:t>
            </a:r>
            <a:r>
              <a:rPr lang="cs-CZ" dirty="0"/>
              <a:t>dva cestující, muži rozbil o hlavu </a:t>
            </a:r>
            <a:r>
              <a:rPr lang="cs-CZ" dirty="0" smtClean="0"/>
              <a:t>lahev</a:t>
            </a:r>
          </a:p>
          <a:p>
            <a:r>
              <a:rPr lang="cs-CZ" dirty="0" smtClean="0"/>
              <a:t>Zdroj</a:t>
            </a:r>
            <a:r>
              <a:rPr lang="cs-CZ" dirty="0"/>
              <a:t>: </a:t>
            </a:r>
            <a:r>
              <a:rPr lang="cs-CZ" dirty="0" smtClean="0"/>
              <a:t> </a:t>
            </a:r>
            <a:r>
              <a:rPr lang="cs-CZ" dirty="0" err="1" smtClean="0"/>
              <a:t>idnes</a:t>
            </a:r>
            <a:r>
              <a:rPr lang="cs-CZ" dirty="0" smtClean="0"/>
              <a:t> 2017</a:t>
            </a:r>
            <a:endParaRPr lang="cs-CZ" dirty="0"/>
          </a:p>
        </p:txBody>
      </p:sp>
      <p:pic>
        <p:nvPicPr>
          <p:cNvPr id="4115" name="Picture 19" descr="VÃ½sledek obrÃ¡zku pro autobus mh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575272"/>
            <a:ext cx="4896544" cy="3139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6090713"/>
            <a:ext cx="1691680" cy="71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82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95536" y="260648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Rodina pacienta v břeclavské nemocnici napadla lékařku a zdravotní </a:t>
            </a:r>
            <a:r>
              <a:rPr lang="cs-CZ" b="1" dirty="0" smtClean="0"/>
              <a:t>sestry. </a:t>
            </a:r>
            <a:r>
              <a:rPr lang="cs-CZ" dirty="0"/>
              <a:t>Podle informací MF DNES šlo o lékařku a několik zdravotních sester, které skončily v pracovní neschopnosti</a:t>
            </a:r>
            <a:r>
              <a:rPr lang="cs-CZ" dirty="0" smtClean="0"/>
              <a:t>.  </a:t>
            </a:r>
            <a:endParaRPr lang="cs-CZ" dirty="0"/>
          </a:p>
          <a:p>
            <a:r>
              <a:rPr lang="cs-CZ" dirty="0"/>
              <a:t>28. března 2018  </a:t>
            </a:r>
            <a:r>
              <a:rPr lang="cs-CZ" dirty="0" smtClean="0"/>
              <a:t>Zdroj</a:t>
            </a:r>
            <a:r>
              <a:rPr lang="cs-CZ" dirty="0"/>
              <a:t>: </a:t>
            </a:r>
            <a:r>
              <a:rPr lang="cs-CZ" dirty="0" err="1" smtClean="0"/>
              <a:t>idnes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95536" y="1700808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Agresivní mladík napadl policisty i personál nemocnice</a:t>
            </a:r>
          </a:p>
          <a:p>
            <a:r>
              <a:rPr lang="cs-CZ" dirty="0" smtClean="0"/>
              <a:t>Zdroj</a:t>
            </a:r>
            <a:r>
              <a:rPr lang="cs-CZ" dirty="0"/>
              <a:t>: </a:t>
            </a:r>
            <a:r>
              <a:rPr lang="cs-CZ" dirty="0" smtClean="0"/>
              <a:t>Příbramsky deník květen 2018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395536" y="2413338"/>
            <a:ext cx="4824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Kopání, facky... Každého pátého zdravotníka napadl pacient. Lze tomu předcházet, říká </a:t>
            </a:r>
            <a:r>
              <a:rPr lang="cs-CZ" b="1" dirty="0" smtClean="0"/>
              <a:t>odborník</a:t>
            </a:r>
          </a:p>
          <a:p>
            <a:r>
              <a:rPr lang="cs-CZ" dirty="0" smtClean="0"/>
              <a:t>Zdroj</a:t>
            </a:r>
            <a:r>
              <a:rPr lang="cs-CZ" dirty="0"/>
              <a:t>: </a:t>
            </a:r>
            <a:r>
              <a:rPr lang="cs-CZ" dirty="0" smtClean="0"/>
              <a:t>lidovky.cz 2017</a:t>
            </a:r>
            <a:endParaRPr lang="cs-CZ" dirty="0"/>
          </a:p>
        </p:txBody>
      </p:sp>
      <p:pic>
        <p:nvPicPr>
          <p:cNvPr id="6146" name="Picture 2" descr="NÃ¡silÃ­ od pacientÅ¯ zaÅ¾ije vÄtÅ¡ina zdravotnickÃ©ho personÃ¡lu. | na serveru Lidovky.cz | aktuÃ¡lnÃ­ zprÃ¡v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937" y="4149080"/>
            <a:ext cx="373065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Jak pÅeÅ¾Ã­t pobyt ve zdravotnickÃ©m zaÅÃ­zenÃ­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724" y="1052736"/>
            <a:ext cx="33337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6090713"/>
            <a:ext cx="1691680" cy="71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71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Výsledek obrázku pro ÚTOK VE ŽĎÁ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4" y="3681958"/>
            <a:ext cx="5334000" cy="300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Výsledek obrázku pro ÚTOK VE ŽĎÁ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8759"/>
            <a:ext cx="4594094" cy="258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délník 1"/>
          <p:cNvSpPr/>
          <p:nvPr/>
        </p:nvSpPr>
        <p:spPr>
          <a:xfrm>
            <a:off x="395536" y="4721662"/>
            <a:ext cx="18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Z DOMOVA…</a:t>
            </a:r>
          </a:p>
        </p:txBody>
      </p:sp>
      <p:pic>
        <p:nvPicPr>
          <p:cNvPr id="5" name="Picture 2" descr="VÃ½sledek obrÃ¡zku pro muÅ¾ napadl ve Å¡kole tÄhotnou studentk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204864"/>
            <a:ext cx="4519800" cy="297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6090713"/>
            <a:ext cx="1691680" cy="713159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6732240" y="268759"/>
            <a:ext cx="2088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Foto</a:t>
            </a: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cs-CZ" b="1" dirty="0" err="1">
                <a:latin typeface="Arial" panose="020B0604020202020204" pitchFamily="34" charset="0"/>
                <a:cs typeface="Arial" panose="020B0604020202020204" pitchFamily="34" charset="0"/>
              </a:rPr>
              <a:t>iDNES</a:t>
            </a: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LIDOVKY</a:t>
            </a:r>
          </a:p>
        </p:txBody>
      </p:sp>
    </p:spTree>
    <p:extLst>
      <p:ext uri="{BB962C8B-B14F-4D97-AF65-F5344CB8AC3E}">
        <p14:creationId xmlns:p14="http://schemas.microsoft.com/office/powerpoint/2010/main" val="140150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339752" y="2564904"/>
            <a:ext cx="6480720" cy="3168352"/>
          </a:xfrm>
        </p:spPr>
        <p:txBody>
          <a:bodyPr>
            <a:normAutofit fontScale="90000"/>
          </a:bodyPr>
          <a:lstStyle/>
          <a:p>
            <a:pPr algn="l"/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endParaRPr lang="cs-CZ" sz="2000" b="1" dirty="0"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</a:t>
            </a:r>
            <a:endParaRPr lang="cs-CZ" sz="2800" dirty="0" smtClean="0"/>
          </a:p>
        </p:txBody>
      </p:sp>
      <p:sp>
        <p:nvSpPr>
          <p:cNvPr id="5" name="Obdélník 4"/>
          <p:cNvSpPr/>
          <p:nvPr/>
        </p:nvSpPr>
        <p:spPr>
          <a:xfrm>
            <a:off x="2483768" y="1988840"/>
            <a:ext cx="748883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6000" b="1" dirty="0">
                <a:solidFill>
                  <a:schemeClr val="accent6"/>
                </a:solidFill>
                <a:latin typeface="Arial Black" panose="020B0A04020102020204" pitchFamily="34" charset="0"/>
              </a:rPr>
              <a:t>REALITA?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CHYBÍ ZNALOSTI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CHYBÍ </a:t>
            </a:r>
            <a:r>
              <a:rPr lang="cs-CZ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ZDROJE INFORMACÍ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CHYBÍ NÁCVIK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CHYBÍ SPOLUPRÁCE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KNOW-HOW ALE EXISTUJE!</a:t>
            </a:r>
            <a:r>
              <a:rPr lang="cs-CZ" sz="36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cs-CZ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4000" b="1" dirty="0">
              <a:latin typeface="Arial Black" panose="020B0A04020102020204" pitchFamily="34" charset="0"/>
            </a:endParaRPr>
          </a:p>
          <a:p>
            <a:endParaRPr lang="cs-CZ" sz="4000" b="1" dirty="0">
              <a:latin typeface="Arial Black" panose="020B0A04020102020204" pitchFamily="34" charset="0"/>
            </a:endParaRPr>
          </a:p>
          <a:p>
            <a:endParaRPr lang="cs-CZ" sz="40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1400" b="1" dirty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00255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18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6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162" tmFilter="0, 0; 0.125,0.2665; 0.25,0.4; 0.375,0.465; 0.5,0.5;  0.625,0.535; 0.75,0.6; 0.875,0.7335; 1,1">
                                          <p:stCondLst>
                                            <p:cond delay="11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81" tmFilter="0, 0; 0.125,0.2665; 0.25,0.4; 0.375,0.465; 0.5,0.5;  0.625,0.535; 0.75,0.6; 0.875,0.7335; 1,1">
                                          <p:stCondLst>
                                            <p:cond delay="23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87" tmFilter="0, 0; 0.125,0.2665; 0.25,0.4; 0.375,0.465; 0.5,0.5;  0.625,0.535; 0.75,0.6; 0.875,0.7335; 1,1">
                                          <p:stCondLst>
                                            <p:cond delay="289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46">
                                          <p:stCondLst>
                                            <p:cond delay="113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90" decel="50000">
                                          <p:stCondLst>
                                            <p:cond delay="1183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46">
                                          <p:stCondLst>
                                            <p:cond delay="229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90" decel="50000">
                                          <p:stCondLst>
                                            <p:cond delay="23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46">
                                          <p:stCondLst>
                                            <p:cond delay="2873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90" decel="50000">
                                          <p:stCondLst>
                                            <p:cond delay="291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46">
                                          <p:stCondLst>
                                            <p:cond delay="31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90" decel="50000">
                                          <p:stCondLst>
                                            <p:cond delay="321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483768" y="3356992"/>
            <a:ext cx="6336704" cy="2376264"/>
          </a:xfrm>
        </p:spPr>
        <p:txBody>
          <a:bodyPr>
            <a:noAutofit/>
          </a:bodyPr>
          <a:lstStyle/>
          <a:p>
            <a:pPr algn="l"/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- Obecné a volně přístupné </a:t>
            </a:r>
            <a:b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know-how</a:t>
            </a:r>
            <a:b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- Různé varianty složitosti a </a:t>
            </a:r>
            <a:b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podrobností</a:t>
            </a:r>
            <a:b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- řada dostupných zdrojů na    </a:t>
            </a:r>
            <a:b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internetu, v knihách…</a:t>
            </a:r>
            <a:b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6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BEZPEČNOSTNÍ </a:t>
            </a:r>
          </a:p>
          <a:p>
            <a:r>
              <a:rPr lang="cs-CZ" sz="36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ANALÝZY RIZIK</a:t>
            </a:r>
          </a:p>
          <a:p>
            <a:endParaRPr lang="cs-CZ" sz="2000" b="1" dirty="0" smtClean="0"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260676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3600" b="1" dirty="0" smtClean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36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66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PRAVIDLO</a:t>
            </a:r>
          </a:p>
          <a:p>
            <a:r>
              <a:rPr lang="cs-CZ" sz="66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„KISS“</a:t>
            </a:r>
          </a:p>
        </p:txBody>
      </p:sp>
    </p:spTree>
    <p:extLst>
      <p:ext uri="{BB962C8B-B14F-4D97-AF65-F5344CB8AC3E}">
        <p14:creationId xmlns:p14="http://schemas.microsoft.com/office/powerpoint/2010/main" val="49459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6090713"/>
            <a:ext cx="1691680" cy="713159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3129"/>
            <a:ext cx="8556823" cy="577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405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5763"/>
            <a:ext cx="6524625" cy="608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6090713"/>
            <a:ext cx="1691680" cy="71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9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6090713"/>
            <a:ext cx="1691680" cy="713159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404814"/>
            <a:ext cx="8040761" cy="5756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567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339752" y="2564904"/>
            <a:ext cx="6480720" cy="3168352"/>
          </a:xfrm>
        </p:spPr>
        <p:txBody>
          <a:bodyPr>
            <a:normAutofit fontScale="90000"/>
          </a:bodyPr>
          <a:lstStyle/>
          <a:p>
            <a:pPr algn="l"/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endParaRPr lang="cs-CZ" sz="2000" b="1" dirty="0"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</a:t>
            </a:r>
            <a:endParaRPr lang="cs-CZ" sz="2800" dirty="0" smtClean="0"/>
          </a:p>
        </p:txBody>
      </p:sp>
      <p:sp>
        <p:nvSpPr>
          <p:cNvPr id="5" name="Obdélník 4"/>
          <p:cNvSpPr/>
          <p:nvPr/>
        </p:nvSpPr>
        <p:spPr>
          <a:xfrm>
            <a:off x="2339752" y="2204864"/>
            <a:ext cx="680424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0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MĚKKÉ CÍLE - příklady</a:t>
            </a:r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Přirozená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shromaždiště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Nákupní a obchodní centra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Kulturní a společenská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centra, veřejné knihovny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Náboženské instituce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Sportovní centra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Veřejná doprava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Školy, úřady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nemocnice, apod.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Historické objekty a prostranství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Turisticky atraktivní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místa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Akce – kulturní, společenské, sportovní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b="1" dirty="0">
              <a:latin typeface="Arial Black" panose="020B0A04020102020204" pitchFamily="34" charset="0"/>
            </a:endParaRPr>
          </a:p>
          <a:p>
            <a:r>
              <a:rPr lang="cs-CZ" sz="1400" b="1" dirty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2900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6090713"/>
            <a:ext cx="1691680" cy="713159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9" y="447675"/>
            <a:ext cx="7807622" cy="57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08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6090713"/>
            <a:ext cx="1691680" cy="713159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9" y="836712"/>
            <a:ext cx="8981712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678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6090713"/>
            <a:ext cx="1691680" cy="713159"/>
          </a:xfrm>
          <a:prstGeom prst="rect">
            <a:avLst/>
          </a:prstGeom>
        </p:spPr>
      </p:pic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019378"/>
              </p:ext>
            </p:extLst>
          </p:nvPr>
        </p:nvGraphicFramePr>
        <p:xfrm>
          <a:off x="0" y="836712"/>
          <a:ext cx="8964489" cy="48398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4356"/>
                <a:gridCol w="808274"/>
                <a:gridCol w="514356"/>
                <a:gridCol w="2456164"/>
                <a:gridCol w="566882"/>
                <a:gridCol w="792088"/>
                <a:gridCol w="561158"/>
                <a:gridCol w="767267"/>
                <a:gridCol w="1983944"/>
              </a:tblGrid>
              <a:tr h="8942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ČÍSLO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OBLAST RIZIK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ČÍSLO RIZIKA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POPIS RIZIKA - TO JSOU JEN PŘÍKLADY!!!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DOPAD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PRAVDĚPODOBNOST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MÍRA RIZIKA/ INDEX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ZPŮSOB ŘEŠENÍ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OPATŘENÍ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ctr"/>
                </a:tc>
              </a:tr>
              <a:tr h="1032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III.8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Vstupenky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III.8.1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Nedostatečně vytištění čárový kód na vstupence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2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5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Z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Transfer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Vytvoření ticketingové skupiny pracovníků u všech vstupů. Pracovníci této skupiny budou řešit problémové vstupenky.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</a:tr>
              <a:tr h="880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III.8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Vstupenky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III.8.2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Okopírovaná elekteronická vstupenka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2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4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S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Akceptace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Na ele vstupenku bude vpuštěn pouze první návštěvník po načtení kódu. Další nebudou vpuštěni.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</a:tr>
              <a:tr h="587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II.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Tým/VIP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II.1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Okradení hráče/VIP v chráněných prostorech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3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2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S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Zmírnění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Důsledné dodržování naplánovaných bezpečnostních postupů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</a:tr>
              <a:tr h="587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V.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Okolí Arény/ město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V.7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Velká havárie (výbuch, požár) VELKÉ FIRMY v okolí 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3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1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N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Transfer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Postup podle krizových plánů Městské části, Evakuace řízená PČR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</a:tr>
              <a:tr h="7704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III.2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Vstupy/Výstupy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III.2.4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Nedostatečný počet vstupních rámů - výrazné zpomalení kontroly vstupu - nenapuštění haly včas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3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3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S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Eliminace</a:t>
                      </a:r>
                      <a:endParaRPr lang="cs-CZ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Připravená náhradní </a:t>
                      </a:r>
                      <a:r>
                        <a:rPr lang="cs-CZ" sz="1200" dirty="0" smtClean="0">
                          <a:effectLst/>
                        </a:rPr>
                        <a:t>varianta,  </a:t>
                      </a:r>
                      <a:r>
                        <a:rPr lang="cs-CZ" sz="1200" dirty="0">
                          <a:effectLst/>
                        </a:rPr>
                        <a:t>vytvoření dalšího vstupu a </a:t>
                      </a:r>
                      <a:r>
                        <a:rPr lang="cs-CZ" sz="1200" dirty="0" smtClean="0">
                          <a:effectLst/>
                        </a:rPr>
                        <a:t>nasazení</a:t>
                      </a:r>
                      <a:r>
                        <a:rPr lang="cs-CZ" sz="1200" baseline="0" dirty="0" smtClean="0">
                          <a:effectLst/>
                        </a:rPr>
                        <a:t> ručních detektorů</a:t>
                      </a:r>
                      <a:endParaRPr lang="cs-CZ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05" marR="37505" marT="0" marB="0" anchor="b"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57200" y="25336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02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339752" y="2924944"/>
            <a:ext cx="6480720" cy="2808312"/>
          </a:xfrm>
        </p:spPr>
        <p:txBody>
          <a:bodyPr>
            <a:noAutofit/>
          </a:bodyPr>
          <a:lstStyle/>
          <a:p>
            <a:pPr algn="l"/>
            <a:r>
              <a:rPr lang="cs-CZ" sz="6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6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6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METODIKA MV ČR</a:t>
            </a:r>
          </a:p>
          <a:p>
            <a:endParaRPr lang="cs-CZ" sz="3600" b="1" dirty="0" smtClean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28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"VYHODNOCENÍ OHROŽENOSTI MĚKKÉHO CÍLE“</a:t>
            </a:r>
          </a:p>
          <a:p>
            <a:endParaRPr lang="cs-CZ" sz="36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2000" b="1" dirty="0">
                <a:latin typeface="Arial Black" panose="020B0A04020102020204" pitchFamily="34" charset="0"/>
                <a:hlinkClick r:id="rId4"/>
              </a:rPr>
              <a:t>http://</a:t>
            </a:r>
            <a:r>
              <a:rPr lang="cs-CZ" sz="2000" b="1" dirty="0" smtClean="0">
                <a:latin typeface="Arial Black" panose="020B0A04020102020204" pitchFamily="34" charset="0"/>
                <a:hlinkClick r:id="rId4"/>
              </a:rPr>
              <a:t>www.mvcr.cz/cthh/clanek/vyhodnoceni-ohrozenosti-mekkeho-cile-metodika-ke-stazeni.aspx</a:t>
            </a:r>
            <a:r>
              <a:rPr lang="cs-CZ" sz="2000" b="1" dirty="0" smtClean="0">
                <a:latin typeface="Arial Black" panose="020B0A04020102020204" pitchFamily="34" charset="0"/>
              </a:rPr>
              <a:t> </a:t>
            </a: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81695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411760" y="2564904"/>
            <a:ext cx="6480720" cy="3312368"/>
          </a:xfrm>
        </p:spPr>
        <p:txBody>
          <a:bodyPr>
            <a:normAutofit/>
          </a:bodyPr>
          <a:lstStyle/>
          <a:p>
            <a:r>
              <a:rPr lang="cs-CZ" sz="4800" b="1" dirty="0" smtClean="0"/>
              <a:t>RÁDA VÁM PORADÍM</a:t>
            </a:r>
            <a:r>
              <a:rPr lang="cs-CZ" sz="4800" b="1" dirty="0"/>
              <a:t/>
            </a:r>
            <a:br>
              <a:rPr lang="cs-CZ" sz="4800" b="1" dirty="0"/>
            </a:br>
            <a:r>
              <a:rPr lang="cs-CZ" sz="4800" b="1" dirty="0" smtClean="0">
                <a:solidFill>
                  <a:schemeClr val="accent6"/>
                </a:solidFill>
              </a:rPr>
              <a:t>VERONIKA FÁBEROVÁ</a:t>
            </a:r>
            <a:br>
              <a:rPr lang="cs-CZ" sz="4800" b="1" dirty="0" smtClean="0">
                <a:solidFill>
                  <a:schemeClr val="accent6"/>
                </a:solidFill>
              </a:rPr>
            </a:br>
            <a:r>
              <a:rPr lang="cs-CZ" sz="4800" b="1" dirty="0" smtClean="0"/>
              <a:t>602 329 125</a:t>
            </a:r>
            <a:br>
              <a:rPr lang="cs-CZ" sz="4800" b="1" dirty="0" smtClean="0"/>
            </a:br>
            <a:r>
              <a:rPr lang="cs-CZ" sz="4800" b="1" dirty="0" smtClean="0"/>
              <a:t>faberova@doverville.cz</a:t>
            </a:r>
            <a:endParaRPr lang="cs-CZ" sz="4800" b="1" dirty="0"/>
          </a:p>
        </p:txBody>
      </p:sp>
      <p:sp>
        <p:nvSpPr>
          <p:cNvPr id="4" name="AutoShape 2" descr="Výsledek obrázku pro cheopsova pyramida chodb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" name="AutoShape 4" descr="Výsledek obrázku pro cheopsova pyramida chodb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6" descr="Výsledek obrázku pro cheopsova pyramida chodby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AutoShape 8" descr="Výsledek obrázku pro cheopsova pyramida chodby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516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339752" y="2564904"/>
            <a:ext cx="6480720" cy="3168352"/>
          </a:xfrm>
        </p:spPr>
        <p:txBody>
          <a:bodyPr>
            <a:normAutofit fontScale="90000"/>
          </a:bodyPr>
          <a:lstStyle/>
          <a:p>
            <a:pPr algn="l"/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endParaRPr lang="cs-CZ" sz="2000" b="1" dirty="0"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</a:t>
            </a:r>
            <a:endParaRPr lang="cs-CZ" sz="2800" dirty="0" smtClean="0"/>
          </a:p>
        </p:txBody>
      </p:sp>
      <p:sp>
        <p:nvSpPr>
          <p:cNvPr id="5" name="Obdélník 4"/>
          <p:cNvSpPr/>
          <p:nvPr/>
        </p:nvSpPr>
        <p:spPr>
          <a:xfrm>
            <a:off x="2555776" y="2204864"/>
            <a:ext cx="6408712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PROČ JE MUSÍME CHRÁNIT?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VYSOKÝ POČET OBĚTÍ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VELKÉ ŠKODY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TERORISTICKÉ ÚTOKY (nejen)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ŘÍZENÍ DAVU – CROWD MANAGEMENT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b="1" dirty="0" smtClean="0">
              <a:latin typeface="Arial Black" panose="020B0A040201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b="1" dirty="0" smtClean="0">
              <a:latin typeface="Arial Black" panose="020B0A040201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1400" b="1" dirty="0" smtClean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1400" b="1" dirty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6990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339752" y="2564904"/>
            <a:ext cx="6480720" cy="3168352"/>
          </a:xfrm>
        </p:spPr>
        <p:txBody>
          <a:bodyPr>
            <a:normAutofit fontScale="90000"/>
          </a:bodyPr>
          <a:lstStyle/>
          <a:p>
            <a:pPr algn="l"/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endParaRPr lang="cs-CZ" sz="2000" b="1" dirty="0"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</a:t>
            </a:r>
            <a:endParaRPr lang="cs-CZ" sz="2800" dirty="0" smtClean="0"/>
          </a:p>
        </p:txBody>
      </p:sp>
      <p:sp>
        <p:nvSpPr>
          <p:cNvPr id="5" name="Obdélník 4"/>
          <p:cNvSpPr/>
          <p:nvPr/>
        </p:nvSpPr>
        <p:spPr>
          <a:xfrm>
            <a:off x="2555776" y="2204864"/>
            <a:ext cx="640871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DEFINICE TERORISMU</a:t>
            </a:r>
          </a:p>
          <a:p>
            <a:r>
              <a:rPr lang="cs-CZ" sz="2800" dirty="0"/>
              <a:t>Terorismus je plánované, promyšlené a </a:t>
            </a:r>
            <a:r>
              <a:rPr lang="cs-CZ" sz="2800" u="sng" dirty="0">
                <a:solidFill>
                  <a:srgbClr val="0070C0"/>
                </a:solidFill>
              </a:rPr>
              <a:t>politicky motivované násilí</a:t>
            </a:r>
            <a:r>
              <a:rPr lang="cs-CZ" sz="2800" dirty="0"/>
              <a:t>, zaměřené proti nezúčastněným osobám, sloužící k dosažení vytčených </a:t>
            </a:r>
            <a:r>
              <a:rPr lang="cs-CZ" sz="2800" dirty="0" smtClean="0"/>
              <a:t>cílů.</a:t>
            </a:r>
          </a:p>
          <a:p>
            <a:r>
              <a:rPr lang="cs-CZ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- MV ČR -</a:t>
            </a:r>
            <a:endParaRPr lang="cs-CZ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b="1" dirty="0" smtClean="0">
              <a:latin typeface="Arial Black" panose="020B0A040201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1400" b="1" dirty="0" smtClean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1400" b="1" dirty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21314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339752" y="2564904"/>
            <a:ext cx="6480720" cy="3168352"/>
          </a:xfrm>
        </p:spPr>
        <p:txBody>
          <a:bodyPr>
            <a:normAutofit fontScale="90000"/>
          </a:bodyPr>
          <a:lstStyle/>
          <a:p>
            <a:pPr algn="l"/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endParaRPr lang="cs-CZ" sz="2000" b="1" dirty="0"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</a:t>
            </a:r>
            <a:endParaRPr lang="cs-CZ" sz="2800" dirty="0" smtClean="0"/>
          </a:p>
        </p:txBody>
      </p:sp>
      <p:sp>
        <p:nvSpPr>
          <p:cNvPr id="5" name="Obdélník 4"/>
          <p:cNvSpPr/>
          <p:nvPr/>
        </p:nvSpPr>
        <p:spPr>
          <a:xfrm>
            <a:off x="2555776" y="2204864"/>
            <a:ext cx="640871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DEFINICE TERORISMU</a:t>
            </a:r>
          </a:p>
          <a:p>
            <a:r>
              <a:rPr lang="cs-CZ" sz="2800" b="1" dirty="0"/>
              <a:t>Terorismus</a:t>
            </a:r>
            <a:r>
              <a:rPr lang="cs-CZ" sz="2800" dirty="0"/>
              <a:t> je </a:t>
            </a:r>
            <a:r>
              <a:rPr lang="cs-CZ" sz="2800" dirty="0" smtClean="0"/>
              <a:t>užití </a:t>
            </a:r>
            <a:r>
              <a:rPr lang="cs-CZ" sz="2800" u="sng" dirty="0" smtClean="0">
                <a:solidFill>
                  <a:srgbClr val="0070C0"/>
                </a:solidFill>
              </a:rPr>
              <a:t>násilí</a:t>
            </a:r>
            <a:r>
              <a:rPr lang="cs-CZ" sz="2800" dirty="0"/>
              <a:t> nebo hrozby násilím s cílem zastrašit protivníka a dosáhnout </a:t>
            </a:r>
            <a:r>
              <a:rPr lang="cs-CZ" sz="2800" u="sng" dirty="0">
                <a:solidFill>
                  <a:srgbClr val="0070C0"/>
                </a:solidFill>
              </a:rPr>
              <a:t>politických</a:t>
            </a:r>
            <a:r>
              <a:rPr lang="cs-CZ" sz="2800" dirty="0"/>
              <a:t> (případně politicko-náboženských) cílů. </a:t>
            </a:r>
            <a:endParaRPr lang="cs-CZ" sz="2800" dirty="0" smtClean="0"/>
          </a:p>
          <a:p>
            <a:r>
              <a:rPr lang="cs-CZ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- Wikipedie -</a:t>
            </a:r>
            <a:endParaRPr lang="cs-CZ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1400" b="1" dirty="0" smtClean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1400" b="1" dirty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3660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339752" y="2564904"/>
            <a:ext cx="6480720" cy="3168352"/>
          </a:xfrm>
        </p:spPr>
        <p:txBody>
          <a:bodyPr>
            <a:normAutofit fontScale="90000"/>
          </a:bodyPr>
          <a:lstStyle/>
          <a:p>
            <a:pPr algn="l"/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endParaRPr lang="cs-CZ" sz="2000" b="1" dirty="0"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</a:t>
            </a:r>
            <a:endParaRPr lang="cs-CZ" sz="2800" dirty="0" smtClean="0"/>
          </a:p>
        </p:txBody>
      </p:sp>
      <p:sp>
        <p:nvSpPr>
          <p:cNvPr id="5" name="Obdélník 4"/>
          <p:cNvSpPr/>
          <p:nvPr/>
        </p:nvSpPr>
        <p:spPr>
          <a:xfrm>
            <a:off x="2555776" y="2204864"/>
            <a:ext cx="640871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…nejen terorismus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ÚTOČNÍK (šílený)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PŘEPADENÍ, OKRADENÍ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POŽÁR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POČASÍ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UŠLAPÁNÍ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PANIKA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KONTAMINACE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b="1" dirty="0" smtClean="0">
              <a:latin typeface="Arial Black" panose="020B0A04020102020204" pitchFamily="34" charset="0"/>
            </a:endParaRPr>
          </a:p>
          <a:p>
            <a:endParaRPr lang="cs-CZ" b="1" dirty="0" smtClean="0">
              <a:latin typeface="Arial Black" panose="020B0A040201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b="1" dirty="0" smtClean="0">
              <a:latin typeface="Arial Black" panose="020B0A040201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1400" b="1" dirty="0" smtClean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1400" b="1" dirty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134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339752" y="2564904"/>
            <a:ext cx="6480720" cy="3168352"/>
          </a:xfrm>
        </p:spPr>
        <p:txBody>
          <a:bodyPr>
            <a:normAutofit fontScale="90000"/>
          </a:bodyPr>
          <a:lstStyle/>
          <a:p>
            <a:pPr algn="l"/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endParaRPr lang="cs-CZ" sz="2000" b="1" dirty="0"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</a:t>
            </a:r>
            <a:endParaRPr lang="cs-CZ" sz="2800" dirty="0" smtClean="0"/>
          </a:p>
        </p:txBody>
      </p:sp>
      <p:sp>
        <p:nvSpPr>
          <p:cNvPr id="5" name="Obdélník 4"/>
          <p:cNvSpPr/>
          <p:nvPr/>
        </p:nvSpPr>
        <p:spPr>
          <a:xfrm>
            <a:off x="2339752" y="1844824"/>
            <a:ext cx="669674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OCHRANA MĚKKÝCH CÍLŮ POTŘEBUJE SVÉ STANDARDY!</a:t>
            </a:r>
          </a:p>
          <a:p>
            <a:r>
              <a:rPr lang="cs-CZ" sz="4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STANDARD</a:t>
            </a:r>
            <a:r>
              <a:rPr lang="cs-CZ" sz="4400" b="1" dirty="0" smtClean="0">
                <a:latin typeface="Arial Black" panose="020B0A04020102020204" pitchFamily="34" charset="0"/>
              </a:rPr>
              <a:t> - znalost - vymahatelnost – kontrola – nácvik/dril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b="1" dirty="0" smtClean="0">
              <a:latin typeface="Arial Black" panose="020B0A04020102020204" pitchFamily="34" charset="0"/>
            </a:endParaRPr>
          </a:p>
          <a:p>
            <a:endParaRPr lang="cs-CZ" b="1" dirty="0" smtClean="0">
              <a:latin typeface="Arial Black" panose="020B0A040201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b="1" dirty="0" smtClean="0">
              <a:latin typeface="Arial Black" panose="020B0A040201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1400" b="1" dirty="0" smtClean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1400" b="1" dirty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5319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339752" y="2564904"/>
            <a:ext cx="6480720" cy="3168352"/>
          </a:xfrm>
        </p:spPr>
        <p:txBody>
          <a:bodyPr>
            <a:normAutofit fontScale="90000"/>
          </a:bodyPr>
          <a:lstStyle/>
          <a:p>
            <a:pPr algn="l"/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endParaRPr lang="cs-CZ" sz="2000" b="1" dirty="0"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</a:t>
            </a:r>
            <a:endParaRPr lang="cs-CZ" sz="2800" dirty="0" smtClean="0"/>
          </a:p>
        </p:txBody>
      </p:sp>
      <p:sp>
        <p:nvSpPr>
          <p:cNvPr id="5" name="Obdélník 4"/>
          <p:cNvSpPr/>
          <p:nvPr/>
        </p:nvSpPr>
        <p:spPr>
          <a:xfrm>
            <a:off x="2267744" y="2204864"/>
            <a:ext cx="6696744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sz="50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CO NÁM HROZÍ?</a:t>
            </a:r>
          </a:p>
          <a:p>
            <a:endParaRPr lang="cs-CZ" sz="5000" b="1" dirty="0" smtClean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sz="5000" b="1" dirty="0" smtClean="0">
                <a:solidFill>
                  <a:schemeClr val="accent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NEBO SE TO U NÁS STÁT NEMŮŽE?</a:t>
            </a:r>
            <a:endParaRPr lang="cs-CZ" sz="5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b="1" dirty="0" smtClean="0">
              <a:latin typeface="Arial Black" panose="020B0A040201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b="1" dirty="0" smtClean="0">
              <a:latin typeface="Arial Black" panose="020B0A040201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1400" b="1" dirty="0" smtClean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1400" b="1" dirty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603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10231</TotalTime>
  <Words>787</Words>
  <Application>Microsoft Office PowerPoint</Application>
  <PresentationFormat>Předvádění na obrazovce (4:3)</PresentationFormat>
  <Paragraphs>315</Paragraphs>
  <Slides>34</Slides>
  <Notes>15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34</vt:i4>
      </vt:variant>
    </vt:vector>
  </HeadingPairs>
  <TitlesOfParts>
    <vt:vector size="35" baseType="lpstr">
      <vt:lpstr>Motiv systému Office</vt:lpstr>
      <vt:lpstr>Prezentace aplikace PowerPoint</vt:lpstr>
      <vt:lpstr>         </vt:lpstr>
      <vt:lpstr>                   </vt:lpstr>
      <vt:lpstr>                  </vt:lpstr>
      <vt:lpstr>                  </vt:lpstr>
      <vt:lpstr>                  </vt:lpstr>
      <vt:lpstr>                  </vt:lpstr>
      <vt:lpstr>                  </vt:lpstr>
      <vt:lpstr>                  </vt:lpstr>
      <vt:lpstr>Prezentace aplikace PowerPoint</vt:lpstr>
      <vt:lpstr>OC KEMEROVO – březen 2018</vt:lpstr>
      <vt:lpstr>Obchoďáky v ČR jsou v požární ochraně lajdácké, únikové cesty blokuje zboží 26. března 2018  20:08 Zdroj: https://zpravy.idnes.cz/pozar-hasici-rusko-cesko-0xk-/domaci.aspx?c=A180326_160200_domaci_kafi „V obchodních a nákupních centrech se hasiči opakovaně setkávají s nedodržováním předpisů o požární ochraně. Každoročně se proto provádí požární kontroly. Bohužel náprava bývá často zjednána jen na krátkou dobu,“ uvedla mluvčí Generálního ředitelství Hasičského záchranného sboru. </vt:lpstr>
      <vt:lpstr>Prezentace aplikace PowerPoint</vt:lpstr>
      <vt:lpstr>Novinky.cz 2012 Řádění bouře na festivalu Rock for People si vyžádalo zraněné Několik lidí bylo zraněno když areál festivalu v Hradci Králové kolem jednadvacáté hodiny zasáhla mimořádně silná bouřka provázená prudkým větrem. Ten byl tak silný, že nejen strhával stany diváků, ale také lámal stromy.  </vt:lpstr>
      <vt:lpstr>Prezentace aplikace PowerPoint</vt:lpstr>
      <vt:lpstr>Prezentace aplikace PowerPoint</vt:lpstr>
      <vt:lpstr>Prezentace aplikace PowerPoint</vt:lpstr>
      <vt:lpstr>                  </vt:lpstr>
      <vt:lpstr>                  </vt:lpstr>
      <vt:lpstr>Prezentace aplikace PowerPoint</vt:lpstr>
      <vt:lpstr>Prezentace aplikace PowerPoint</vt:lpstr>
      <vt:lpstr>Prezentace aplikace PowerPoint</vt:lpstr>
      <vt:lpstr>Prezentace aplikace PowerPoint</vt:lpstr>
      <vt:lpstr>          </vt:lpstr>
      <vt:lpstr>  - Obecné a volně přístupné     know-how - Různé varianty složitosti a    podrobností - řada dostupných zdrojů na       internetu, v knihách…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  </vt:lpstr>
      <vt:lpstr>RÁDA VÁM PORADÍM VERONIKA FÁBEROVÁ 602 329 125 faberova@doverville.cz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Michal</dc:creator>
  <cp:lastModifiedBy>Veronika.Faberova</cp:lastModifiedBy>
  <cp:revision>282</cp:revision>
  <cp:lastPrinted>2018-09-08T11:21:43Z</cp:lastPrinted>
  <dcterms:created xsi:type="dcterms:W3CDTF">2013-04-23T17:16:24Z</dcterms:created>
  <dcterms:modified xsi:type="dcterms:W3CDTF">2018-10-16T18:10:19Z</dcterms:modified>
</cp:coreProperties>
</file>