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63" r:id="rId3"/>
    <p:sldId id="270" r:id="rId4"/>
    <p:sldId id="264" r:id="rId5"/>
    <p:sldId id="265" r:id="rId6"/>
    <p:sldId id="268" r:id="rId7"/>
    <p:sldId id="269" r:id="rId8"/>
    <p:sldId id="266" r:id="rId9"/>
    <p:sldId id="267" r:id="rId10"/>
    <p:sldId id="27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4C538-5FF6-48B5-B454-3D7C2063485D}" type="datetimeFigureOut">
              <a:rPr lang="cs-CZ" smtClean="0"/>
              <a:t>26.10.2015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66EDA-A882-4A8B-9ED4-E28C403A57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518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6EDA-A882-4A8B-9ED4-E28C403A575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9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CA08-76C6-451C-A777-8EEBA6762B45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AE30-D8E7-42E9-9061-CA268168BCE3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3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08A6-7656-4FD4-ACA0-4A19ED1BCDD3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07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D62F-1B49-475D-81E4-9AA438E1DA9F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328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E05B-870D-4C61-B214-AA95B4578C90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54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D3AD-EB39-4BB3-A8D5-C003D0508138}" type="datetime1">
              <a:rPr lang="cs-CZ" smtClean="0"/>
              <a:t>26.10.2015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33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CD7D-490D-429F-984F-4D6F6CCF3B5B}" type="datetime1">
              <a:rPr lang="cs-CZ" smtClean="0"/>
              <a:t>26.10.2015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324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3F199-6AF0-4C62-9E0C-E07F507EC39A}" type="datetime1">
              <a:rPr lang="cs-CZ" smtClean="0"/>
              <a:t>26.10.2015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77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D195-5CE2-4F96-AA7C-F0C7893D1FD1}" type="datetime1">
              <a:rPr lang="cs-CZ" smtClean="0"/>
              <a:t>26.10.2015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152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3555C-714F-443E-80A7-B398872EDB88}" type="datetime1">
              <a:rPr lang="cs-CZ" smtClean="0"/>
              <a:t>26.10.2015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6849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EB1EB-8B9B-442C-B1FA-B35CAB0B7F7C}" type="datetime1">
              <a:rPr lang="cs-CZ" smtClean="0"/>
              <a:t>26.10.2015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37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CF86-C7D2-4FCC-BC44-037A3B38A7D2}" type="datetime1">
              <a:rPr lang="cs-CZ" smtClean="0"/>
              <a:t>26.10.2015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BA40-5533-417F-8164-3877B4E7B9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504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/>
          <a:lstStyle/>
          <a:p>
            <a:r>
              <a:rPr lang="cs-CZ" b="1" dirty="0" smtClean="0"/>
              <a:t>Logopedická prevence v Olomouckém kraji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952328"/>
          </a:xfrm>
        </p:spPr>
        <p:txBody>
          <a:bodyPr/>
          <a:lstStyle/>
          <a:p>
            <a:r>
              <a:rPr lang="cs-CZ" dirty="0" smtClean="0"/>
              <a:t>CZ.1.07/1.2.27/02.0006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SCHOLA SERVIS – zařízení pro další vzdělávání pedagogických pracovníků a středisko služeb školám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endParaRPr lang="cs-CZ" sz="2400" b="1" dirty="0" smtClean="0">
              <a:solidFill>
                <a:schemeClr val="tx1"/>
              </a:solidFill>
            </a:endParaRPr>
          </a:p>
          <a:p>
            <a:endParaRPr lang="cs-CZ" sz="2400" b="1" dirty="0">
              <a:solidFill>
                <a:schemeClr val="tx1"/>
              </a:solidFill>
            </a:endParaRPr>
          </a:p>
          <a:p>
            <a:r>
              <a:rPr lang="cs-CZ" sz="4800" b="1" dirty="0" smtClean="0">
                <a:solidFill>
                  <a:schemeClr val="tx1"/>
                </a:solidFill>
              </a:rPr>
              <a:t>Děkuji za pozornost</a:t>
            </a:r>
          </a:p>
          <a:p>
            <a:endParaRPr lang="cs-CZ" sz="2400" b="1" dirty="0">
              <a:solidFill>
                <a:schemeClr val="tx1"/>
              </a:solidFill>
            </a:endParaRPr>
          </a:p>
          <a:p>
            <a:r>
              <a:rPr lang="cs-CZ" sz="2400" b="1" dirty="0" smtClean="0">
                <a:solidFill>
                  <a:schemeClr val="tx1"/>
                </a:solidFill>
              </a:rPr>
              <a:t>Mgr. Kateřina Petrová</a:t>
            </a:r>
            <a:endParaRPr lang="cs-CZ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99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Zahájení projektu: 1. 8. 2013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Ukončení projektu: 31. 12. 2014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Místo realizace projektu: Olomoucký kraj (všechny okresy)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Aktivity projektu:</a:t>
            </a:r>
          </a:p>
          <a:p>
            <a:pPr marL="342900" indent="-342900" algn="l">
              <a:buFontTx/>
              <a:buChar char="-"/>
            </a:pPr>
            <a:r>
              <a:rPr lang="cs-CZ" sz="2400" dirty="0" smtClean="0">
                <a:solidFill>
                  <a:schemeClr val="tx1"/>
                </a:solidFill>
              </a:rPr>
              <a:t>Příprava a realizace vzdělávacího programu</a:t>
            </a:r>
          </a:p>
          <a:p>
            <a:pPr marL="342900" indent="-342900" algn="l">
              <a:buFontTx/>
              <a:buChar char="-"/>
            </a:pPr>
            <a:r>
              <a:rPr lang="cs-CZ" sz="2400" dirty="0" smtClean="0">
                <a:solidFill>
                  <a:schemeClr val="tx1"/>
                </a:solidFill>
              </a:rPr>
              <a:t>Logopedická péče</a:t>
            </a:r>
          </a:p>
          <a:p>
            <a:pPr marL="342900" indent="-342900" algn="l">
              <a:buFontTx/>
              <a:buChar char="-"/>
            </a:pPr>
            <a:r>
              <a:rPr lang="cs-CZ" sz="2400" dirty="0" smtClean="0">
                <a:solidFill>
                  <a:schemeClr val="tx1"/>
                </a:solidFill>
              </a:rPr>
              <a:t>Metodická podpora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cs-CZ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7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Častější výskyt dětí s narušenou komunikační schopností – podmínka pro úspěšné osvojení školních znalostí ve všech předmětech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Dotýká se širokého spektra nejmladší populace - </a:t>
            </a:r>
            <a:r>
              <a:rPr lang="cs-CZ" sz="2400" dirty="0">
                <a:solidFill>
                  <a:schemeClr val="tx1"/>
                </a:solidFill>
              </a:rPr>
              <a:t>dětí ze </a:t>
            </a:r>
            <a:r>
              <a:rPr lang="cs-CZ" sz="2400" dirty="0" err="1" smtClean="0">
                <a:solidFill>
                  <a:schemeClr val="tx1"/>
                </a:solidFill>
              </a:rPr>
              <a:t>socio</a:t>
            </a:r>
            <a:r>
              <a:rPr lang="cs-CZ" sz="2400">
                <a:solidFill>
                  <a:schemeClr val="tx1"/>
                </a:solidFill>
              </a:rPr>
              <a:t> </a:t>
            </a:r>
            <a:r>
              <a:rPr lang="cs-CZ" sz="2400" smtClean="0">
                <a:solidFill>
                  <a:schemeClr val="tx1"/>
                </a:solidFill>
              </a:rPr>
              <a:t> </a:t>
            </a:r>
            <a:r>
              <a:rPr lang="cs-CZ" sz="2400" smtClean="0">
                <a:solidFill>
                  <a:schemeClr val="tx1"/>
                </a:solidFill>
              </a:rPr>
              <a:t>kulturně </a:t>
            </a:r>
            <a:r>
              <a:rPr lang="cs-CZ" sz="2400" dirty="0" smtClean="0">
                <a:solidFill>
                  <a:schemeClr val="tx1"/>
                </a:solidFill>
              </a:rPr>
              <a:t>znevýhodněného prostředí</a:t>
            </a:r>
            <a:r>
              <a:rPr lang="cs-CZ" sz="2400" dirty="0" smtClean="0">
                <a:solidFill>
                  <a:schemeClr val="tx1"/>
                </a:solidFill>
              </a:rPr>
              <a:t>, dětí </a:t>
            </a:r>
            <a:r>
              <a:rPr lang="cs-CZ" sz="2400" dirty="0">
                <a:solidFill>
                  <a:schemeClr val="tx1"/>
                </a:solidFill>
              </a:rPr>
              <a:t>cizinců s jazykovou bariérou, národnostních menšin, dětí z málo podnětného rodinného </a:t>
            </a:r>
            <a:r>
              <a:rPr lang="cs-CZ" sz="2400" dirty="0" smtClean="0">
                <a:solidFill>
                  <a:schemeClr val="tx1"/>
                </a:solidFill>
              </a:rPr>
              <a:t>prostředí, dětí </a:t>
            </a:r>
            <a:r>
              <a:rPr lang="cs-CZ" sz="2400" dirty="0">
                <a:solidFill>
                  <a:schemeClr val="tx1"/>
                </a:solidFill>
              </a:rPr>
              <a:t>se zdravotním postižením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Nedostupnost logopedické péče</a:t>
            </a:r>
          </a:p>
          <a:p>
            <a:pPr marL="342900" indent="-342900" algn="l">
              <a:buFontTx/>
              <a:buChar char="-"/>
            </a:pPr>
            <a:endParaRPr lang="cs-CZ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2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Cíle projektu</a:t>
            </a:r>
          </a:p>
          <a:p>
            <a:pPr algn="l"/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Zajištění podmínek a metodické podpory k zavedení systému logopedické péče v Olomouckém </a:t>
            </a:r>
            <a:r>
              <a:rPr lang="cs-CZ" sz="2400" dirty="0" smtClean="0">
                <a:solidFill>
                  <a:schemeClr val="tx1"/>
                </a:solidFill>
              </a:rPr>
              <a:t>kraji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Proškolení logopedických asistentů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Metodická podpora logopedických asistentů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Realizace podpůrných logopedických služeb ve školách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Spolupráce s Logopedickým speciálně pedagogickým centrem </a:t>
            </a:r>
            <a:r>
              <a:rPr lang="cs-CZ" sz="2400" dirty="0" smtClean="0">
                <a:solidFill>
                  <a:schemeClr val="tx1"/>
                </a:solidFill>
              </a:rPr>
              <a:t>Olomouc a ZŠ a MŠ Logopedickou v Olomouci</a:t>
            </a:r>
            <a:endParaRPr lang="cs-CZ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11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Proškolení pedagogických pracovníků MŠ a 1.stupně ZŠ – logopedičtí asistenti</a:t>
            </a:r>
          </a:p>
          <a:p>
            <a:pPr algn="l"/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Akreditované studium </a:t>
            </a:r>
            <a:r>
              <a:rPr lang="cs-CZ" sz="2000" dirty="0" smtClean="0">
                <a:solidFill>
                  <a:schemeClr val="tx1"/>
                </a:solidFill>
              </a:rPr>
              <a:t>– 60 hodin, ukončeno závěrečnou zkouškou (přezkoušení, 2 kazuistiky, pomůcka)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Supervize v malých skupinkách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Náslech při práci s </a:t>
            </a:r>
            <a:r>
              <a:rPr lang="cs-CZ" sz="2000" b="1" dirty="0" smtClean="0">
                <a:solidFill>
                  <a:schemeClr val="tx1"/>
                </a:solidFill>
              </a:rPr>
              <a:t>dětmi</a:t>
            </a:r>
          </a:p>
          <a:p>
            <a:pPr algn="l"/>
            <a:endParaRPr lang="cs-CZ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cs-CZ" sz="2400" b="1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21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Proškolení pedagogických pracovníků MŠ a 1.stupně ZŠ – logopedičtí asistenti</a:t>
            </a:r>
          </a:p>
          <a:p>
            <a:pPr algn="l"/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Akreditované studium </a:t>
            </a:r>
            <a:r>
              <a:rPr lang="cs-CZ" sz="2000" dirty="0" smtClean="0">
                <a:solidFill>
                  <a:schemeClr val="tx1"/>
                </a:solidFill>
              </a:rPr>
              <a:t>– 60 hodin, ukončeno závěrečnou zkouškou (přezkoušení, 2 kazuistiky, pomůcka)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Supervize v malých skupinkách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Náslech při práci s dětmi</a:t>
            </a:r>
          </a:p>
          <a:p>
            <a:pPr marL="342900" indent="-342900" algn="l">
              <a:buFontTx/>
              <a:buChar char="-"/>
            </a:pPr>
            <a:endParaRPr lang="cs-CZ" sz="2400" b="1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DVPP\Documents\logopedie\monitorovací zprávy\3. MZ\závěrečné zkoušky\Jeseník a Šumperk\logopedická pomůcka\09_Mudrová_pomůc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7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Proškolení pedagogických pracovníků MŠ a 1.stupně ZŠ – logopedičtí asistenti</a:t>
            </a:r>
          </a:p>
          <a:p>
            <a:pPr algn="l"/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Akreditované studium </a:t>
            </a:r>
            <a:r>
              <a:rPr lang="cs-CZ" sz="2000" dirty="0" smtClean="0">
                <a:solidFill>
                  <a:schemeClr val="tx1"/>
                </a:solidFill>
              </a:rPr>
              <a:t>– 60 hodin, ukončeno závěrečnou zkouškou (přezkoušení, 2 kazuistiky, pomůcka)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Supervize v malých skupinkách</a:t>
            </a:r>
          </a:p>
          <a:p>
            <a:pPr marL="342900" indent="-342900" algn="l">
              <a:buFontTx/>
              <a:buChar char="-"/>
            </a:pPr>
            <a:r>
              <a:rPr lang="cs-CZ" sz="2000" b="1" dirty="0" smtClean="0">
                <a:solidFill>
                  <a:schemeClr val="tx1"/>
                </a:solidFill>
              </a:rPr>
              <a:t>Náslech při práci s dětmi</a:t>
            </a:r>
          </a:p>
          <a:p>
            <a:pPr marL="342900" indent="-342900" algn="l">
              <a:buFontTx/>
              <a:buChar char="-"/>
            </a:pPr>
            <a:endParaRPr lang="cs-CZ" sz="2400" b="1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DVPP\Documents\logopedie\monitorovací zprávy\3. MZ\závěrečné zkoušky\Jeseník a Šumperk\logopedická pomůcka\09_Mudrová_pomůc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DVPP\Documents\logopedie\monitorovací zprávy\3. MZ\závěrečné zkoušky\Olomouc 1\pomůcky\87 - Schwarcová\IMG_11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79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 lnSpcReduction="10000"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Práce logopedických asistentů s dětmi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Kazuistika</a:t>
            </a:r>
            <a:r>
              <a:rPr lang="cs-CZ" sz="2400" dirty="0" smtClean="0">
                <a:solidFill>
                  <a:schemeClr val="tx1"/>
                </a:solidFill>
              </a:rPr>
              <a:t> – u každého dítěte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Skupinové intervence - </a:t>
            </a:r>
            <a:r>
              <a:rPr lang="cs-CZ" sz="2400" dirty="0">
                <a:solidFill>
                  <a:schemeClr val="tx1"/>
                </a:solidFill>
              </a:rPr>
              <a:t>postavení mluvidel, nácvik dýchání a plynulosti řeči</a:t>
            </a:r>
            <a:r>
              <a:rPr lang="cs-CZ" sz="2400" dirty="0" smtClean="0">
                <a:solidFill>
                  <a:schemeClr val="tx1"/>
                </a:solidFill>
              </a:rPr>
              <a:t>, rozvoj </a:t>
            </a:r>
            <a:r>
              <a:rPr lang="cs-CZ" sz="2400" dirty="0">
                <a:solidFill>
                  <a:schemeClr val="tx1"/>
                </a:solidFill>
              </a:rPr>
              <a:t>fonematického sluchu, jednoduchý </a:t>
            </a:r>
            <a:r>
              <a:rPr lang="cs-CZ" sz="2400" dirty="0" smtClean="0">
                <a:solidFill>
                  <a:schemeClr val="tx1"/>
                </a:solidFill>
              </a:rPr>
              <a:t>zásah při </a:t>
            </a:r>
            <a:r>
              <a:rPr lang="cs-CZ" sz="2400" dirty="0">
                <a:solidFill>
                  <a:schemeClr val="tx1"/>
                </a:solidFill>
              </a:rPr>
              <a:t>odstraňování drobných řečových </a:t>
            </a:r>
            <a:r>
              <a:rPr lang="cs-CZ" sz="2400" dirty="0" smtClean="0">
                <a:solidFill>
                  <a:schemeClr val="tx1"/>
                </a:solidFill>
              </a:rPr>
              <a:t>nedostatků – záznam o skupinové intervenci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Osvěta pro rodiče – </a:t>
            </a:r>
            <a:r>
              <a:rPr lang="cs-CZ" sz="2400" dirty="0" smtClean="0">
                <a:solidFill>
                  <a:schemeClr val="tx1"/>
                </a:solidFill>
              </a:rPr>
              <a:t>jak s dětmi pracovat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Konzultace a spolupráce s logopedem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Spolupráce s SPC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4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021973"/>
            <a:ext cx="7772400" cy="678835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Logopedická prevence v Olomouckém kraji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104456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 smtClean="0">
                <a:solidFill>
                  <a:schemeClr val="tx1"/>
                </a:solidFill>
              </a:rPr>
              <a:t>Výstupy projektu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Tvorba a akreditace vzdělávacího programu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94 proškolených logopedických asistentů – </a:t>
            </a:r>
            <a:r>
              <a:rPr lang="cs-CZ" sz="2400" dirty="0" smtClean="0">
                <a:solidFill>
                  <a:schemeClr val="tx1"/>
                </a:solidFill>
              </a:rPr>
              <a:t>původně bylo plánováno 80 (velký zájem</a:t>
            </a:r>
            <a:r>
              <a:rPr lang="cs-CZ" sz="24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556 podpořených dětí </a:t>
            </a:r>
            <a:r>
              <a:rPr lang="cs-CZ" sz="2400" dirty="0" smtClean="0">
                <a:solidFill>
                  <a:schemeClr val="tx1"/>
                </a:solidFill>
              </a:rPr>
              <a:t>s narušenou komunikační schopností, původně bylo plánováno 500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Z toho </a:t>
            </a:r>
            <a:r>
              <a:rPr lang="cs-CZ" sz="2400" b="1" dirty="0" smtClean="0">
                <a:solidFill>
                  <a:schemeClr val="tx1"/>
                </a:solidFill>
              </a:rPr>
              <a:t>51 žáků se SVP zařa</a:t>
            </a:r>
            <a:r>
              <a:rPr lang="cs-CZ" sz="2400" b="1" dirty="0" smtClean="0">
                <a:solidFill>
                  <a:schemeClr val="tx1"/>
                </a:solidFill>
              </a:rPr>
              <a:t>zených do běžných </a:t>
            </a:r>
            <a:r>
              <a:rPr lang="cs-CZ" sz="2400" dirty="0" smtClean="0">
                <a:solidFill>
                  <a:schemeClr val="tx1"/>
                </a:solidFill>
              </a:rPr>
              <a:t>tříd ZŠ a MŠ</a:t>
            </a:r>
            <a:endParaRPr lang="cs-CZ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60648"/>
            <a:ext cx="5753100" cy="752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2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422</Words>
  <Application>Microsoft Office PowerPoint</Application>
  <PresentationFormat>Předvádění na obrazovce (4:3)</PresentationFormat>
  <Paragraphs>70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  <vt:lpstr>Logopedická prevence v Olomouckém kraji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Logopedická prevence v Olomouckém kraji</dc:title>
  <dc:creator>hp3</dc:creator>
  <cp:lastModifiedBy>hp3</cp:lastModifiedBy>
  <cp:revision>14</cp:revision>
  <dcterms:created xsi:type="dcterms:W3CDTF">2015-10-20T09:16:34Z</dcterms:created>
  <dcterms:modified xsi:type="dcterms:W3CDTF">2015-10-26T10:29:18Z</dcterms:modified>
</cp:coreProperties>
</file>