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1" r:id="rId2"/>
    <p:sldId id="368" r:id="rId3"/>
    <p:sldId id="369" r:id="rId4"/>
    <p:sldId id="370" r:id="rId5"/>
    <p:sldId id="374" r:id="rId6"/>
    <p:sldId id="371" r:id="rId7"/>
    <p:sldId id="373" r:id="rId8"/>
    <p:sldId id="376" r:id="rId9"/>
    <p:sldId id="375" r:id="rId10"/>
    <p:sldId id="378" r:id="rId11"/>
    <p:sldId id="377" r:id="rId12"/>
    <p:sldId id="372" r:id="rId13"/>
  </p:sldIdLst>
  <p:sldSz cx="12192000" cy="6858000"/>
  <p:notesSz cx="6796088" cy="992505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549F"/>
    <a:srgbClr val="621316"/>
    <a:srgbClr val="578A4C"/>
    <a:srgbClr val="A5C659"/>
    <a:srgbClr val="6BB7EB"/>
    <a:srgbClr val="EABB47"/>
    <a:srgbClr val="C4262E"/>
    <a:srgbClr val="92D400"/>
    <a:srgbClr val="A1C0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82" d="100"/>
          <a:sy n="82" d="100"/>
        </p:scale>
        <p:origin x="720" y="72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481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809F4C-2D09-4A7C-AD2E-BB5EA1139805}" type="datetimeFigureOut">
              <a:rPr lang="cs-CZ" smtClean="0"/>
              <a:t>21.03.2023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481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4194D-E911-475C-A83C-06327B273DA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10370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71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544" y="0"/>
            <a:ext cx="2944971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21.03.2023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9" y="4776431"/>
            <a:ext cx="543687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971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544" y="9427076"/>
            <a:ext cx="2944971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0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011263" y="899484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942732"/>
          </a:xfrm>
        </p:spPr>
        <p:txBody>
          <a:bodyPr anchor="b">
            <a:normAutofit fontScale="90000"/>
          </a:bodyPr>
          <a:lstStyle/>
          <a:p>
            <a:b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000" b="1" dirty="0"/>
              <a:t>PRACOVNÍ PORADA ŘEDITELŮ ŠKOL A ŠKOLSKÝCH ZAŘÍZENÍ   </a:t>
            </a:r>
            <a:br>
              <a:rPr lang="cs-CZ" sz="4000" b="1" dirty="0"/>
            </a:br>
            <a:r>
              <a:rPr lang="cs-CZ" sz="4000" b="1" dirty="0"/>
              <a:t>zřizovaných Olomouckým krajem</a:t>
            </a:r>
            <a:endParaRPr lang="cs-CZ" sz="4000" dirty="0"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766318"/>
            <a:ext cx="6751435" cy="545105"/>
          </a:xfrm>
        </p:spPr>
        <p:txBody>
          <a:bodyPr>
            <a:normAutofit/>
          </a:bodyPr>
          <a:lstStyle/>
          <a:p>
            <a:pPr algn="r"/>
            <a:r>
              <a:rPr lang="cs-CZ" sz="2000" dirty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22. 3. – 23. 3 . 2023</a:t>
            </a: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E69E40A-D2A5-19E7-C9AD-BAB69021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7037"/>
            <a:ext cx="10515600" cy="973763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/>
              <a:t>Platba soukromou platební kartou </a:t>
            </a:r>
            <a:br>
              <a:rPr lang="cs-CZ" b="1" dirty="0"/>
            </a:br>
            <a:endParaRPr lang="cs-CZ" sz="27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94F2764-BE19-BD2D-74C6-7F1FBB175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5535"/>
            <a:ext cx="10515600" cy="4991877"/>
          </a:xfrm>
        </p:spPr>
        <p:txBody>
          <a:bodyPr>
            <a:normAutofit/>
          </a:bodyPr>
          <a:lstStyle/>
          <a:p>
            <a:pPr algn="just"/>
            <a:endParaRPr lang="cs-CZ" sz="2400" dirty="0"/>
          </a:p>
          <a:p>
            <a:pPr algn="just">
              <a:lnSpc>
                <a:spcPct val="100000"/>
              </a:lnSpc>
            </a:pPr>
            <a:r>
              <a:rPr lang="cs-CZ" sz="2400" dirty="0">
                <a:effectLst/>
                <a:ea typeface="Times New Roman" panose="02020603050405020304" pitchFamily="18" charset="0"/>
              </a:rPr>
              <a:t>V případě, že zaměstnanec je pověřen příspěvkovou organizací k zajištění nákupu (např. materiálu) bez poskytnutí zálohy,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může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 pro úhradu výdaje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použít soukromou platební kartu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. </a:t>
            </a:r>
            <a:r>
              <a:rPr lang="cs-CZ" sz="2400" dirty="0">
                <a:ea typeface="Times New Roman" panose="02020603050405020304" pitchFamily="18" charset="0"/>
              </a:rPr>
              <a:t>Doklady (p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aragony), které jsou tímto způsobem hrazeny,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 mohou být školou proplaceny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00000"/>
              </a:lnSpc>
            </a:pPr>
            <a:r>
              <a:rPr lang="cs-CZ" sz="2400" dirty="0">
                <a:effectLst/>
                <a:ea typeface="Times New Roman" panose="02020603050405020304" pitchFamily="18" charset="0"/>
              </a:rPr>
              <a:t>Z účetního hlediska není problém. Pouze </a:t>
            </a:r>
            <a:r>
              <a:rPr lang="cs-CZ" sz="2400" dirty="0">
                <a:ea typeface="Times New Roman" panose="02020603050405020304" pitchFamily="18" charset="0"/>
              </a:rPr>
              <a:t>je nutné podchytit 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skutečnost, že náklad nebyl uhrazen přímo, ale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třetí osobou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, v tomto případě zaměstnancem. </a:t>
            </a:r>
          </a:p>
          <a:p>
            <a:pPr algn="just">
              <a:lnSpc>
                <a:spcPct val="100000"/>
              </a:lnSpc>
            </a:pPr>
            <a:r>
              <a:rPr lang="cs-CZ" sz="2400" dirty="0">
                <a:solidFill>
                  <a:srgbClr val="008000"/>
                </a:solidFill>
                <a:effectLst/>
                <a:ea typeface="Times New Roman" panose="02020603050405020304" pitchFamily="18" charset="0"/>
              </a:rPr>
              <a:t>Doporučuje se účet 333 Závazky vůči zaměstnancům, a účtovat způsobem: závazek 5xx/333 a poté úhrada 333/261.</a:t>
            </a:r>
          </a:p>
          <a:p>
            <a:pPr algn="just">
              <a:lnSpc>
                <a:spcPct val="100000"/>
              </a:lnSpc>
            </a:pPr>
            <a:endParaRPr lang="cs-CZ" sz="2400" dirty="0">
              <a:effectLst/>
              <a:ea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endParaRPr lang="cs-CZ" sz="24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720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E69E40A-D2A5-19E7-C9AD-BAB69021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7706"/>
            <a:ext cx="10515600" cy="983094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/>
              <a:t>Platba soukromou platební kartou </a:t>
            </a:r>
            <a:br>
              <a:rPr lang="cs-CZ" b="1" dirty="0"/>
            </a:br>
            <a:endParaRPr lang="cs-CZ" sz="27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94F2764-BE19-BD2D-74C6-7F1FBB175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4824"/>
            <a:ext cx="10515600" cy="452755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cs-CZ" sz="2400" dirty="0">
              <a:effectLst/>
              <a:ea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</a:pPr>
            <a:r>
              <a:rPr lang="cs-CZ" sz="2400" b="1" dirty="0">
                <a:ea typeface="Times New Roman" panose="02020603050405020304" pitchFamily="18" charset="0"/>
              </a:rPr>
              <a:t>N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ásledné proplacení 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tohoto výdaje </a:t>
            </a:r>
            <a:r>
              <a:rPr lang="cs-CZ" sz="2400" dirty="0">
                <a:ea typeface="Times New Roman" panose="02020603050405020304" pitchFamily="18" charset="0"/>
              </a:rPr>
              <a:t>by mělo být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provedeno bezhotovostně 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na bankovní účet zaměstnance s ohledem na problematiku haléřového vyrovnání. Důvodem je, že </a:t>
            </a:r>
            <a:r>
              <a:rPr lang="cs-CZ" sz="2400" i="1" dirty="0">
                <a:solidFill>
                  <a:srgbClr val="621316"/>
                </a:solidFill>
                <a:effectLst/>
                <a:ea typeface="Times New Roman" panose="02020603050405020304" pitchFamily="18" charset="0"/>
              </a:rPr>
              <a:t>zákon č. 563/1991 Sb., o účetnictví,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 ve znění pozdějších předpisů ani jiný právní předpis nestanoví, jak se vyrovnat v těchto případech se zaokrouhlením.</a:t>
            </a:r>
          </a:p>
          <a:p>
            <a:pPr algn="just">
              <a:lnSpc>
                <a:spcPct val="100000"/>
              </a:lnSpc>
            </a:pPr>
            <a:r>
              <a:rPr lang="cs-CZ" sz="2400" b="1" dirty="0">
                <a:effectLst/>
                <a:ea typeface="Times New Roman" panose="02020603050405020304" pitchFamily="18" charset="0"/>
              </a:rPr>
              <a:t>Z daňového hlediska 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může nastat jediný problém. Finanční úřad může chtít prokázat, že se jedná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o náklad školy, 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nikoliv soukromé osoby. Pokud zaplacený náklad je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běžným nákladem školy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, není důvod k rozporu. Stejně i v případě DPH.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cs-CZ" sz="2400" dirty="0">
              <a:effectLst/>
              <a:ea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endParaRPr lang="cs-CZ" sz="24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228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5"/>
            <a:ext cx="6751435" cy="1485532"/>
          </a:xfrm>
        </p:spPr>
        <p:txBody>
          <a:bodyPr anchor="b">
            <a:normAutofit fontScale="90000"/>
          </a:bodyPr>
          <a:lstStyle/>
          <a:p>
            <a:pPr marL="0" indent="0" algn="ctr">
              <a:lnSpc>
                <a:spcPct val="100000"/>
              </a:lnSpc>
              <a:buNone/>
            </a:pPr>
            <a:br>
              <a:rPr lang="cs-CZ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</a:br>
            <a:br>
              <a:rPr lang="cs-CZ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</a:br>
            <a:br>
              <a:rPr lang="cs-CZ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</a:br>
            <a:br>
              <a:rPr lang="cs-CZ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</a:br>
            <a:r>
              <a:rPr lang="cs-CZ" sz="4900" b="1" dirty="0">
                <a:latin typeface="+mj-lt"/>
                <a:cs typeface="Calibri" pitchFamily="34" charset="0"/>
              </a:rPr>
              <a:t>Děkuji </a:t>
            </a:r>
            <a:r>
              <a:rPr lang="cs-CZ" sz="4900" b="1">
                <a:latin typeface="+mj-lt"/>
                <a:cs typeface="Calibri" pitchFamily="34" charset="0"/>
              </a:rPr>
              <a:t>za pozornost.</a:t>
            </a:r>
            <a:endParaRPr lang="cs-CZ" sz="49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5595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2297295"/>
          </a:xfrm>
        </p:spPr>
        <p:txBody>
          <a:bodyPr anchor="b">
            <a:normAutofit fontScale="90000"/>
          </a:bodyPr>
          <a:lstStyle/>
          <a:p>
            <a:pPr marL="0" indent="0">
              <a:lnSpc>
                <a:spcPct val="100000"/>
              </a:lnSpc>
              <a:buNone/>
            </a:pPr>
            <a:br>
              <a:rPr lang="cs-CZ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</a:br>
            <a:br>
              <a:rPr lang="cs-CZ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</a:br>
            <a:br>
              <a:rPr lang="cs-CZ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</a:br>
            <a:br>
              <a:rPr lang="cs-CZ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alibri" pitchFamily="34" charset="0"/>
              </a:rPr>
            </a:br>
            <a:r>
              <a:rPr lang="cs-CZ" sz="4000" b="1" dirty="0">
                <a:latin typeface="+mj-lt"/>
                <a:cs typeface="Calibri" pitchFamily="34" charset="0"/>
              </a:rPr>
              <a:t>AKTUÁLNÍ INFORMACE </a:t>
            </a:r>
            <a:br>
              <a:rPr lang="cs-CZ" sz="4000" b="1" dirty="0">
                <a:latin typeface="+mj-lt"/>
                <a:cs typeface="Calibri" pitchFamily="34" charset="0"/>
              </a:rPr>
            </a:br>
            <a:r>
              <a:rPr lang="cs-CZ" sz="4000" b="1" dirty="0">
                <a:latin typeface="+mj-lt"/>
                <a:cs typeface="Calibri" pitchFamily="34" charset="0"/>
              </a:rPr>
              <a:t>Z ODDĚLENÍ </a:t>
            </a:r>
            <a:br>
              <a:rPr lang="cs-CZ" sz="4000" b="1" dirty="0">
                <a:latin typeface="+mj-lt"/>
                <a:cs typeface="Calibri" pitchFamily="34" charset="0"/>
              </a:rPr>
            </a:br>
            <a:r>
              <a:rPr lang="cs-CZ" sz="4000" b="1" dirty="0">
                <a:latin typeface="+mj-lt"/>
                <a:cs typeface="Calibri" pitchFamily="34" charset="0"/>
              </a:rPr>
              <a:t>KRAJSKÉHO VZDĚLÁVÁNÍ</a:t>
            </a:r>
            <a:endParaRPr lang="cs-CZ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27921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E69E40A-D2A5-19E7-C9AD-BAB690218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dirty="0"/>
              <a:t>Používání mobilních telefonů</a:t>
            </a:r>
            <a:br>
              <a:rPr lang="cs-CZ" b="1" dirty="0"/>
            </a:br>
            <a:r>
              <a:rPr lang="cs-CZ" sz="2700" dirty="0">
                <a:solidFill>
                  <a:srgbClr val="621316"/>
                </a:solidFill>
              </a:rPr>
              <a:t>§ 30 odst. 3 zákona č. 561/2004 Sb.</a:t>
            </a:r>
            <a:br>
              <a:rPr lang="cs-CZ" sz="2700" dirty="0">
                <a:solidFill>
                  <a:srgbClr val="621316"/>
                </a:solidFill>
              </a:rPr>
            </a:br>
            <a:endParaRPr lang="cs-CZ" sz="2700" dirty="0">
              <a:solidFill>
                <a:srgbClr val="621316"/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94F2764-BE19-BD2D-74C6-7F1FBB175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0686"/>
            <a:ext cx="10515600" cy="4366726"/>
          </a:xfrm>
        </p:spPr>
        <p:txBody>
          <a:bodyPr>
            <a:normAutofit fontScale="40000" lnSpcReduction="20000"/>
          </a:bodyPr>
          <a:lstStyle/>
          <a:p>
            <a:pPr algn="just"/>
            <a:endParaRPr lang="cs-CZ" sz="1800" b="1" u="sng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cs-CZ" sz="6000" b="1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Omezit či zakázat používání mobilního telefonu</a:t>
            </a:r>
            <a:r>
              <a:rPr lang="cs-CZ" sz="6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6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(případně jiných elektronických zařízení) dětmi, žáky nebo studenty ve školním řádu je možné, </a:t>
            </a:r>
            <a:r>
              <a:rPr lang="cs-CZ" sz="6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 výjimkou </a:t>
            </a:r>
            <a:r>
              <a:rPr lang="cs-CZ" sz="6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používání v nezbytném rozsahu ze zdravotních důvodů.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cs-CZ" sz="6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cs-CZ" sz="6000" b="1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Zabavení mobilního telefonu:</a:t>
            </a:r>
            <a:r>
              <a:rPr lang="cs-CZ" sz="60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6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 případě, že </a:t>
            </a:r>
            <a:r>
              <a:rPr lang="cs-CZ" sz="6000" dirty="0">
                <a:ea typeface="Times New Roman" panose="02020603050405020304" pitchFamily="18" charset="0"/>
                <a:cs typeface="Times New Roman" panose="02020603050405020304" pitchFamily="18" charset="0"/>
              </a:rPr>
              <a:t>žák poruší </a:t>
            </a:r>
            <a:r>
              <a:rPr lang="cs-CZ" sz="6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příslušná ustanovení školního řádu ohledně používání mobilního telefonu</a:t>
            </a:r>
            <a:r>
              <a:rPr lang="cs-CZ" sz="6000" dirty="0">
                <a:ea typeface="Times New Roman" panose="02020603050405020304" pitchFamily="18" charset="0"/>
                <a:cs typeface="Times New Roman" panose="02020603050405020304" pitchFamily="18" charset="0"/>
              </a:rPr>
              <a:t>, není vhodné odebrání mobilního telefonu učitelem, spíše např. </a:t>
            </a:r>
            <a:r>
              <a:rPr lang="cs-CZ" sz="6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na výzvu učitele odložit telefon na katedru s tím, že mu bude vrácen na konci dané vyučovací hodiny.</a:t>
            </a:r>
          </a:p>
          <a:p>
            <a:pPr algn="just"/>
            <a:endParaRPr lang="cs-CZ" i="1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7299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E69E40A-D2A5-19E7-C9AD-BAB690218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dirty="0"/>
              <a:t>Omlouvání </a:t>
            </a:r>
            <a:br>
              <a:rPr lang="cs-CZ" b="1" dirty="0"/>
            </a:br>
            <a:endParaRPr lang="cs-CZ" sz="27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94F2764-BE19-BD2D-74C6-7F1FBB175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4596612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endParaRPr lang="cs-CZ" sz="2400" dirty="0">
              <a:solidFill>
                <a:srgbClr val="621316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cs-CZ" sz="2400" i="1" dirty="0">
                <a:solidFill>
                  <a:srgbClr val="621316"/>
                </a:solidFill>
                <a:cs typeface="Times New Roman" panose="02020603050405020304" pitchFamily="18" charset="0"/>
              </a:rPr>
              <a:t>§ 34a odst. 4 zákona č. 561/2004 Sb</a:t>
            </a:r>
            <a:r>
              <a:rPr lang="cs-CZ" sz="2400" dirty="0">
                <a:solidFill>
                  <a:srgbClr val="621316"/>
                </a:solidFill>
                <a:cs typeface="Times New Roman" panose="02020603050405020304" pitchFamily="18" charset="0"/>
              </a:rPr>
              <a:t>. </a:t>
            </a:r>
            <a:r>
              <a:rPr lang="cs-CZ" sz="2400" dirty="0">
                <a:cs typeface="Times New Roman" panose="02020603050405020304" pitchFamily="18" charset="0"/>
              </a:rPr>
              <a:t>(předškolní vzdělávání)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cs-CZ" sz="2400" dirty="0">
                <a:cs typeface="Times New Roman" panose="02020603050405020304" pitchFamily="18" charset="0"/>
              </a:rPr>
              <a:t>„Podmínky pro uvolňování dětí ze vzdělávání a omlouvání jejich neúčasti ve vzdělávání stanoví školní řád. Ředitel mateřské školy je oprávněn požadovat doložení důvodů nepřítomnosti dítěte; </a:t>
            </a:r>
            <a:r>
              <a:rPr lang="cs-CZ" sz="2400" b="1" dirty="0">
                <a:cs typeface="Times New Roman" panose="02020603050405020304" pitchFamily="18" charset="0"/>
              </a:rPr>
              <a:t>zákonný zástupce je povinen doložit důvody </a:t>
            </a:r>
            <a:r>
              <a:rPr lang="cs-CZ" sz="2400" dirty="0">
                <a:cs typeface="Times New Roman" panose="02020603050405020304" pitchFamily="18" charset="0"/>
              </a:rPr>
              <a:t>nepřítomnosti dítěte </a:t>
            </a:r>
            <a:r>
              <a:rPr lang="cs-CZ" sz="2400" b="1" dirty="0">
                <a:cs typeface="Times New Roman" panose="02020603050405020304" pitchFamily="18" charset="0"/>
              </a:rPr>
              <a:t>nejpozději do 3 dnů ode dne výzvy</a:t>
            </a:r>
            <a:r>
              <a:rPr lang="cs-CZ" sz="2400" dirty="0">
                <a:cs typeface="Times New Roman" panose="02020603050405020304" pitchFamily="18" charset="0"/>
              </a:rPr>
              <a:t>.“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cs-CZ" sz="2400" dirty="0">
                <a:solidFill>
                  <a:srgbClr val="621316"/>
                </a:solidFill>
                <a:cs typeface="Times New Roman" panose="02020603050405020304" pitchFamily="18" charset="0"/>
              </a:rPr>
              <a:t>(</a:t>
            </a:r>
            <a:r>
              <a:rPr lang="cs-CZ" sz="2400" i="1" dirty="0">
                <a:solidFill>
                  <a:srgbClr val="621316"/>
                </a:solidFill>
                <a:cs typeface="Times New Roman" panose="02020603050405020304" pitchFamily="18" charset="0"/>
              </a:rPr>
              <a:t>souvislost s </a:t>
            </a:r>
            <a:r>
              <a:rPr lang="cs-CZ" sz="2400" i="1" dirty="0" err="1">
                <a:solidFill>
                  <a:srgbClr val="621316"/>
                </a:solidFill>
                <a:cs typeface="Times New Roman" panose="02020603050405020304" pitchFamily="18" charset="0"/>
              </a:rPr>
              <a:t>vyhl</a:t>
            </a:r>
            <a:r>
              <a:rPr lang="cs-CZ" sz="2400" i="1" dirty="0">
                <a:solidFill>
                  <a:srgbClr val="621316"/>
                </a:solidFill>
                <a:cs typeface="Times New Roman" panose="02020603050405020304" pitchFamily="18" charset="0"/>
              </a:rPr>
              <a:t>. 14/2005 § 1c o předškolním vzdělávání</a:t>
            </a:r>
            <a:r>
              <a:rPr lang="cs-CZ" sz="2400" dirty="0">
                <a:solidFill>
                  <a:srgbClr val="621316"/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507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E69E40A-D2A5-19E7-C9AD-BAB69021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7829"/>
            <a:ext cx="10515600" cy="1402971"/>
          </a:xfrm>
        </p:spPr>
        <p:txBody>
          <a:bodyPr>
            <a:normAutofit/>
          </a:bodyPr>
          <a:lstStyle/>
          <a:p>
            <a:pPr algn="ctr"/>
            <a:r>
              <a:rPr lang="cs-CZ" b="1" dirty="0"/>
              <a:t>Omlouvání </a:t>
            </a:r>
            <a:br>
              <a:rPr lang="cs-CZ" b="1" dirty="0"/>
            </a:br>
            <a:endParaRPr lang="cs-CZ" sz="27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94F2764-BE19-BD2D-74C6-7F1FBB175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8212"/>
            <a:ext cx="10515600" cy="5029200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cs-CZ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úprava velmi podobná: </a:t>
            </a:r>
          </a:p>
          <a:p>
            <a:pPr algn="just">
              <a:lnSpc>
                <a:spcPct val="120000"/>
              </a:lnSpc>
            </a:pPr>
            <a:r>
              <a:rPr lang="cs-CZ" sz="2400" i="1" dirty="0">
                <a:solidFill>
                  <a:srgbClr val="621316"/>
                </a:solidFill>
                <a:cs typeface="Times New Roman" panose="02020603050405020304" pitchFamily="18" charset="0"/>
              </a:rPr>
              <a:t>§ 50 odst. 1 zákona č. 561/2004 Sb. </a:t>
            </a:r>
            <a:r>
              <a:rPr lang="cs-CZ" sz="2400" dirty="0">
                <a:cs typeface="Times New Roman" panose="02020603050405020304" pitchFamily="18" charset="0"/>
              </a:rPr>
              <a:t>(pro základní vzdělávání), </a:t>
            </a:r>
          </a:p>
          <a:p>
            <a:pPr algn="just">
              <a:lnSpc>
                <a:spcPct val="120000"/>
              </a:lnSpc>
            </a:pPr>
            <a:r>
              <a:rPr lang="cs-CZ" sz="2400" i="1" dirty="0">
                <a:solidFill>
                  <a:srgbClr val="621316"/>
                </a:solidFill>
                <a:cs typeface="Times New Roman" panose="02020603050405020304" pitchFamily="18" charset="0"/>
              </a:rPr>
              <a:t>§ 67 odst. 1 a odst. 3 zákona č. 561/2004 Sb. </a:t>
            </a:r>
            <a:r>
              <a:rPr lang="cs-CZ" sz="2400" dirty="0">
                <a:cs typeface="Times New Roman" panose="02020603050405020304" pitchFamily="18" charset="0"/>
              </a:rPr>
              <a:t>(pro střední vzdělávání):</a:t>
            </a:r>
          </a:p>
          <a:p>
            <a:pPr algn="just">
              <a:lnSpc>
                <a:spcPct val="120000"/>
              </a:lnSpc>
              <a:buFontTx/>
              <a:buChar char="-"/>
            </a:pPr>
            <a:r>
              <a:rPr lang="cs-CZ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povinnost doložit důvody nepřítomnosti žáka ve vyučování nejpozději do 3 kalendářních dnů od počátku nepřítomnosti žáka, důvody nepřítomnosti žáka ve vyučování dokládá </a:t>
            </a:r>
            <a:r>
              <a:rPr lang="cs-CZ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zákonný zástupce nezletilého žáka nebo zletilý žák (svéprávný žák).</a:t>
            </a:r>
            <a:endParaRPr lang="cs-CZ" b="1" dirty="0"/>
          </a:p>
          <a:p>
            <a:pPr algn="just">
              <a:lnSpc>
                <a:spcPct val="120000"/>
              </a:lnSpc>
            </a:pPr>
            <a:r>
              <a:rPr lang="cs-CZ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Zletilý žák je obecně již plně svéprávný</a:t>
            </a:r>
            <a:r>
              <a:rPr lang="cs-CZ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tj. dokládá důvody nepřítomnosti ve vyučování sám, pokud by se nejednalo o výjimečný případ, kdy je např. jeho svéprávnost omezena.</a:t>
            </a:r>
          </a:p>
          <a:p>
            <a:pPr algn="just">
              <a:lnSpc>
                <a:spcPct val="120000"/>
              </a:lnSpc>
            </a:pPr>
            <a:r>
              <a:rPr lang="cs-CZ" sz="2400" b="1" dirty="0">
                <a:cs typeface="Times New Roman" panose="02020603050405020304" pitchFamily="18" charset="0"/>
              </a:rPr>
              <a:t>Právní úpravu by měl školní řád respektovat a být s ní v souladu. </a:t>
            </a:r>
          </a:p>
          <a:p>
            <a:pPr marL="0" indent="0" algn="just">
              <a:lnSpc>
                <a:spcPct val="120000"/>
              </a:lnSpc>
              <a:buNone/>
            </a:pPr>
            <a:endParaRPr lang="cs-CZ" sz="2400" i="1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1997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E69E40A-D2A5-19E7-C9AD-BAB690218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dirty="0"/>
              <a:t>Omlouvání </a:t>
            </a:r>
            <a:br>
              <a:rPr lang="cs-CZ" b="1" dirty="0"/>
            </a:br>
            <a:endParaRPr lang="cs-CZ" sz="27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94F2764-BE19-BD2D-74C6-7F1FBB175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0686"/>
            <a:ext cx="10515600" cy="4366726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cs-CZ" sz="2400" i="1" dirty="0">
                <a:solidFill>
                  <a:srgbClr val="621316"/>
                </a:solidFill>
                <a:cs typeface="Times New Roman" panose="02020603050405020304" pitchFamily="18" charset="0"/>
              </a:rPr>
              <a:t>§ 21 odst. 1 a 3 zákona č. 561/2004 Sb.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cs-CZ" sz="2400" dirty="0">
                <a:cs typeface="Times New Roman" panose="02020603050405020304" pitchFamily="18" charset="0"/>
              </a:rPr>
              <a:t>rodiče, popřípadě osoby, které vůči </a:t>
            </a:r>
            <a:r>
              <a:rPr lang="cs-CZ" sz="2400" b="1" dirty="0">
                <a:cs typeface="Times New Roman" panose="02020603050405020304" pitchFamily="18" charset="0"/>
              </a:rPr>
              <a:t>zletilým</a:t>
            </a:r>
            <a:r>
              <a:rPr lang="cs-CZ" sz="2400" dirty="0">
                <a:cs typeface="Times New Roman" panose="02020603050405020304" pitchFamily="18" charset="0"/>
              </a:rPr>
              <a:t> žákům </a:t>
            </a:r>
            <a:r>
              <a:rPr lang="cs-CZ" sz="2400" b="1" dirty="0">
                <a:cs typeface="Times New Roman" panose="02020603050405020304" pitchFamily="18" charset="0"/>
              </a:rPr>
              <a:t>plní vyživovací povinnost</a:t>
            </a:r>
            <a:r>
              <a:rPr lang="cs-CZ" sz="2400" dirty="0">
                <a:cs typeface="Times New Roman" panose="02020603050405020304" pitchFamily="18" charset="0"/>
              </a:rPr>
              <a:t>, mají </a:t>
            </a:r>
            <a:r>
              <a:rPr lang="cs-CZ" sz="2400" b="1" dirty="0">
                <a:cs typeface="Times New Roman" panose="02020603050405020304" pitchFamily="18" charset="0"/>
              </a:rPr>
              <a:t>právo na informace </a:t>
            </a:r>
            <a:r>
              <a:rPr lang="cs-CZ" sz="2400" dirty="0">
                <a:cs typeface="Times New Roman" panose="02020603050405020304" pitchFamily="18" charset="0"/>
              </a:rPr>
              <a:t>o průběhu a výsledcích vzdělávání.</a:t>
            </a:r>
          </a:p>
          <a:p>
            <a:pPr algn="just">
              <a:lnSpc>
                <a:spcPct val="110000"/>
              </a:lnSpc>
            </a:pPr>
            <a:endParaRPr lang="cs-CZ" sz="2400" dirty="0"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cs-CZ" sz="2400" dirty="0">
                <a:cs typeface="Times New Roman" panose="02020603050405020304" pitchFamily="18" charset="0"/>
              </a:rPr>
              <a:t>Mělo by se jednat o </a:t>
            </a:r>
            <a:r>
              <a:rPr lang="cs-CZ" sz="2400" b="1" dirty="0">
                <a:cs typeface="Times New Roman" panose="02020603050405020304" pitchFamily="18" charset="0"/>
              </a:rPr>
              <a:t>reálné plnění vyživovací povinnosti</a:t>
            </a:r>
            <a:r>
              <a:rPr lang="cs-CZ" sz="2400" dirty="0">
                <a:cs typeface="Times New Roman" panose="02020603050405020304" pitchFamily="18" charset="0"/>
              </a:rPr>
              <a:t>, nejen např. soudně uložená povinnost platit výživné, ale i reální plnění této povinnosti.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3903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E69E40A-D2A5-19E7-C9AD-BAB690218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b="1" dirty="0"/>
              <a:t>Nikotinové sáčky </a:t>
            </a:r>
            <a:br>
              <a:rPr lang="cs-CZ" b="1" dirty="0"/>
            </a:br>
            <a:endParaRPr lang="cs-CZ" sz="27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94F2764-BE19-BD2D-74C6-7F1FBB175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2051"/>
            <a:ext cx="10515600" cy="4725361"/>
          </a:xfrm>
        </p:spPr>
        <p:txBody>
          <a:bodyPr>
            <a:normAutofit/>
          </a:bodyPr>
          <a:lstStyle/>
          <a:p>
            <a:pPr algn="just"/>
            <a:endParaRPr lang="cs-CZ" sz="2400" dirty="0"/>
          </a:p>
          <a:p>
            <a:pPr algn="just"/>
            <a:r>
              <a:rPr lang="cs-CZ" sz="2400" dirty="0"/>
              <a:t>příloha č. 13 </a:t>
            </a:r>
            <a:r>
              <a:rPr lang="cs-CZ" sz="2400" b="1" dirty="0"/>
              <a:t>Metodického doporučení MŠMT</a:t>
            </a:r>
            <a:r>
              <a:rPr lang="cs-CZ" sz="2400" dirty="0"/>
              <a:t> k primární prevenci rizikového chování u dětí, žáků a studentů ve školách a školských zařízeních, </a:t>
            </a:r>
            <a:r>
              <a:rPr lang="cs-CZ" sz="2400" b="1" dirty="0"/>
              <a:t>č. j.: </a:t>
            </a:r>
            <a:r>
              <a:rPr lang="cs-CZ" sz="2400" i="1" dirty="0">
                <a:solidFill>
                  <a:srgbClr val="621316"/>
                </a:solidFill>
              </a:rPr>
              <a:t>MSMT-11112/2022-2.</a:t>
            </a:r>
          </a:p>
          <a:p>
            <a:pPr algn="just">
              <a:lnSpc>
                <a:spcPct val="100000"/>
              </a:lnSpc>
            </a:pPr>
            <a:r>
              <a:rPr lang="cs-CZ" sz="2400" b="1" dirty="0"/>
              <a:t>POZOR: </a:t>
            </a:r>
            <a:r>
              <a:rPr lang="cs-CZ" sz="2400" dirty="0"/>
              <a:t>dne </a:t>
            </a:r>
            <a:r>
              <a:rPr lang="cs-CZ" sz="2400" b="1" dirty="0"/>
              <a:t>8. 3. 2023 </a:t>
            </a:r>
            <a:r>
              <a:rPr lang="cs-CZ" sz="2400" dirty="0"/>
              <a:t>vyhlášen ve Sbírce zákonů </a:t>
            </a:r>
            <a:r>
              <a:rPr lang="cs-CZ" sz="2400" i="1" dirty="0">
                <a:solidFill>
                  <a:srgbClr val="621316"/>
                </a:solidFill>
              </a:rPr>
              <a:t>zákon č. 59/2023 Sb., </a:t>
            </a:r>
            <a:r>
              <a:rPr lang="cs-CZ" sz="2400" dirty="0"/>
              <a:t>kterým se mění zákon č. 65/2017 Sb., o ochraně zdraví před škodlivými účinky návykových látek, ve znění pozdějších předpisů.</a:t>
            </a:r>
          </a:p>
          <a:p>
            <a:pPr algn="just">
              <a:lnSpc>
                <a:spcPct val="100000"/>
              </a:lnSpc>
            </a:pPr>
            <a:r>
              <a:rPr lang="cs-CZ" sz="2400" dirty="0"/>
              <a:t>Mezi </a:t>
            </a:r>
            <a:r>
              <a:rPr lang="cs-CZ" sz="2400" b="1" dirty="0"/>
              <a:t>návykové látky </a:t>
            </a:r>
            <a:r>
              <a:rPr lang="cs-CZ" sz="2400" dirty="0"/>
              <a:t>dle zákona zařazen nikotin, upraven zákaz prodeje nikotinových sáčků bez obsahu tabáku (zejm. zákaz prodeje ve škole a školském zařízení, osobě mladší 18 let, </a:t>
            </a:r>
            <a:r>
              <a:rPr lang="pl-PL" sz="2400" dirty="0"/>
              <a:t>na akci určené pro osoby mladší 18 let</a:t>
            </a:r>
            <a:r>
              <a:rPr lang="cs-CZ" sz="2400" dirty="0"/>
              <a:t>).</a:t>
            </a:r>
          </a:p>
          <a:p>
            <a:pPr algn="just">
              <a:lnSpc>
                <a:spcPct val="120000"/>
              </a:lnSpc>
            </a:pPr>
            <a:endParaRPr lang="cs-CZ" sz="24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7848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E69E40A-D2A5-19E7-C9AD-BAB69021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84988"/>
            <a:ext cx="10515600" cy="587827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/>
              <a:t>Jízdné a cestovní náhrady </a:t>
            </a:r>
            <a:br>
              <a:rPr lang="cs-CZ" b="1" dirty="0"/>
            </a:br>
            <a:endParaRPr lang="cs-CZ" sz="27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94F2764-BE19-BD2D-74C6-7F1FBB175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0302"/>
            <a:ext cx="10515600" cy="5337111"/>
          </a:xfrm>
        </p:spPr>
        <p:txBody>
          <a:bodyPr>
            <a:normAutofit/>
          </a:bodyPr>
          <a:lstStyle/>
          <a:p>
            <a:pPr algn="just"/>
            <a:endParaRPr lang="cs-CZ" sz="2400" dirty="0"/>
          </a:p>
          <a:p>
            <a:pPr algn="just"/>
            <a:endParaRPr lang="cs-CZ" sz="2400" dirty="0"/>
          </a:p>
          <a:p>
            <a:pPr algn="just">
              <a:lnSpc>
                <a:spcPct val="110000"/>
              </a:lnSpc>
            </a:pPr>
            <a:r>
              <a:rPr lang="cs-CZ" sz="2400" dirty="0">
                <a:effectLst/>
                <a:ea typeface="Times New Roman" panose="02020603050405020304" pitchFamily="18" charset="0"/>
              </a:rPr>
              <a:t>Platná právní úprava poskytování cestovních náhrad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se nevztahuje na žáky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. Dle </a:t>
            </a:r>
            <a:r>
              <a:rPr lang="cs-CZ" sz="2400" i="1" dirty="0">
                <a:solidFill>
                  <a:srgbClr val="621316"/>
                </a:solidFill>
                <a:effectLst/>
                <a:ea typeface="Times New Roman" panose="02020603050405020304" pitchFamily="18" charset="0"/>
              </a:rPr>
              <a:t>zákona č. 262/2006 Sb. zákoníku práce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se vztahuje pouze na zaměstnance,</a:t>
            </a:r>
            <a:r>
              <a:rPr lang="cs-CZ" sz="2400" b="1" dirty="0">
                <a:ea typeface="Times New Roman" panose="02020603050405020304" pitchFamily="18" charset="0"/>
              </a:rPr>
              <a:t> </a:t>
            </a:r>
            <a:r>
              <a:rPr lang="cs-CZ" sz="2400" dirty="0">
                <a:ea typeface="Times New Roman" panose="02020603050405020304" pitchFamily="18" charset="0"/>
              </a:rPr>
              <a:t>v tomto případě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 pedagoga. </a:t>
            </a:r>
            <a:r>
              <a:rPr lang="cs-CZ" sz="2400" i="1" dirty="0">
                <a:solidFill>
                  <a:srgbClr val="621316"/>
                </a:solidFill>
                <a:effectLst/>
                <a:ea typeface="Times New Roman" panose="02020603050405020304" pitchFamily="18" charset="0"/>
              </a:rPr>
              <a:t>§157 odst. 1 zákoníku práce 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stanoví, že náhradu jízdních výdajů za použití určeného hromadného dopravního prostředku dálkové přepravy a taxislužby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poskytne zaměstnavatel zaměstnanci v prokázané výši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10000"/>
              </a:lnSpc>
            </a:pPr>
            <a:r>
              <a:rPr lang="cs-CZ" sz="2400" dirty="0">
                <a:effectLst/>
                <a:ea typeface="Times New Roman" panose="02020603050405020304" pitchFamily="18" charset="0"/>
              </a:rPr>
              <a:t>Učitelé pojedou se žáky na pracovní cestu (např. divadelní představení s pedagogickým dozorem). Pokud budou chtít proplatit jízdní výlohy, musí koupit </a:t>
            </a:r>
            <a:r>
              <a:rPr lang="cs-CZ" sz="2400" dirty="0">
                <a:ea typeface="Times New Roman" panose="02020603050405020304" pitchFamily="18" charset="0"/>
              </a:rPr>
              <a:t>samostatnou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jízdenku pro učitele 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a samostatnou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společnou jízdenku pro žáky.</a:t>
            </a:r>
            <a:endParaRPr lang="cs-CZ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endParaRPr lang="cs-CZ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endParaRPr lang="cs-CZ" sz="2400" dirty="0">
              <a:effectLst/>
              <a:ea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</a:pPr>
            <a:endParaRPr lang="cs-CZ" sz="26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9395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CE69E40A-D2A5-19E7-C9AD-BAB690218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45029"/>
            <a:ext cx="10515600" cy="945771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/>
              <a:t>Jízdné a cestovní náhrady</a:t>
            </a:r>
            <a:br>
              <a:rPr lang="cs-CZ" b="1" dirty="0"/>
            </a:br>
            <a:endParaRPr lang="cs-CZ" sz="27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194F2764-BE19-BD2D-74C6-7F1FBB175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2051"/>
            <a:ext cx="10515600" cy="4725361"/>
          </a:xfrm>
        </p:spPr>
        <p:txBody>
          <a:bodyPr>
            <a:normAutofit/>
          </a:bodyPr>
          <a:lstStyle/>
          <a:p>
            <a:pPr algn="just"/>
            <a:endParaRPr lang="cs-CZ" sz="2400" dirty="0"/>
          </a:p>
          <a:p>
            <a:pPr algn="just">
              <a:lnSpc>
                <a:spcPct val="100000"/>
              </a:lnSpc>
            </a:pPr>
            <a:r>
              <a:rPr lang="cs-CZ" sz="2400" dirty="0">
                <a:effectLst/>
                <a:ea typeface="Times New Roman" panose="02020603050405020304" pitchFamily="18" charset="0"/>
              </a:rPr>
              <a:t>Škola </a:t>
            </a:r>
            <a:r>
              <a:rPr lang="cs-CZ" sz="2400" b="1" dirty="0">
                <a:effectLst/>
                <a:ea typeface="Times New Roman" panose="02020603050405020304" pitchFamily="18" charset="0"/>
              </a:rPr>
              <a:t>jízdní výdaj pedagogovi </a:t>
            </a:r>
            <a:r>
              <a:rPr lang="cs-CZ" sz="2400" dirty="0">
                <a:effectLst/>
                <a:ea typeface="Times New Roman" panose="02020603050405020304" pitchFamily="18" charset="0"/>
              </a:rPr>
              <a:t>proplatí na základě předložené jízdenky a vykáže ho ve výdajích v souladu s rozpočtovými pravidly. </a:t>
            </a:r>
            <a:r>
              <a:rPr lang="cs-CZ" sz="2400" dirty="0">
                <a:solidFill>
                  <a:srgbClr val="008000"/>
                </a:solidFill>
                <a:effectLst/>
                <a:ea typeface="Times New Roman" panose="02020603050405020304" pitchFamily="18" charset="0"/>
              </a:rPr>
              <a:t>P</a:t>
            </a:r>
            <a:r>
              <a:rPr lang="cs-CZ" sz="2400" dirty="0">
                <a:solidFill>
                  <a:srgbClr val="008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roplacené cestovní náhrady jsou účtovány na účet 512. </a:t>
            </a:r>
          </a:p>
          <a:p>
            <a:pPr algn="just">
              <a:lnSpc>
                <a:spcPct val="100000"/>
              </a:lnSpc>
            </a:pPr>
            <a:r>
              <a:rPr lang="cs-CZ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Jízdné </a:t>
            </a:r>
            <a:r>
              <a:rPr lang="cs-CZ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ž</a:t>
            </a:r>
            <a:r>
              <a:rPr lang="cs-CZ" sz="24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áků </a:t>
            </a:r>
            <a:r>
              <a:rPr lang="cs-CZ" sz="24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bude proplaceno z jiných zdrojů, nejčastěji se rozpočítá na žáky, kteří sami uhradí příslušný podíl.</a:t>
            </a:r>
          </a:p>
          <a:p>
            <a:pPr algn="just">
              <a:lnSpc>
                <a:spcPct val="150000"/>
              </a:lnSpc>
            </a:pPr>
            <a:endParaRPr lang="cs-CZ" sz="2400" dirty="0"/>
          </a:p>
          <a:p>
            <a:pPr algn="just">
              <a:lnSpc>
                <a:spcPct val="120000"/>
              </a:lnSpc>
            </a:pPr>
            <a:endParaRPr lang="cs-CZ" sz="2400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62392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1527</TotalTime>
  <Words>882</Words>
  <Application>Microsoft Office PowerPoint</Application>
  <PresentationFormat>Širokoúhlá obrazovka</PresentationFormat>
  <Paragraphs>59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Inter</vt:lpstr>
      <vt:lpstr>Motiv Office</vt:lpstr>
      <vt:lpstr>    PRACOVNÍ PORADA ŘEDITELŮ ŠKOL A ŠKOLSKÝCH ZAŘÍZENÍ    zřizovaných Olomouckým krajem</vt:lpstr>
      <vt:lpstr>    AKTUÁLNÍ INFORMACE  Z ODDĚLENÍ  KRAJSKÉHO VZDĚLÁVÁNÍ</vt:lpstr>
      <vt:lpstr>Používání mobilních telefonů § 30 odst. 3 zákona č. 561/2004 Sb. </vt:lpstr>
      <vt:lpstr>Omlouvání  </vt:lpstr>
      <vt:lpstr>Omlouvání  </vt:lpstr>
      <vt:lpstr>Omlouvání  </vt:lpstr>
      <vt:lpstr>Nikotinové sáčky  </vt:lpstr>
      <vt:lpstr>Jízdné a cestovní náhrady  </vt:lpstr>
      <vt:lpstr>Jízdné a cestovní náhrady </vt:lpstr>
      <vt:lpstr>Platba soukromou platební kartou  </vt:lpstr>
      <vt:lpstr>Platba soukromou platební kartou  </vt:lpstr>
      <vt:lpstr>    Děkuji za pozornost.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Pavlíková Jitka</cp:lastModifiedBy>
  <cp:revision>157</cp:revision>
  <cp:lastPrinted>2022-10-18T13:32:02Z</cp:lastPrinted>
  <dcterms:created xsi:type="dcterms:W3CDTF">2022-03-10T07:10:19Z</dcterms:created>
  <dcterms:modified xsi:type="dcterms:W3CDTF">2023-03-21T06:36:16Z</dcterms:modified>
</cp:coreProperties>
</file>