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3" r:id="rId9"/>
    <p:sldId id="267" r:id="rId10"/>
    <p:sldId id="268" r:id="rId11"/>
    <p:sldId id="260" r:id="rId12"/>
    <p:sldId id="269" r:id="rId13"/>
    <p:sldId id="261" r:id="rId14"/>
    <p:sldId id="270" r:id="rId15"/>
    <p:sldId id="271" r:id="rId16"/>
    <p:sldId id="272" r:id="rId17"/>
    <p:sldId id="262" r:id="rId1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100" d="100"/>
          <a:sy n="100" d="100"/>
        </p:scale>
        <p:origin x="-28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A59F2E-6C03-497E-A922-11BB17C4A4C6}" type="datetimeFigureOut">
              <a:rPr lang="cs-CZ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524AE3C-8958-468D-8008-816CBFE7281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1293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5363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0B7423-AC2C-4FF0-A7A4-DD32AFA94431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9393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2540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7299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25404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91560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30981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1351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2540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8752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1269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2540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6117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9028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7306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25404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24AE3C-8958-468D-8008-816CBFE72819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1705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83EAE5-CE53-4F7F-90B4-30B52C757EE8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070C883D-0147-44A3-B3AB-D5CE3C5909D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668FDE-230C-48D1-B494-567001418F4E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37986C-D1A8-4FFB-B4E0-3B07D7184A66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C0D8D-0DDF-4CD5-90CF-E0F2CA23084C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BC88D0-880A-48F3-AE9B-652248DD6F1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9028D0-ECDB-4655-8FB7-84156CC95F8F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34DBDFF1-6FCD-4C8F-8B95-1BCF3C2F12E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85D21C-EB46-44E1-A5A7-D3D3AB52D3BE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438970-E1AB-47BB-8ED0-8C107D692DF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B528F4-21A9-4E40-BE4F-05B9EC606D30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1E66B4-B31A-4556-9E16-17C88435936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08C61D-18BC-48A3-9DE1-35766CFDE3C0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E56AE24B-175E-4A77-BAF6-1E5865F9730E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72FE21-8290-4A7B-8337-742CB394A0D1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6E4DB-766F-4AE9-9409-792E2AC1BE3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FD7F6F-8FEB-4495-B622-FBF1EFA95F43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7D993-C49A-428E-A293-815DBF20333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1D294E-C698-48CA-B251-182ADC2EC0EA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8A207E-9C99-446B-B199-A385C02FA1C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857CCE-77BF-42D9-BAF6-2F9C83925951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148BBF-E1AC-44F3-8893-E6027FA0943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516ABC7-3D0E-43F0-80BA-3A4611ED14EF}" type="datetime1">
              <a:rPr lang="cs-CZ" smtClean="0"/>
              <a:pPr>
                <a:defRPr/>
              </a:pPr>
              <a:t>6.11.2015</a:t>
            </a:fld>
            <a:endParaRPr lang="cs-CZ" dirty="0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0C3A0FD-FD4F-41D7-87BF-1EEC7611F452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\\ALGOL\Spr&#225;va\Prokopova\Moje%202013-14\Fotky,prezentace\prez.%20INS\SOU%20Jesen&#237;k%20-%2005%20Sva&#345;ov&#225;n&#237;%20kysl&#237;ko-acetylenov&#253;m%20plamenem%2010%20min%20CZ.mp4" TargetMode="External"/><Relationship Id="rId1" Type="http://schemas.microsoft.com/office/2007/relationships/media" Target="file:///\\ALGOL\Spr&#225;va\Prokopova\Moje%202013-14\Fotky,prezentace\prez.%20INS\SOU%20Jesen&#237;k%20-%2005%20Sva&#345;ov&#225;n&#237;%20kysl&#237;ko-acetylenov&#253;m%20plamenem%2010%20min%20CZ.mp4" TargetMode="Externa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685800" y="1899171"/>
            <a:ext cx="7772400" cy="936476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cs-CZ" sz="3200" dirty="0" smtClean="0">
                <a:solidFill>
                  <a:schemeClr val="accent4">
                    <a:lumMod val="75000"/>
                  </a:schemeClr>
                </a:solidFill>
              </a:rPr>
              <a:t>CHCI </a:t>
            </a:r>
            <a:r>
              <a:rPr lang="cs-CZ" sz="3200" dirty="0">
                <a:solidFill>
                  <a:schemeClr val="accent4">
                    <a:lumMod val="75000"/>
                  </a:schemeClr>
                </a:solidFill>
              </a:rPr>
              <a:t>BÝT INSTALATÉREM NEBO ZEDNÍKEM</a:t>
            </a:r>
            <a:r>
              <a:rPr lang="cs-CZ" sz="1800" dirty="0">
                <a:effectLst/>
              </a:rPr>
              <a:t/>
            </a:r>
            <a:br>
              <a:rPr lang="cs-CZ" sz="1800" dirty="0">
                <a:effectLst/>
              </a:rPr>
            </a:br>
            <a:r>
              <a:rPr lang="cs-CZ" sz="2000" dirty="0">
                <a:effectLst/>
              </a:rPr>
              <a:t>CZ.1.07/1.1.26/02.0076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2193701"/>
          </a:xfrm>
        </p:spPr>
        <p:txBody>
          <a:bodyPr>
            <a:normAutofit/>
          </a:bodyPr>
          <a:lstStyle/>
          <a:p>
            <a:pPr marR="0"/>
            <a:endParaRPr lang="cs-CZ" sz="1600" dirty="0" smtClean="0"/>
          </a:p>
          <a:p>
            <a:pPr marR="0"/>
            <a:endParaRPr lang="cs-CZ" sz="1600" dirty="0" smtClean="0">
              <a:solidFill>
                <a:srgbClr val="227A8F"/>
              </a:solidFill>
            </a:endParaRPr>
          </a:p>
          <a:p>
            <a:pPr marR="0" algn="l"/>
            <a:endParaRPr lang="cs-CZ" sz="1600" dirty="0" smtClean="0">
              <a:solidFill>
                <a:srgbClr val="227A8F"/>
              </a:solidFill>
            </a:endParaRPr>
          </a:p>
        </p:txBody>
      </p:sp>
      <p:pic>
        <p:nvPicPr>
          <p:cNvPr id="14340" name="Obrázek 16" descr="sou jeseník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565" y="3132782"/>
            <a:ext cx="259238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9062"/>
            <a:ext cx="8640960" cy="1429738"/>
          </a:xfrm>
          <a:prstGeom prst="rect">
            <a:avLst/>
          </a:prstGeom>
          <a:ln w="254000">
            <a:solidFill>
              <a:schemeClr val="bg1"/>
            </a:solidFill>
            <a:miter lim="800000"/>
          </a:ln>
        </p:spPr>
      </p:pic>
      <p:sp>
        <p:nvSpPr>
          <p:cNvPr id="9" name="Zástupný symbol pro obsah 8"/>
          <p:cNvSpPr txBox="1">
            <a:spLocks/>
          </p:cNvSpPr>
          <p:nvPr/>
        </p:nvSpPr>
        <p:spPr>
          <a:xfrm>
            <a:off x="228600" y="5661248"/>
            <a:ext cx="8686800" cy="86409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1200"/>
              </a:spcAft>
            </a:pPr>
            <a:r>
              <a:rPr lang="cs-CZ" sz="1800" dirty="0"/>
              <a:t>Tento projekt je spolufinancován Evropským sociálním fondem </a:t>
            </a:r>
            <a:r>
              <a:rPr lang="cs-CZ" sz="1800"/>
              <a:t>a </a:t>
            </a:r>
            <a:r>
              <a:rPr lang="cs-CZ" sz="1800" smtClean="0"/>
              <a:t>Státním </a:t>
            </a:r>
            <a:r>
              <a:rPr lang="cs-CZ" sz="1800" dirty="0"/>
              <a:t>rozpočtem </a:t>
            </a:r>
            <a:r>
              <a:rPr lang="cs-CZ" sz="1800" dirty="0" smtClean="0"/>
              <a:t>ČR.</a:t>
            </a:r>
          </a:p>
          <a:p>
            <a:pPr algn="ctr" fontAlgn="auto">
              <a:spcAft>
                <a:spcPts val="1200"/>
              </a:spcAft>
            </a:pPr>
            <a:r>
              <a:rPr lang="pl-PL" sz="1800" dirty="0" smtClean="0"/>
              <a:t>Realizace </a:t>
            </a:r>
            <a:r>
              <a:rPr lang="pl-PL" sz="1800" dirty="0"/>
              <a:t>projektu: 1. 8. 2013 – 31. 12. 2014</a:t>
            </a:r>
            <a:endParaRPr lang="cs-CZ" sz="1800" dirty="0"/>
          </a:p>
        </p:txBody>
      </p:sp>
      <p:pic>
        <p:nvPicPr>
          <p:cNvPr id="1026" name="Picture 2" descr="\\algol\Fotky\+ Foto pro prezentace školy\2013-12-05 Budova školy a vchod\IMG_26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32782"/>
            <a:ext cx="2495550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BDFF1-6FCD-4C8F-8B95-1BCF3C2F12EF}" type="slidenum">
              <a:rPr lang="cs-CZ" smtClean="0"/>
              <a:pPr>
                <a:defRPr/>
              </a:pPr>
              <a:t>10</a:t>
            </a:fld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84" y="307975"/>
            <a:ext cx="3792552" cy="284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\\ALGOL\Správa\Prokopova\Moje 2013-14\Fotky,prezentace\prez. INS\Foto stěny INS\Cvičná stěna č.8g IN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812" y="328513"/>
            <a:ext cx="4669668" cy="622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84" y="3680930"/>
            <a:ext cx="3792552" cy="284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7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KLÍČOVÉ AKTIVITY</a:t>
            </a:r>
            <a:endParaRPr lang="cs-CZ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433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874131-D8D3-4450-A7BA-87450578CA2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cs-CZ"/>
          </a:p>
        </p:txBody>
      </p:sp>
      <p:sp>
        <p:nvSpPr>
          <p:cNvPr id="7" name="Zástupný symbol pro obsah 8"/>
          <p:cNvSpPr>
            <a:spLocks noGrp="1"/>
          </p:cNvSpPr>
          <p:nvPr>
            <p:ph idx="1"/>
          </p:nvPr>
        </p:nvSpPr>
        <p:spPr>
          <a:xfrm>
            <a:off x="228600" y="1554162"/>
            <a:ext cx="86868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 smtClean="0"/>
              <a:t>Klíčová aktivita č. 03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400" dirty="0" smtClean="0"/>
              <a:t>Dny </a:t>
            </a:r>
            <a:r>
              <a:rPr lang="cs-CZ" sz="2400" dirty="0"/>
              <a:t>instalatérů a zedníků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/>
              <a:t>Výstup </a:t>
            </a:r>
            <a:r>
              <a:rPr lang="cs-CZ" sz="2800" dirty="0" smtClean="0"/>
              <a:t>KA č. 03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400" dirty="0" smtClean="0"/>
              <a:t>15 Dnů </a:t>
            </a:r>
            <a:r>
              <a:rPr lang="cs-CZ" sz="2400" dirty="0"/>
              <a:t>instalatérů a zedníků pro žáky ZŠ, průvodci </a:t>
            </a:r>
            <a:r>
              <a:rPr lang="cs-CZ" sz="2400" dirty="0" smtClean="0"/>
              <a:t>byli </a:t>
            </a:r>
            <a:r>
              <a:rPr lang="cs-CZ" sz="2400" dirty="0"/>
              <a:t>žáci </a:t>
            </a:r>
            <a:r>
              <a:rPr lang="cs-CZ" sz="2400" dirty="0" smtClean="0"/>
              <a:t>ze SOŠ </a:t>
            </a:r>
            <a:r>
              <a:rPr lang="cs-CZ" sz="2400" dirty="0"/>
              <a:t>a SOU Jeseník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400" dirty="0" smtClean="0"/>
              <a:t>motivace </a:t>
            </a:r>
            <a:r>
              <a:rPr lang="cs-CZ" sz="2400" dirty="0"/>
              <a:t>žáků ZŠ při výběru učebního oboru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37" y="5949280"/>
            <a:ext cx="4765126" cy="788440"/>
          </a:xfrm>
          <a:prstGeom prst="rect">
            <a:avLst/>
          </a:prstGeom>
          <a:ln w="127000">
            <a:solidFill>
              <a:schemeClr val="bg1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31815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BDFF1-6FCD-4C8F-8B95-1BCF3C2F12EF}" type="slidenum">
              <a:rPr lang="cs-CZ" smtClean="0"/>
              <a:pPr>
                <a:defRPr/>
              </a:pPr>
              <a:t>12</a:t>
            </a:fld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4476318" cy="335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\\ALGOL\Správa\Prokopova\Moje 2013-14\Fotky,prezentace\prez. INS\IMG_3406+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243" y="3875419"/>
            <a:ext cx="3497050" cy="262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\\ALGOL\Správa\Prokopova\Moje 2013-14\Fotky,prezentace\prez. INS\IMG_3423+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497049" cy="262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\\ALGOL\Správa\Prokopova\Moje 2013-14\Fotky,prezentace\prez. INS\IMG_287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6"/>
            <a:ext cx="4476317" cy="335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29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KLÍČOVÉ AKTIVITY</a:t>
            </a:r>
            <a:endParaRPr lang="cs-CZ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433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874131-D8D3-4450-A7BA-87450578CA2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cs-CZ"/>
          </a:p>
        </p:txBody>
      </p:sp>
      <p:sp>
        <p:nvSpPr>
          <p:cNvPr id="6" name="Zástupný symbol pro obsah 8"/>
          <p:cNvSpPr>
            <a:spLocks noGrp="1"/>
          </p:cNvSpPr>
          <p:nvPr>
            <p:ph idx="1"/>
          </p:nvPr>
        </p:nvSpPr>
        <p:spPr>
          <a:xfrm>
            <a:off x="228600" y="1554162"/>
            <a:ext cx="86868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 smtClean="0"/>
              <a:t>Klíčová aktivita č. 04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300" dirty="0" smtClean="0"/>
              <a:t>Exkurze </a:t>
            </a:r>
            <a:r>
              <a:rPr lang="cs-CZ" sz="2300" dirty="0"/>
              <a:t>žáků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/>
              <a:t>Výstup </a:t>
            </a:r>
            <a:r>
              <a:rPr lang="cs-CZ" sz="2800" dirty="0" smtClean="0"/>
              <a:t>KA č. 04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300" dirty="0" smtClean="0"/>
              <a:t>5 </a:t>
            </a:r>
            <a:r>
              <a:rPr lang="cs-CZ" sz="2300" dirty="0"/>
              <a:t>exkurzí žáků SOŠ a SOU Jeseník do vybraných firem (seznámení se zásadami správné práce, pracovními návyky, zodpovědností, atd.)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300" dirty="0"/>
              <a:t>Firmy </a:t>
            </a:r>
            <a:r>
              <a:rPr lang="cs-CZ" sz="2300" dirty="0" smtClean="0"/>
              <a:t>měly možnost poznat </a:t>
            </a:r>
            <a:r>
              <a:rPr lang="cs-CZ" sz="2300" dirty="0"/>
              <a:t>potencionální zaměstnance a </a:t>
            </a:r>
            <a:r>
              <a:rPr lang="cs-CZ" sz="2300" dirty="0" smtClean="0"/>
              <a:t>seznámily </a:t>
            </a:r>
            <a:r>
              <a:rPr lang="cs-CZ" sz="2300" dirty="0"/>
              <a:t>je se strategií práce tak, aby se po vyučení lépe zapojili do zaměstnání.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37" y="5949280"/>
            <a:ext cx="4765126" cy="788440"/>
          </a:xfrm>
          <a:prstGeom prst="rect">
            <a:avLst/>
          </a:prstGeom>
          <a:ln w="127000">
            <a:solidFill>
              <a:schemeClr val="bg1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68392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BDFF1-6FCD-4C8F-8B95-1BCF3C2F12EF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955" y="3140968"/>
            <a:ext cx="4847861" cy="3635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1"/>
            <a:ext cx="5112568" cy="3834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958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PROPAGAČNÍ MATERIÁLY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BDFF1-6FCD-4C8F-8B95-1BCF3C2F12EF}" type="slidenum">
              <a:rPr lang="cs-CZ" smtClean="0"/>
              <a:pPr>
                <a:defRPr/>
              </a:pPr>
              <a:t>15</a:t>
            </a:fld>
            <a:endParaRPr lang="cs-C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83" y="1360016"/>
            <a:ext cx="3339777" cy="523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60016"/>
            <a:ext cx="3288788" cy="523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218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UKÁZKY VIDEONÁVODŮ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BDFF1-6FCD-4C8F-8B95-1BCF3C2F12EF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  <p:pic>
        <p:nvPicPr>
          <p:cNvPr id="7" name="SOU Jeseník - 05 Svařování kyslíko-acetylenovým plamenem 10 min CZ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25475" y="1554163"/>
            <a:ext cx="8045450" cy="4525962"/>
          </a:xfrm>
        </p:spPr>
      </p:pic>
    </p:spTree>
    <p:extLst>
      <p:ext uri="{BB962C8B-B14F-4D97-AF65-F5344CB8AC3E}">
        <p14:creationId xmlns:p14="http://schemas.microsoft.com/office/powerpoint/2010/main" val="99618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Děkuji za pozornost</a:t>
            </a:r>
            <a:endParaRPr lang="cs-CZ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433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874131-D8D3-4450-A7BA-87450578CA2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cs-CZ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28600" y="1554162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2800" dirty="0" smtClean="0"/>
          </a:p>
          <a:p>
            <a:pPr marL="0" indent="0" algn="ctr">
              <a:buNone/>
            </a:pPr>
            <a:r>
              <a:rPr lang="cs-CZ" sz="2800" dirty="0" smtClean="0"/>
              <a:t>Ing. Jana Prokopová</a:t>
            </a:r>
          </a:p>
          <a:p>
            <a:pPr marL="0" indent="0" algn="ctr">
              <a:buNone/>
            </a:pPr>
            <a:r>
              <a:rPr lang="cs-CZ" sz="2800" dirty="0" smtClean="0"/>
              <a:t>zástupkyně ředitelky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37" y="5949280"/>
            <a:ext cx="4765126" cy="788440"/>
          </a:xfrm>
          <a:prstGeom prst="rect">
            <a:avLst/>
          </a:prstGeom>
          <a:ln w="127000">
            <a:solidFill>
              <a:schemeClr val="bg1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229397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STRUČNÝ OBSAH PROJEKTU</a:t>
            </a:r>
            <a:endParaRPr lang="cs-CZ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228600" y="1554162"/>
            <a:ext cx="86868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 smtClean="0"/>
              <a:t>projekt byl zaměřen </a:t>
            </a:r>
            <a:r>
              <a:rPr lang="cs-CZ" sz="2800" dirty="0"/>
              <a:t>na zkvalitnění a zatraktivnění výuky </a:t>
            </a:r>
            <a:r>
              <a:rPr lang="cs-CZ" sz="2800" dirty="0" smtClean="0"/>
              <a:t>učebních oborů </a:t>
            </a:r>
            <a:r>
              <a:rPr lang="cs-CZ" sz="2800" dirty="0"/>
              <a:t>Instalatér a </a:t>
            </a:r>
            <a:r>
              <a:rPr lang="cs-CZ" sz="2800" dirty="0" smtClean="0"/>
              <a:t>Zedník a následně nárůst přihlášek žáků ze základních škol</a:t>
            </a:r>
            <a:endParaRPr lang="cs-CZ" sz="2800" dirty="0"/>
          </a:p>
          <a:p>
            <a:pPr lvl="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 smtClean="0"/>
              <a:t>tvorba </a:t>
            </a:r>
            <a:r>
              <a:rPr lang="cs-CZ" sz="2800" dirty="0"/>
              <a:t>inovovaných vzdělávacích materiálů</a:t>
            </a:r>
          </a:p>
          <a:p>
            <a:pPr lvl="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 smtClean="0"/>
              <a:t>vybavení </a:t>
            </a:r>
            <a:r>
              <a:rPr lang="cs-CZ" sz="2800" dirty="0"/>
              <a:t>instalatérské a zednické dílny</a:t>
            </a:r>
          </a:p>
          <a:p>
            <a:pPr lvl="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 smtClean="0"/>
              <a:t>tvorba </a:t>
            </a:r>
            <a:r>
              <a:rPr lang="cs-CZ" sz="2800" dirty="0"/>
              <a:t>ukázkových panelů a cvičných stěn</a:t>
            </a:r>
          </a:p>
          <a:p>
            <a:pPr lvl="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 smtClean="0"/>
              <a:t>realizace </a:t>
            </a:r>
            <a:r>
              <a:rPr lang="cs-CZ" sz="2800" dirty="0"/>
              <a:t>Dnů instalatérů a zedníků</a:t>
            </a:r>
          </a:p>
        </p:txBody>
      </p:sp>
      <p:sp>
        <p:nvSpPr>
          <p:cNvPr id="16385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2A24CD-44E2-49A4-BA27-735013BE493C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37" y="5949280"/>
            <a:ext cx="4765126" cy="788440"/>
          </a:xfrm>
          <a:prstGeom prst="rect">
            <a:avLst/>
          </a:prstGeom>
          <a:ln w="127000">
            <a:solidFill>
              <a:schemeClr val="bg1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CÍLOVÉ SKUPINY</a:t>
            </a:r>
            <a:endParaRPr lang="cs-CZ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41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CE5A62-95F3-4B32-BE08-87759AA91DE0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cs-CZ"/>
          </a:p>
        </p:txBody>
      </p:sp>
      <p:sp>
        <p:nvSpPr>
          <p:cNvPr id="8" name="Zástupný symbol pro obsah 8"/>
          <p:cNvSpPr>
            <a:spLocks noGrp="1"/>
          </p:cNvSpPr>
          <p:nvPr>
            <p:ph idx="1"/>
          </p:nvPr>
        </p:nvSpPr>
        <p:spPr>
          <a:xfrm>
            <a:off x="228600" y="1554162"/>
            <a:ext cx="86868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/>
              <a:t>Primární </a:t>
            </a:r>
            <a:r>
              <a:rPr lang="cs-CZ" sz="2800" dirty="0" smtClean="0"/>
              <a:t>skupina</a:t>
            </a:r>
            <a:br>
              <a:rPr lang="cs-CZ" sz="2800" dirty="0" smtClean="0"/>
            </a:br>
            <a:r>
              <a:rPr lang="cs-CZ" sz="2800" dirty="0" smtClean="0"/>
              <a:t>žáci </a:t>
            </a:r>
            <a:r>
              <a:rPr lang="cs-CZ" sz="2800" dirty="0"/>
              <a:t>SOŠ a SOU Jeseník - </a:t>
            </a:r>
            <a:r>
              <a:rPr lang="cs-CZ" sz="2800" dirty="0" smtClean="0"/>
              <a:t>76 </a:t>
            </a:r>
            <a:r>
              <a:rPr lang="cs-CZ" sz="2800" dirty="0"/>
              <a:t>žáků tří ročníků oborů Instalatér a </a:t>
            </a:r>
            <a:r>
              <a:rPr lang="cs-CZ" sz="2800" dirty="0" smtClean="0"/>
              <a:t>Zedník</a:t>
            </a:r>
            <a:endParaRPr lang="cs-CZ" sz="2800" dirty="0"/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/>
              <a:t>Sekundární </a:t>
            </a:r>
            <a:r>
              <a:rPr lang="cs-CZ" sz="2800" dirty="0" smtClean="0"/>
              <a:t>skupina</a:t>
            </a:r>
            <a:br>
              <a:rPr lang="cs-CZ" sz="2800" dirty="0" smtClean="0"/>
            </a:br>
            <a:r>
              <a:rPr lang="cs-CZ" sz="2800" dirty="0" smtClean="0"/>
              <a:t>12 odborných pedagogů SOŠ </a:t>
            </a:r>
            <a:r>
              <a:rPr lang="cs-CZ" sz="2800" dirty="0"/>
              <a:t>a SOU </a:t>
            </a:r>
            <a:r>
              <a:rPr lang="cs-CZ" sz="2800" dirty="0" smtClean="0"/>
              <a:t>Jeseník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 smtClean="0"/>
              <a:t>Terciální skupina</a:t>
            </a:r>
            <a:br>
              <a:rPr lang="cs-CZ" sz="2800" dirty="0" smtClean="0"/>
            </a:br>
            <a:r>
              <a:rPr lang="cs-CZ" sz="2800" dirty="0" smtClean="0"/>
              <a:t>žáci </a:t>
            </a:r>
            <a:r>
              <a:rPr lang="cs-CZ" sz="2800" dirty="0"/>
              <a:t>a pedagogové </a:t>
            </a:r>
            <a:r>
              <a:rPr lang="cs-CZ" sz="2800" dirty="0" smtClean="0"/>
              <a:t>dvanácti ZŠ</a:t>
            </a:r>
            <a:r>
              <a:rPr lang="cs-CZ" sz="2800" dirty="0"/>
              <a:t> </a:t>
            </a:r>
            <a:r>
              <a:rPr lang="cs-CZ" sz="2800" dirty="0" smtClean="0"/>
              <a:t>v</a:t>
            </a:r>
            <a:r>
              <a:rPr lang="cs-CZ" sz="2800" dirty="0"/>
              <a:t> regionu Jesenicko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37" y="5949280"/>
            <a:ext cx="4765126" cy="788440"/>
          </a:xfrm>
          <a:prstGeom prst="rect">
            <a:avLst/>
          </a:prstGeom>
          <a:ln w="127000">
            <a:solidFill>
              <a:schemeClr val="bg1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KLÍČOVÉ AKTIVITY</a:t>
            </a:r>
            <a:endParaRPr lang="cs-CZ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433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874131-D8D3-4450-A7BA-87450578CA2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cs-CZ"/>
          </a:p>
        </p:txBody>
      </p:sp>
      <p:sp>
        <p:nvSpPr>
          <p:cNvPr id="5" name="Zástupný symbol pro obsah 8"/>
          <p:cNvSpPr>
            <a:spLocks noGrp="1"/>
          </p:cNvSpPr>
          <p:nvPr>
            <p:ph idx="1"/>
          </p:nvPr>
        </p:nvSpPr>
        <p:spPr>
          <a:xfrm>
            <a:off x="228600" y="1554162"/>
            <a:ext cx="86868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 smtClean="0"/>
              <a:t>Klíčová aktivita č. 01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400" dirty="0" smtClean="0"/>
              <a:t>Inovace </a:t>
            </a:r>
            <a:r>
              <a:rPr lang="cs-CZ" sz="2400" dirty="0"/>
              <a:t>výuky učebního oboru Instalatér a Zedník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/>
              <a:t>Výstup </a:t>
            </a:r>
            <a:r>
              <a:rPr lang="cs-CZ" sz="2800" dirty="0" smtClean="0"/>
              <a:t>KA č. 01</a:t>
            </a:r>
            <a:endParaRPr lang="cs-CZ" sz="2800" dirty="0"/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400" dirty="0" smtClean="0"/>
              <a:t>soubor testových otázek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400" dirty="0" smtClean="0"/>
              <a:t>soubor </a:t>
            </a:r>
            <a:r>
              <a:rPr lang="cs-CZ" sz="2400" dirty="0"/>
              <a:t>vytvořených vzdělávacích materiálů pro obor Instalatér a Zedník </a:t>
            </a:r>
            <a:r>
              <a:rPr lang="cs-CZ" sz="2400" dirty="0" smtClean="0"/>
              <a:t>ve formě pracovních postupů a videozáznamů</a:t>
            </a:r>
            <a:endParaRPr lang="cs-CZ" sz="2400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37" y="5949280"/>
            <a:ext cx="4765126" cy="788440"/>
          </a:xfrm>
          <a:prstGeom prst="rect">
            <a:avLst/>
          </a:prstGeom>
          <a:ln w="127000">
            <a:solidFill>
              <a:schemeClr val="bg1"/>
            </a:solidFill>
            <a:miter lim="8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BDFF1-6FCD-4C8F-8B95-1BCF3C2F12EF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8" y="332656"/>
            <a:ext cx="9066246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18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BDFF1-6FCD-4C8F-8B95-1BCF3C2F12EF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624"/>
            <a:ext cx="8598346" cy="6792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99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BDFF1-6FCD-4C8F-8B95-1BCF3C2F12EF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58344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6"/>
          <a:stretch/>
        </p:blipFill>
        <p:spPr bwMode="auto">
          <a:xfrm>
            <a:off x="4703111" y="44624"/>
            <a:ext cx="4405393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10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KLÍČOVÉ AKTIVITY</a:t>
            </a:r>
            <a:endParaRPr lang="cs-CZ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433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874131-D8D3-4450-A7BA-87450578CA2E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cs-CZ"/>
          </a:p>
        </p:txBody>
      </p:sp>
      <p:sp>
        <p:nvSpPr>
          <p:cNvPr id="7" name="Zástupný symbol pro obsah 8"/>
          <p:cNvSpPr>
            <a:spLocks noGrp="1"/>
          </p:cNvSpPr>
          <p:nvPr>
            <p:ph idx="1"/>
          </p:nvPr>
        </p:nvSpPr>
        <p:spPr>
          <a:xfrm>
            <a:off x="228600" y="1554162"/>
            <a:ext cx="8686800" cy="45259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 smtClean="0"/>
              <a:t>Klíčová aktivita č. 02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400" dirty="0" smtClean="0"/>
              <a:t>Ukázkové </a:t>
            </a:r>
            <a:r>
              <a:rPr lang="cs-CZ" sz="2400" dirty="0"/>
              <a:t>panely a cvičné stěny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800" dirty="0"/>
              <a:t>Výstup </a:t>
            </a:r>
            <a:r>
              <a:rPr lang="cs-CZ" sz="2800" dirty="0" smtClean="0"/>
              <a:t>KA č. 02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400" dirty="0" smtClean="0"/>
              <a:t>ukázkové </a:t>
            </a:r>
            <a:r>
              <a:rPr lang="cs-CZ" sz="2400" dirty="0"/>
              <a:t>panely ve formě nástěnek (použité pomůcky, materiál, postupy práce, pracovní podmínky)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cs-CZ" sz="2400" dirty="0" smtClean="0"/>
              <a:t>cvičné </a:t>
            </a:r>
            <a:r>
              <a:rPr lang="cs-CZ" sz="2400" dirty="0"/>
              <a:t>stěny – podobné ukázkovým panelům, ovšem k praktickému použití </a:t>
            </a:r>
            <a:r>
              <a:rPr lang="cs-CZ" sz="2400" dirty="0" smtClean="0"/>
              <a:t>(</a:t>
            </a:r>
            <a:r>
              <a:rPr lang="cs-CZ" sz="2400" dirty="0"/>
              <a:t>montáž, demontáž, opravy)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37" y="5949280"/>
            <a:ext cx="4765126" cy="788440"/>
          </a:xfrm>
          <a:prstGeom prst="rect">
            <a:avLst/>
          </a:prstGeom>
          <a:ln w="127000">
            <a:solidFill>
              <a:schemeClr val="bg1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265179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BDFF1-6FCD-4C8F-8B95-1BCF3C2F12EF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  <p:pic>
        <p:nvPicPr>
          <p:cNvPr id="5122" name="Picture 2" descr="\\ALGOL\Správa\Prokopova\Moje 2013-14\Fotky,prezentace\prez. INS\panelyINS\IMG_36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9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</TotalTime>
  <Words>316</Words>
  <Application>Microsoft Office PowerPoint</Application>
  <PresentationFormat>Předvádění na obrazovce (4:3)</PresentationFormat>
  <Paragraphs>77</Paragraphs>
  <Slides>17</Slides>
  <Notes>17</Notes>
  <HiddenSlides>0</HiddenSlides>
  <MMClips>1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Cesta</vt:lpstr>
      <vt:lpstr>CHCI BÝT INSTALATÉREM NEBO ZEDNÍKEM CZ.1.07/1.1.26/02.0076</vt:lpstr>
      <vt:lpstr>STRUČNÝ OBSAH PROJEKTU</vt:lpstr>
      <vt:lpstr>CÍLOVÉ SKUPINY</vt:lpstr>
      <vt:lpstr>KLÍČOVÉ AKTIVITY</vt:lpstr>
      <vt:lpstr>Prezentace aplikace PowerPoint</vt:lpstr>
      <vt:lpstr>Prezentace aplikace PowerPoint</vt:lpstr>
      <vt:lpstr>Prezentace aplikace PowerPoint</vt:lpstr>
      <vt:lpstr>KLÍČOVÉ AKTIVITY</vt:lpstr>
      <vt:lpstr>Prezentace aplikace PowerPoint</vt:lpstr>
      <vt:lpstr>Prezentace aplikace PowerPoint</vt:lpstr>
      <vt:lpstr>KLÍČOVÉ AKTIVITY</vt:lpstr>
      <vt:lpstr>Prezentace aplikace PowerPoint</vt:lpstr>
      <vt:lpstr>KLÍČOVÉ AKTIVITY</vt:lpstr>
      <vt:lpstr>Prezentace aplikace PowerPoint</vt:lpstr>
      <vt:lpstr>DALŠÍ PROPAGAČNÍ MATERIÁLY</vt:lpstr>
      <vt:lpstr>UKÁZKY VIDEONÁVODŮ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Chci být instalatérem nebo zedníkem</dc:title>
  <dc:creator>Dušan Trulley</dc:creator>
  <cp:lastModifiedBy>Mišo David</cp:lastModifiedBy>
  <cp:revision>74</cp:revision>
  <dcterms:created xsi:type="dcterms:W3CDTF">2012-03-08T09:42:20Z</dcterms:created>
  <dcterms:modified xsi:type="dcterms:W3CDTF">2015-11-06T11:18:39Z</dcterms:modified>
</cp:coreProperties>
</file>