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8" r:id="rId3"/>
    <p:sldId id="265" r:id="rId4"/>
    <p:sldId id="259" r:id="rId5"/>
    <p:sldId id="271" r:id="rId6"/>
    <p:sldId id="261" r:id="rId7"/>
    <p:sldId id="267" r:id="rId8"/>
    <p:sldId id="260" r:id="rId9"/>
    <p:sldId id="268" r:id="rId10"/>
    <p:sldId id="269" r:id="rId11"/>
    <p:sldId id="263" r:id="rId12"/>
    <p:sldId id="262" r:id="rId13"/>
    <p:sldId id="264" r:id="rId14"/>
  </p:sldIdLst>
  <p:sldSz cx="9144000" cy="6858000" type="screen4x3"/>
  <p:notesSz cx="6797675" cy="987425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A"/>
    <a:srgbClr val="FF9900"/>
    <a:srgbClr val="003994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>
        <p:scale>
          <a:sx n="100" d="100"/>
          <a:sy n="100" d="100"/>
        </p:scale>
        <p:origin x="-300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5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8824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5" y="9378824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8500F9-A1A1-4A25-AF36-5EC87750193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2755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FC3D6-47F9-4966-88AB-9B9ECBA57A8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099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7B7FA-1170-469A-8735-A307AD05109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9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2AA98-61CD-4DAD-8CC4-5A2698D788E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123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3B8B6-0097-45E8-AB2C-9CA487362C6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688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50FA2-1B58-4157-9E1B-3FF0DAE222B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154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BC60A-82A1-4F74-9D33-D415579EC25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08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7FE01-C86A-47BE-987A-F094436EF98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387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79052-5532-4939-8EE0-10525285F56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499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8EE02-8FA2-4EFB-B814-9215BA02D65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037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5B7CA-04BC-4B5F-B21E-2CBFD5C3F3B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811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4B3508B6-622E-443B-849D-AE824FB860E6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ivouchery.rr-strednimorava.cz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-olomoucky.cz/inovace" TargetMode="External"/><Relationship Id="rId2" Type="http://schemas.openxmlformats.org/officeDocument/2006/relationships/hyperlink" Target="mailto:h.hubackova@kr-olomoucky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kr-olomoucky.cz/clanky/dokumenty/3226/odvetvova-vymezeni-web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3429000"/>
            <a:ext cx="7772400" cy="792088"/>
          </a:xfrm>
        </p:spPr>
        <p:txBody>
          <a:bodyPr/>
          <a:lstStyle/>
          <a:p>
            <a:r>
              <a:rPr lang="cs-CZ" dirty="0" smtClean="0"/>
              <a:t>Inovační vouchery v Olomouckém kraji</a:t>
            </a:r>
            <a:endParaRPr lang="cs-CZ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4459064"/>
            <a:ext cx="6400800" cy="1562224"/>
          </a:xfrm>
        </p:spPr>
        <p:txBody>
          <a:bodyPr/>
          <a:lstStyle/>
          <a:p>
            <a:r>
              <a:rPr lang="cs-CZ" dirty="0" smtClean="0"/>
              <a:t>Pracovní setkání „Inovační vouchery v Olomouckém kraji“- 4. 12. 2012</a:t>
            </a:r>
          </a:p>
          <a:p>
            <a:r>
              <a:rPr lang="cs-CZ" dirty="0" smtClean="0"/>
              <a:t>Krajský úřad Olomouckého kraje</a:t>
            </a:r>
          </a:p>
          <a:p>
            <a:r>
              <a:rPr lang="cs-CZ" smtClean="0"/>
              <a:t>Jeremenkova 1211/40a</a:t>
            </a:r>
            <a:r>
              <a:rPr lang="cs-CZ" dirty="0" smtClean="0"/>
              <a:t>, Olomouc</a:t>
            </a:r>
          </a:p>
          <a:p>
            <a:r>
              <a:rPr lang="cs-CZ" sz="2000" dirty="0" smtClean="0"/>
              <a:t>Ing. Marta Novotná</a:t>
            </a:r>
            <a:endParaRPr lang="cs-CZ" sz="20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84784"/>
            <a:ext cx="2540000" cy="1905000"/>
          </a:xfrm>
          <a:prstGeom prst="rect">
            <a:avLst/>
          </a:prstGeom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Odvětvové vymezení (2)</a:t>
            </a:r>
            <a:endParaRPr lang="cs-CZ" sz="30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cs-CZ" dirty="0" smtClean="0">
                <a:solidFill>
                  <a:srgbClr val="33339A"/>
                </a:solidFill>
              </a:rPr>
              <a:t>Informační a komunikační činnosti </a:t>
            </a:r>
          </a:p>
          <a:p>
            <a:pPr lvl="0" algn="just"/>
            <a:r>
              <a:rPr lang="cs-CZ" dirty="0" smtClean="0">
                <a:solidFill>
                  <a:srgbClr val="33339A"/>
                </a:solidFill>
              </a:rPr>
              <a:t>Opravy počítačů a výrobků pro osobní potřebu            a převážně pro domácnost </a:t>
            </a:r>
          </a:p>
          <a:p>
            <a:pPr algn="just">
              <a:buNone/>
            </a:pPr>
            <a:endParaRPr lang="cs-CZ" u="sng" dirty="0" smtClean="0">
              <a:solidFill>
                <a:srgbClr val="33339A"/>
              </a:solidFill>
            </a:endParaRPr>
          </a:p>
          <a:p>
            <a:pPr algn="just">
              <a:buNone/>
            </a:pPr>
            <a:r>
              <a:rPr lang="cs-CZ" u="sng" dirty="0" smtClean="0">
                <a:solidFill>
                  <a:srgbClr val="33339A"/>
                </a:solidFill>
              </a:rPr>
              <a:t>Vyloučené </a:t>
            </a:r>
            <a:r>
              <a:rPr lang="cs-CZ" u="sng" dirty="0">
                <a:solidFill>
                  <a:srgbClr val="33339A"/>
                </a:solidFill>
              </a:rPr>
              <a:t>oblasti podpory v rámci zpracovatelského průmyslu:</a:t>
            </a:r>
          </a:p>
          <a:p>
            <a:pPr lvl="0" algn="just"/>
            <a:r>
              <a:rPr lang="cs-CZ" dirty="0">
                <a:solidFill>
                  <a:srgbClr val="33339A"/>
                </a:solidFill>
              </a:rPr>
              <a:t>Zpracovatelský průmysl odvětví 19.1 Výroba koksárenských produktů</a:t>
            </a:r>
          </a:p>
          <a:p>
            <a:pPr lvl="0" algn="just"/>
            <a:r>
              <a:rPr lang="cs-CZ" dirty="0">
                <a:solidFill>
                  <a:srgbClr val="33339A"/>
                </a:solidFill>
              </a:rPr>
              <a:t>Zpracovatelský průmysl, odvětví 30.11 Stavba lodí     a plavidel</a:t>
            </a:r>
          </a:p>
          <a:p>
            <a:pPr lvl="0" algn="just"/>
            <a:r>
              <a:rPr lang="cs-CZ" dirty="0">
                <a:solidFill>
                  <a:srgbClr val="33339A"/>
                </a:solidFill>
              </a:rPr>
              <a:t>Ocelářský průmysl a průmysl syntetických vláken </a:t>
            </a:r>
          </a:p>
          <a:p>
            <a:endParaRPr lang="cs-CZ" dirty="0"/>
          </a:p>
          <a:p>
            <a:pPr lvl="0" algn="just"/>
            <a:endParaRPr lang="cs-CZ" dirty="0" smtClean="0">
              <a:solidFill>
                <a:srgbClr val="33339A"/>
              </a:solidFill>
            </a:endParaRPr>
          </a:p>
          <a:p>
            <a:pPr lvl="0" algn="just"/>
            <a:endParaRPr lang="cs-CZ" dirty="0">
              <a:solidFill>
                <a:srgbClr val="33339A"/>
              </a:solidFill>
            </a:endParaRPr>
          </a:p>
          <a:p>
            <a:pPr marL="0" lvl="0" indent="0" algn="just">
              <a:buNone/>
            </a:pPr>
            <a:r>
              <a:rPr lang="cs-CZ" dirty="0" smtClean="0">
                <a:solidFill>
                  <a:srgbClr val="33339A"/>
                </a:solidFill>
              </a:rPr>
              <a:t>		</a:t>
            </a:r>
          </a:p>
          <a:p>
            <a:pPr>
              <a:buNone/>
            </a:pPr>
            <a:endParaRPr lang="cs-CZ" dirty="0" smtClean="0">
              <a:solidFill>
                <a:srgbClr val="33339A"/>
              </a:solidFill>
            </a:endParaRPr>
          </a:p>
          <a:p>
            <a:pPr>
              <a:buNone/>
            </a:pPr>
            <a:endParaRPr lang="cs-CZ" dirty="0" smtClean="0">
              <a:solidFill>
                <a:srgbClr val="33339A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dirty="0" smtClean="0">
              <a:solidFill>
                <a:srgbClr val="33339A"/>
              </a:solidFill>
            </a:endParaRPr>
          </a:p>
          <a:p>
            <a:pPr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752975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endParaRPr lang="cs-CZ" dirty="0" smtClean="0">
              <a:solidFill>
                <a:srgbClr val="33339A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Vyhlášení Výzvy - Řízení k předkládání žádostí               o inovační voucher dne 7. 1. 2013 </a:t>
            </a:r>
          </a:p>
          <a:p>
            <a:pPr marL="0" indent="0" algn="just">
              <a:buNone/>
            </a:pPr>
            <a:r>
              <a:rPr lang="cs-CZ" dirty="0">
                <a:solidFill>
                  <a:srgbClr val="33339A"/>
                </a:solidFill>
              </a:rPr>
              <a:t> </a:t>
            </a:r>
            <a:r>
              <a:rPr lang="cs-CZ" dirty="0" smtClean="0">
                <a:solidFill>
                  <a:srgbClr val="33339A"/>
                </a:solidFill>
              </a:rPr>
              <a:t>   žádost o inovační voucher je k dispozici na odkazu:</a:t>
            </a:r>
          </a:p>
          <a:p>
            <a:pPr marL="0" indent="0" algn="just">
              <a:buNone/>
            </a:pPr>
            <a:r>
              <a:rPr lang="cs-CZ" u="sng" dirty="0" smtClean="0">
                <a:hlinkClick r:id="rId2"/>
              </a:rPr>
              <a:t>http</a:t>
            </a:r>
            <a:r>
              <a:rPr lang="cs-CZ" u="sng" dirty="0">
                <a:hlinkClick r:id="rId2"/>
              </a:rPr>
              <a:t>://ivouchery.rr-strednimorava.cz</a:t>
            </a:r>
            <a:r>
              <a:rPr lang="cs-CZ" dirty="0"/>
              <a:t> </a:t>
            </a:r>
            <a:endParaRPr lang="cs-CZ" dirty="0" smtClean="0">
              <a:solidFill>
                <a:srgbClr val="33339A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Ukončení příjmu žádostí o inovační voucher                 15. 2. 2013</a:t>
            </a: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Realizace služby poskytnuté vysokou školou bude provedena v období duben 2013 – březen 2014</a:t>
            </a:r>
            <a:endParaRPr lang="cs-CZ" dirty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Harmonogram projektu</a:t>
            </a:r>
            <a:endParaRPr lang="cs-CZ" sz="3000" dirty="0">
              <a:solidFill>
                <a:srgbClr val="FF9900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689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752975"/>
          </a:xfrm>
        </p:spPr>
        <p:txBody>
          <a:bodyPr/>
          <a:lstStyle/>
          <a:p>
            <a:pPr marL="0" indent="0">
              <a:buNone/>
            </a:pPr>
            <a:r>
              <a:rPr lang="cs-CZ" sz="2600" u="sng" dirty="0" smtClean="0">
                <a:solidFill>
                  <a:srgbClr val="33339A"/>
                </a:solidFill>
              </a:rPr>
              <a:t>Podrobné informace o projektu sdělí:</a:t>
            </a:r>
          </a:p>
          <a:p>
            <a:pPr marL="0" indent="0">
              <a:buNone/>
            </a:pPr>
            <a:endParaRPr lang="cs-CZ" sz="2600" u="sng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33339A"/>
                </a:solidFill>
              </a:rPr>
              <a:t>Ing. Hedvika Hubáčková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33339A"/>
                </a:solidFill>
              </a:rPr>
              <a:t>Tel.: 585 508 354; mobil: 725 788 290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33339A"/>
                </a:solidFill>
              </a:rPr>
              <a:t>e-mail: </a:t>
            </a:r>
            <a:r>
              <a:rPr lang="cs-CZ" dirty="0" smtClean="0">
                <a:solidFill>
                  <a:srgbClr val="33339A"/>
                </a:solidFill>
                <a:hlinkClick r:id="rId2"/>
              </a:rPr>
              <a:t>h.hubackova@kr-olomoucky.cz</a:t>
            </a:r>
            <a:endParaRPr lang="cs-CZ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rgbClr val="33339A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cs-CZ" u="sng" dirty="0" smtClean="0">
                <a:solidFill>
                  <a:srgbClr val="33339A"/>
                </a:solidFill>
              </a:rPr>
              <a:t>webový odkaz k projektu: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dirty="0" smtClean="0">
                <a:solidFill>
                  <a:srgbClr val="33339A"/>
                </a:solidFill>
                <a:hlinkClick r:id="rId3"/>
              </a:rPr>
              <a:t>www.kr-olomoucky.cz/inovace</a:t>
            </a:r>
            <a:endParaRPr lang="cs-CZ" dirty="0" smtClean="0">
              <a:solidFill>
                <a:srgbClr val="33339A"/>
              </a:solidFill>
            </a:endParaRPr>
          </a:p>
          <a:p>
            <a:pPr marL="0" indent="0">
              <a:buNone/>
            </a:pPr>
            <a:endParaRPr lang="cs-CZ" dirty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Inovační vouchery         v Olomouckém kraji</a:t>
            </a:r>
            <a:endParaRPr lang="cs-CZ" sz="3000" dirty="0">
              <a:solidFill>
                <a:srgbClr val="FF9900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5998963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2478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752975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>
                <a:solidFill>
                  <a:srgbClr val="003994"/>
                </a:solidFill>
              </a:rPr>
              <a:t>Děkuji za pozornost</a:t>
            </a:r>
          </a:p>
          <a:p>
            <a:pPr marL="0" indent="0">
              <a:buNone/>
            </a:pPr>
            <a:endParaRPr lang="cs-CZ" dirty="0">
              <a:solidFill>
                <a:srgbClr val="003994"/>
              </a:solidFill>
            </a:endParaRPr>
          </a:p>
          <a:p>
            <a:pPr marL="0" indent="0">
              <a:buNone/>
            </a:pPr>
            <a:r>
              <a:rPr lang="cs-CZ" dirty="0" smtClean="0">
                <a:solidFill>
                  <a:srgbClr val="003994"/>
                </a:solidFill>
              </a:rPr>
              <a:t>				Ing. Marta Novotná</a:t>
            </a:r>
          </a:p>
          <a:p>
            <a:pPr marL="0" indent="0">
              <a:buNone/>
            </a:pPr>
            <a:r>
              <a:rPr lang="cs-CZ" dirty="0" smtClean="0">
                <a:solidFill>
                  <a:srgbClr val="003994"/>
                </a:solidFill>
              </a:rPr>
              <a:t>	</a:t>
            </a:r>
            <a:r>
              <a:rPr lang="cs-CZ" dirty="0">
                <a:solidFill>
                  <a:srgbClr val="003994"/>
                </a:solidFill>
              </a:rPr>
              <a:t>	</a:t>
            </a:r>
            <a:r>
              <a:rPr lang="cs-CZ" dirty="0" smtClean="0">
                <a:solidFill>
                  <a:srgbClr val="003994"/>
                </a:solidFill>
              </a:rPr>
              <a:t>		</a:t>
            </a:r>
            <a:r>
              <a:rPr lang="cs-CZ" sz="2000" b="0" dirty="0" smtClean="0">
                <a:solidFill>
                  <a:srgbClr val="003994"/>
                </a:solidFill>
              </a:rPr>
              <a:t>vedoucí oddělení regionálního rozvoje</a:t>
            </a:r>
          </a:p>
          <a:p>
            <a:pPr marL="0" indent="0">
              <a:buNone/>
            </a:pPr>
            <a:r>
              <a:rPr lang="cs-CZ" sz="2000" b="0" dirty="0">
                <a:solidFill>
                  <a:srgbClr val="003994"/>
                </a:solidFill>
              </a:rPr>
              <a:t>	</a:t>
            </a:r>
            <a:r>
              <a:rPr lang="cs-CZ" sz="2000" b="0" dirty="0" smtClean="0">
                <a:solidFill>
                  <a:srgbClr val="003994"/>
                </a:solidFill>
              </a:rPr>
              <a:t>			Krajský úřad Olomouckého kraje</a:t>
            </a:r>
            <a:endParaRPr lang="cs-CZ" sz="2000" b="0" dirty="0">
              <a:solidFill>
                <a:srgbClr val="003994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 sz="3000" dirty="0">
              <a:solidFill>
                <a:srgbClr val="FF9900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78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>
              <a:buNone/>
            </a:pPr>
            <a:r>
              <a:rPr lang="cs-CZ" sz="2600" u="sng" dirty="0" smtClean="0">
                <a:solidFill>
                  <a:srgbClr val="33339A"/>
                </a:solidFill>
              </a:rPr>
              <a:t>Inovační voucher</a:t>
            </a:r>
          </a:p>
          <a:p>
            <a:pPr marL="0" indent="0" algn="just">
              <a:buNone/>
            </a:pPr>
            <a:r>
              <a:rPr lang="cs-CZ" dirty="0" smtClean="0"/>
              <a:t>Finanční nástroj </a:t>
            </a:r>
            <a:r>
              <a:rPr lang="cs-CZ" dirty="0" smtClean="0">
                <a:solidFill>
                  <a:srgbClr val="33339A"/>
                </a:solidFill>
              </a:rPr>
              <a:t>na podporu spolupráce </a:t>
            </a:r>
            <a:r>
              <a:rPr lang="cs-CZ" dirty="0">
                <a:solidFill>
                  <a:srgbClr val="33339A"/>
                </a:solidFill>
              </a:rPr>
              <a:t> </a:t>
            </a:r>
            <a:r>
              <a:rPr lang="cs-CZ" dirty="0" smtClean="0">
                <a:solidFill>
                  <a:srgbClr val="33339A"/>
                </a:solidFill>
              </a:rPr>
              <a:t> podnikatelských subjektů z Olomouckého kraje s vysokoškolskými institucemi (dále jen </a:t>
            </a:r>
            <a:r>
              <a:rPr lang="cs-CZ" dirty="0" err="1" smtClean="0">
                <a:solidFill>
                  <a:srgbClr val="33339A"/>
                </a:solidFill>
              </a:rPr>
              <a:t>VaV</a:t>
            </a:r>
            <a:r>
              <a:rPr lang="cs-CZ" dirty="0" smtClean="0">
                <a:solidFill>
                  <a:srgbClr val="33339A"/>
                </a:solidFill>
              </a:rPr>
              <a:t>) z celé České republiky. </a:t>
            </a:r>
          </a:p>
          <a:p>
            <a:pPr marL="0" indent="0" algn="just">
              <a:buNone/>
            </a:pPr>
            <a:r>
              <a:rPr lang="cs-CZ" dirty="0" smtClean="0"/>
              <a:t>Účel </a:t>
            </a:r>
            <a:r>
              <a:rPr lang="cs-CZ" dirty="0">
                <a:solidFill>
                  <a:srgbClr val="003994"/>
                </a:solidFill>
              </a:rPr>
              <a:t>–</a:t>
            </a:r>
            <a:r>
              <a:rPr lang="cs-CZ" dirty="0" smtClean="0">
                <a:solidFill>
                  <a:srgbClr val="33339A"/>
                </a:solidFill>
              </a:rPr>
              <a:t> nákup znalostí, služeb, technologií apod. dodávaných vysokou školou podnikatelskému subjektu, které napomáhají zvyšovat inovační potenciál firmy.</a:t>
            </a:r>
          </a:p>
          <a:p>
            <a:pPr marL="0" indent="0" algn="just">
              <a:buNone/>
            </a:pPr>
            <a:r>
              <a:rPr lang="cs-CZ" smtClean="0"/>
              <a:t>Cíl </a:t>
            </a:r>
            <a:r>
              <a:rPr lang="cs-CZ" dirty="0" smtClean="0">
                <a:solidFill>
                  <a:srgbClr val="33339A"/>
                </a:solidFill>
              </a:rPr>
              <a:t>– navázat novou spolupráci podnikatelských subjektů </a:t>
            </a:r>
            <a:r>
              <a:rPr lang="cs-CZ" dirty="0">
                <a:solidFill>
                  <a:srgbClr val="33339A"/>
                </a:solidFill>
              </a:rPr>
              <a:t>s</a:t>
            </a:r>
            <a:r>
              <a:rPr lang="cs-CZ" dirty="0" smtClean="0">
                <a:solidFill>
                  <a:srgbClr val="33339A"/>
                </a:solidFill>
              </a:rPr>
              <a:t> </a:t>
            </a:r>
            <a:r>
              <a:rPr lang="cs-CZ" dirty="0" err="1" smtClean="0">
                <a:solidFill>
                  <a:srgbClr val="33339A"/>
                </a:solidFill>
              </a:rPr>
              <a:t>VaV</a:t>
            </a:r>
            <a:r>
              <a:rPr lang="cs-CZ" dirty="0" smtClean="0">
                <a:solidFill>
                  <a:srgbClr val="33339A"/>
                </a:solidFill>
              </a:rPr>
              <a:t> a motivovat je k dalším společným projektům (aktivitám).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Inovační vouchery        v Olomouckém kraji</a:t>
            </a:r>
            <a:endParaRPr lang="cs-CZ" dirty="0">
              <a:solidFill>
                <a:srgbClr val="FF9900"/>
              </a:solidFill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Subjekty zapojené do projektu</a:t>
            </a:r>
            <a:endParaRPr lang="cs-CZ" sz="30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Olomoucký kraj – žadatel a nositel projektu, podílí se na spolufinancování projektu</a:t>
            </a: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Statutární město Olomouc – finanční partner projektu</a:t>
            </a: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Úřad Regionální rady – poskytovatel finančních prostředků ze strukturálních fondů; příjemce žádostí o inovační voucher, administrativní kontrola, hodnocení a schvalování žádostí o inovační voucher</a:t>
            </a:r>
          </a:p>
          <a:p>
            <a:pPr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OK4Inovace – podpora v oblasti „komunikační strategie“, poskytování individuálních konzultací s podnikateli a vysokými školami</a:t>
            </a:r>
          </a:p>
          <a:p>
            <a:pPr>
              <a:buNone/>
            </a:pPr>
            <a:endParaRPr lang="cs-CZ" u="sng" dirty="0">
              <a:solidFill>
                <a:srgbClr val="33339A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313"/>
            <a:ext cx="8424614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600" b="0" dirty="0">
                <a:solidFill>
                  <a:srgbClr val="33339A"/>
                </a:solidFill>
              </a:rPr>
              <a:t> </a:t>
            </a:r>
            <a:r>
              <a:rPr lang="cs-CZ" sz="2600" b="0" dirty="0" smtClean="0">
                <a:solidFill>
                  <a:srgbClr val="33339A"/>
                </a:solidFill>
              </a:rPr>
              <a:t>   </a:t>
            </a:r>
            <a:r>
              <a:rPr lang="cs-CZ" u="sng" dirty="0" smtClean="0">
                <a:solidFill>
                  <a:srgbClr val="33339A"/>
                </a:solidFill>
              </a:rPr>
              <a:t>Finanční plán projektu:</a:t>
            </a:r>
          </a:p>
          <a:p>
            <a:pPr marL="457200" lvl="1" indent="0" algn="just">
              <a:buNone/>
            </a:pPr>
            <a:r>
              <a:rPr lang="cs-CZ" dirty="0" smtClean="0">
                <a:solidFill>
                  <a:srgbClr val="33339A"/>
                </a:solidFill>
              </a:rPr>
              <a:t>Celkové výdaje: 6, 67 mil. Kč; 	</a:t>
            </a:r>
          </a:p>
          <a:p>
            <a:pPr marL="457200" lvl="1" indent="0" algn="just">
              <a:buNone/>
            </a:pPr>
            <a:r>
              <a:rPr lang="cs-CZ" dirty="0">
                <a:solidFill>
                  <a:srgbClr val="33339A"/>
                </a:solidFill>
              </a:rPr>
              <a:t>z</a:t>
            </a:r>
            <a:r>
              <a:rPr lang="cs-CZ" dirty="0" smtClean="0">
                <a:solidFill>
                  <a:srgbClr val="33339A"/>
                </a:solidFill>
              </a:rPr>
              <a:t> toho:</a:t>
            </a:r>
          </a:p>
          <a:p>
            <a:pPr marL="457200" lvl="1" indent="0" algn="just">
              <a:buNone/>
            </a:pPr>
            <a:r>
              <a:rPr lang="cs-CZ" dirty="0" smtClean="0">
                <a:solidFill>
                  <a:srgbClr val="33339A"/>
                </a:solidFill>
              </a:rPr>
              <a:t>- dotace ROP SM: 5 mil. Kč </a:t>
            </a:r>
          </a:p>
          <a:p>
            <a:pPr marL="457200" lvl="1" indent="0" algn="just">
              <a:buNone/>
            </a:pPr>
            <a:r>
              <a:rPr lang="cs-CZ" dirty="0" smtClean="0">
                <a:solidFill>
                  <a:srgbClr val="33339A"/>
                </a:solidFill>
              </a:rPr>
              <a:t>- vlastní zdroje Olomouckého kraje: 1,167 mil. Kč</a:t>
            </a:r>
          </a:p>
          <a:p>
            <a:pPr marL="457200" lvl="1" indent="0" algn="just">
              <a:buNone/>
            </a:pPr>
            <a:r>
              <a:rPr lang="cs-CZ" dirty="0" smtClean="0">
                <a:solidFill>
                  <a:srgbClr val="33339A"/>
                </a:solidFill>
              </a:rPr>
              <a:t>- příspěvek statutární město Olomouc: 500 tis. Kč</a:t>
            </a:r>
          </a:p>
          <a:p>
            <a:pPr marL="0" lvl="1" indent="0" algn="just">
              <a:buNone/>
            </a:pPr>
            <a:r>
              <a:rPr lang="cs-CZ" dirty="0">
                <a:solidFill>
                  <a:srgbClr val="33339A"/>
                </a:solidFill>
              </a:rPr>
              <a:t> </a:t>
            </a:r>
            <a:r>
              <a:rPr lang="cs-CZ" dirty="0" smtClean="0">
                <a:solidFill>
                  <a:srgbClr val="33339A"/>
                </a:solidFill>
              </a:rPr>
              <a:t>    </a:t>
            </a:r>
            <a:r>
              <a:rPr lang="cs-CZ" u="sng" dirty="0" smtClean="0">
                <a:solidFill>
                  <a:srgbClr val="33339A"/>
                </a:solidFill>
              </a:rPr>
              <a:t>Přehled financování inovačního </a:t>
            </a:r>
            <a:r>
              <a:rPr lang="cs-CZ" u="sng" dirty="0">
                <a:solidFill>
                  <a:srgbClr val="33339A"/>
                </a:solidFill>
              </a:rPr>
              <a:t>voucheru (bez DPH</a:t>
            </a:r>
            <a:r>
              <a:rPr lang="cs-CZ" u="sng" dirty="0" smtClean="0">
                <a:solidFill>
                  <a:srgbClr val="33339A"/>
                </a:solidFill>
              </a:rPr>
              <a:t>):</a:t>
            </a:r>
          </a:p>
          <a:p>
            <a:pPr lvl="1"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maximální hodnota voucheru 199 tis. Kč </a:t>
            </a:r>
          </a:p>
          <a:p>
            <a:pPr lvl="1"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dotace z veřejných zdrojů 149 tis. Kč</a:t>
            </a:r>
          </a:p>
          <a:p>
            <a:pPr lvl="1" algn="just"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spoluúčast podnikatele 50 tis. Kč</a:t>
            </a:r>
            <a:endParaRPr lang="cs-CZ" dirty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Přehled financování</a:t>
            </a:r>
            <a:endParaRPr lang="cs-CZ" sz="3000" dirty="0">
              <a:solidFill>
                <a:srgbClr val="FF9900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8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84313"/>
            <a:ext cx="8424614" cy="4969023"/>
          </a:xfrm>
        </p:spPr>
        <p:txBody>
          <a:bodyPr/>
          <a:lstStyle/>
          <a:p>
            <a:pPr lvl="0"/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Univerzita </a:t>
            </a:r>
            <a:r>
              <a:rPr lang="x-none" sz="1800" i="1">
                <a:solidFill>
                  <a:srgbClr val="33339A"/>
                </a:solidFill>
              </a:rPr>
              <a:t>Palackého v Olomouci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Moravská </a:t>
            </a:r>
            <a:r>
              <a:rPr lang="x-none" sz="1800" i="1">
                <a:solidFill>
                  <a:srgbClr val="33339A"/>
                </a:solidFill>
              </a:rPr>
              <a:t>vysoká škola Olomouc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Vysoké </a:t>
            </a:r>
            <a:r>
              <a:rPr lang="x-none" sz="1800" i="1">
                <a:solidFill>
                  <a:srgbClr val="33339A"/>
                </a:solidFill>
              </a:rPr>
              <a:t>učení technické v Brně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Vysoká </a:t>
            </a:r>
            <a:r>
              <a:rPr lang="x-none" sz="1800" i="1">
                <a:solidFill>
                  <a:srgbClr val="33339A"/>
                </a:solidFill>
              </a:rPr>
              <a:t>škola báňská - Technická univerzita Ostrava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Mendelova </a:t>
            </a:r>
            <a:r>
              <a:rPr lang="x-none" sz="1800" i="1">
                <a:solidFill>
                  <a:srgbClr val="33339A"/>
                </a:solidFill>
              </a:rPr>
              <a:t>univerzita v Brně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Masarykova </a:t>
            </a:r>
            <a:r>
              <a:rPr lang="x-none" sz="1800" i="1">
                <a:solidFill>
                  <a:srgbClr val="33339A"/>
                </a:solidFill>
              </a:rPr>
              <a:t>univerzita Brno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Univerzita </a:t>
            </a:r>
            <a:r>
              <a:rPr lang="x-none" sz="1800" i="1">
                <a:solidFill>
                  <a:srgbClr val="33339A"/>
                </a:solidFill>
              </a:rPr>
              <a:t>Tomáše Bati ve Zlíně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Ostravská </a:t>
            </a:r>
            <a:r>
              <a:rPr lang="x-none" sz="1800" i="1">
                <a:solidFill>
                  <a:srgbClr val="33339A"/>
                </a:solidFill>
              </a:rPr>
              <a:t>univerzita v Ostravě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Univerzita </a:t>
            </a:r>
            <a:r>
              <a:rPr lang="x-none" sz="1800" i="1">
                <a:solidFill>
                  <a:srgbClr val="33339A"/>
                </a:solidFill>
              </a:rPr>
              <a:t>Hradec Králové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České </a:t>
            </a:r>
            <a:r>
              <a:rPr lang="x-none" sz="1800" i="1">
                <a:solidFill>
                  <a:srgbClr val="33339A"/>
                </a:solidFill>
              </a:rPr>
              <a:t>vysoké učení technické v Praze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Vysoká </a:t>
            </a:r>
            <a:r>
              <a:rPr lang="x-none" sz="1800" i="1">
                <a:solidFill>
                  <a:srgbClr val="33339A"/>
                </a:solidFill>
              </a:rPr>
              <a:t>škola chemicko – technologická v Praze </a:t>
            </a:r>
            <a:endParaRPr lang="cs-CZ" sz="1800" i="1" dirty="0" smtClean="0">
              <a:solidFill>
                <a:srgbClr val="33339A"/>
              </a:solidFill>
            </a:endParaRPr>
          </a:p>
          <a:p>
            <a:pPr lvl="0"/>
            <a:r>
              <a:rPr lang="x-none" sz="1800" i="1" smtClean="0">
                <a:solidFill>
                  <a:srgbClr val="33339A"/>
                </a:solidFill>
              </a:rPr>
              <a:t>Technická</a:t>
            </a:r>
            <a:r>
              <a:rPr lang="cs-CZ" sz="1800" i="1" dirty="0">
                <a:solidFill>
                  <a:srgbClr val="33339A"/>
                </a:solidFill>
              </a:rPr>
              <a:t> </a:t>
            </a:r>
            <a:r>
              <a:rPr lang="x-none" sz="1800" i="1">
                <a:solidFill>
                  <a:srgbClr val="33339A"/>
                </a:solidFill>
              </a:rPr>
              <a:t>univerzita</a:t>
            </a:r>
            <a:r>
              <a:rPr lang="cs-CZ" sz="1800" i="1" dirty="0">
                <a:solidFill>
                  <a:srgbClr val="33339A"/>
                </a:solidFill>
              </a:rPr>
              <a:t> </a:t>
            </a:r>
            <a:r>
              <a:rPr lang="x-none" sz="1800" i="1">
                <a:solidFill>
                  <a:srgbClr val="33339A"/>
                </a:solidFill>
              </a:rPr>
              <a:t>v Liberci</a:t>
            </a:r>
            <a:r>
              <a:rPr lang="cs-CZ" sz="1800" i="1" dirty="0">
                <a:solidFill>
                  <a:srgbClr val="33339A"/>
                </a:solidFill>
              </a:rPr>
              <a:t> </a:t>
            </a:r>
            <a:endParaRPr lang="cs-CZ" dirty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Seznam vysokých škol zapojených do projektu</a:t>
            </a:r>
            <a:endParaRPr lang="cs-CZ" sz="3000" dirty="0">
              <a:solidFill>
                <a:srgbClr val="FF9900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02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808"/>
            <a:ext cx="8424862" cy="4536480"/>
          </a:xfrm>
        </p:spPr>
        <p:txBody>
          <a:bodyPr/>
          <a:lstStyle/>
          <a:p>
            <a:pPr algn="just"/>
            <a:r>
              <a:rPr lang="cs-CZ" dirty="0" smtClean="0">
                <a:solidFill>
                  <a:srgbClr val="33339A"/>
                </a:solidFill>
              </a:rPr>
              <a:t>Podnikatelské subjekty působící v Olomouckém kraji bez ohledu na velikost, které mají zájem spolupracovat s </a:t>
            </a:r>
            <a:r>
              <a:rPr lang="cs-CZ" dirty="0" err="1" smtClean="0">
                <a:solidFill>
                  <a:srgbClr val="33339A"/>
                </a:solidFill>
              </a:rPr>
              <a:t>VaV</a:t>
            </a:r>
            <a:r>
              <a:rPr lang="cs-CZ" dirty="0" smtClean="0">
                <a:solidFill>
                  <a:srgbClr val="33339A"/>
                </a:solidFill>
              </a:rPr>
              <a:t> institucemi. </a:t>
            </a:r>
          </a:p>
          <a:p>
            <a:pPr algn="just"/>
            <a:r>
              <a:rPr lang="cs-CZ" dirty="0" smtClean="0">
                <a:solidFill>
                  <a:srgbClr val="33339A"/>
                </a:solidFill>
              </a:rPr>
              <a:t>Právní forma: dle zákona </a:t>
            </a:r>
            <a:r>
              <a:rPr lang="cs-CZ" dirty="0">
                <a:solidFill>
                  <a:srgbClr val="33339A"/>
                </a:solidFill>
              </a:rPr>
              <a:t>č. 513/1990 Sb., obchodní zákoník v platném znění (tj. </a:t>
            </a:r>
            <a:r>
              <a:rPr lang="cs-CZ" dirty="0" smtClean="0">
                <a:solidFill>
                  <a:srgbClr val="33339A"/>
                </a:solidFill>
              </a:rPr>
              <a:t>a. s., s. r. o., v. o. s., k. s., </a:t>
            </a:r>
            <a:r>
              <a:rPr lang="cs-CZ" dirty="0">
                <a:solidFill>
                  <a:srgbClr val="33339A"/>
                </a:solidFill>
              </a:rPr>
              <a:t>družstvo) </a:t>
            </a:r>
            <a:endParaRPr lang="cs-CZ" dirty="0" smtClean="0">
              <a:solidFill>
                <a:srgbClr val="33339A"/>
              </a:solidFill>
            </a:endParaRPr>
          </a:p>
          <a:p>
            <a:pPr algn="just"/>
            <a:r>
              <a:rPr lang="cs-CZ" dirty="0" smtClean="0">
                <a:solidFill>
                  <a:srgbClr val="33339A"/>
                </a:solidFill>
              </a:rPr>
              <a:t>Žadatel musí splňovat následující podmínky:</a:t>
            </a:r>
            <a:endParaRPr lang="cs-CZ" dirty="0">
              <a:solidFill>
                <a:srgbClr val="33339A"/>
              </a:solidFill>
            </a:endParaRPr>
          </a:p>
          <a:p>
            <a:pPr marL="457200" lvl="0" indent="-457200" algn="just">
              <a:buFont typeface="+mj-lt"/>
              <a:buAutoNum type="alphaLcParenR"/>
            </a:pPr>
            <a:r>
              <a:rPr lang="cs-CZ" dirty="0" smtClean="0">
                <a:solidFill>
                  <a:schemeClr val="accent2"/>
                </a:solidFill>
              </a:rPr>
              <a:t>Sídlo </a:t>
            </a:r>
            <a:r>
              <a:rPr lang="cs-CZ" dirty="0">
                <a:solidFill>
                  <a:schemeClr val="accent2"/>
                </a:solidFill>
              </a:rPr>
              <a:t>/ provozovna na území Olomouckého </a:t>
            </a:r>
            <a:r>
              <a:rPr lang="cs-CZ" dirty="0" smtClean="0">
                <a:solidFill>
                  <a:schemeClr val="accent2"/>
                </a:solidFill>
              </a:rPr>
              <a:t>kraje</a:t>
            </a:r>
          </a:p>
          <a:p>
            <a:pPr marL="457200" indent="-457200" algn="just">
              <a:buFont typeface="+mj-lt"/>
              <a:buAutoNum type="alphaLcParenR"/>
            </a:pPr>
            <a:r>
              <a:rPr lang="cs-CZ" dirty="0">
                <a:solidFill>
                  <a:schemeClr val="accent2"/>
                </a:solidFill>
              </a:rPr>
              <a:t>Výsledky projektu musí směřovat do Olomouckého kraje</a:t>
            </a:r>
          </a:p>
          <a:p>
            <a:pPr lvl="0" algn="just"/>
            <a:endParaRPr lang="cs-CZ" dirty="0" smtClean="0">
              <a:solidFill>
                <a:srgbClr val="33339A"/>
              </a:solidFill>
            </a:endParaRPr>
          </a:p>
          <a:p>
            <a:endParaRPr lang="cs-CZ" sz="2600" u="sng" dirty="0" smtClean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2600" u="sng" dirty="0" smtClean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2600" u="sng" dirty="0" smtClean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2600" u="sng" dirty="0" smtClean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2600" dirty="0">
              <a:solidFill>
                <a:srgbClr val="003994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Cílová skupina – možný žadatel</a:t>
            </a:r>
            <a:endParaRPr lang="cs-CZ" sz="3000" dirty="0">
              <a:solidFill>
                <a:srgbClr val="FF9900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41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Další podmínky</a:t>
            </a:r>
            <a:endParaRPr lang="cs-CZ" sz="30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cs-CZ" dirty="0" smtClean="0">
                <a:solidFill>
                  <a:schemeClr val="accent2"/>
                </a:solidFill>
              </a:rPr>
              <a:t>Podnikatelský subjekt na daném produktu (službě) doposud nespolupracoval s daným pracovištěm </a:t>
            </a:r>
            <a:r>
              <a:rPr lang="cs-CZ" dirty="0" err="1" smtClean="0">
                <a:solidFill>
                  <a:schemeClr val="accent2"/>
                </a:solidFill>
              </a:rPr>
              <a:t>VaV</a:t>
            </a:r>
            <a:r>
              <a:rPr lang="cs-CZ" dirty="0" smtClean="0">
                <a:solidFill>
                  <a:schemeClr val="accent2"/>
                </a:solidFill>
              </a:rPr>
              <a:t> instituce (ústav, katedra či obdobná forma) </a:t>
            </a:r>
          </a:p>
          <a:p>
            <a:pPr algn="just"/>
            <a:r>
              <a:rPr lang="cs-CZ" dirty="0">
                <a:solidFill>
                  <a:schemeClr val="accent2"/>
                </a:solidFill>
              </a:rPr>
              <a:t>Splňuje další podmínky definované v dokumentaci Řízení k předkládání žádostí o inovační voucher (náležitosti žádosti)</a:t>
            </a:r>
          </a:p>
          <a:p>
            <a:pPr lvl="0" algn="just"/>
            <a:r>
              <a:rPr lang="cs-CZ" dirty="0" smtClean="0">
                <a:solidFill>
                  <a:schemeClr val="accent2"/>
                </a:solidFill>
              </a:rPr>
              <a:t>Vymezené oblasti dle přípustných CZ-NACE v ROP Střední Morava – informace naleznete na:</a:t>
            </a:r>
          </a:p>
          <a:p>
            <a:pPr>
              <a:buNone/>
            </a:pPr>
            <a:r>
              <a:rPr lang="cs-CZ" dirty="0">
                <a:solidFill>
                  <a:srgbClr val="33339A"/>
                </a:solidFill>
              </a:rPr>
              <a:t>	</a:t>
            </a:r>
            <a:r>
              <a:rPr lang="cs-CZ" sz="2000" dirty="0">
                <a:solidFill>
                  <a:srgbClr val="33339A"/>
                </a:solidFill>
                <a:hlinkClick r:id="rId2"/>
              </a:rPr>
              <a:t>http://</a:t>
            </a:r>
            <a:r>
              <a:rPr lang="cs-CZ" sz="2000" dirty="0" smtClean="0">
                <a:solidFill>
                  <a:srgbClr val="33339A"/>
                </a:solidFill>
                <a:hlinkClick r:id="rId2"/>
              </a:rPr>
              <a:t>www.kr-olomoucky.cz/clanky/dokumenty/3226/odvetvova-vymezeni-web.pdf</a:t>
            </a:r>
            <a:endParaRPr lang="cs-CZ" sz="2000" dirty="0" smtClean="0">
              <a:solidFill>
                <a:srgbClr val="33339A"/>
              </a:solidFill>
            </a:endParaRPr>
          </a:p>
          <a:p>
            <a:pPr>
              <a:buNone/>
            </a:pPr>
            <a:endParaRPr lang="cs-CZ" sz="2000" dirty="0">
              <a:solidFill>
                <a:srgbClr val="33339A"/>
              </a:solidFill>
            </a:endParaRPr>
          </a:p>
          <a:p>
            <a:pPr>
              <a:buNone/>
            </a:pPr>
            <a:endParaRPr lang="cs-CZ" dirty="0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75297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Vývoj (inovace) produktu/služby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Testování a měření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Přístup k výzkumnému zařízení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Navrhování prototypů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Analýza vhodnosti použití materiálu</a:t>
            </a:r>
          </a:p>
          <a:p>
            <a:pPr>
              <a:buFont typeface="Arial" pitchFamily="34" charset="0"/>
              <a:buChar char="•"/>
            </a:pPr>
            <a:r>
              <a:rPr lang="cs-CZ" dirty="0" err="1" smtClean="0">
                <a:solidFill>
                  <a:srgbClr val="33339A"/>
                </a:solidFill>
              </a:rPr>
              <a:t>Desing</a:t>
            </a:r>
            <a:r>
              <a:rPr lang="cs-CZ" dirty="0" smtClean="0">
                <a:solidFill>
                  <a:srgbClr val="33339A"/>
                </a:solidFill>
              </a:rPr>
              <a:t> produktu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Analýza trhu/marketingová strategie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Inovační/technologický audit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solidFill>
                  <a:srgbClr val="33339A"/>
                </a:solidFill>
              </a:rPr>
              <a:t>Optimalizace operačních procesů firmy</a:t>
            </a:r>
            <a:endParaRPr lang="cs-CZ" dirty="0">
              <a:solidFill>
                <a:srgbClr val="33339A"/>
              </a:solidFill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Podporované akti</a:t>
            </a:r>
            <a:r>
              <a:rPr lang="cs-CZ" dirty="0" smtClean="0">
                <a:solidFill>
                  <a:srgbClr val="FF9900"/>
                </a:solidFill>
              </a:rPr>
              <a:t>vity</a:t>
            </a:r>
            <a:endParaRPr lang="cs-CZ" dirty="0">
              <a:solidFill>
                <a:srgbClr val="FF9900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21288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Fotodokumentace-pracovní\Věda a výzkum\IMG_80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76872"/>
            <a:ext cx="1781943" cy="3168352"/>
          </a:xfrm>
          <a:prstGeom prst="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35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000" dirty="0" smtClean="0">
                <a:solidFill>
                  <a:srgbClr val="FF9900"/>
                </a:solidFill>
              </a:rPr>
              <a:t>Odvětvové vymezení (1)</a:t>
            </a:r>
            <a:endParaRPr lang="cs-CZ" sz="30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>
                <a:solidFill>
                  <a:srgbClr val="003994"/>
                </a:solidFill>
              </a:rPr>
              <a:t>	</a:t>
            </a:r>
            <a:r>
              <a:rPr lang="cs-CZ" dirty="0" smtClean="0">
                <a:solidFill>
                  <a:srgbClr val="33339A"/>
                </a:solidFill>
              </a:rPr>
              <a:t>Výstupy spolupráce s využitím inovačního voucheru musí směřovat do některého z následujících odvětví: </a:t>
            </a:r>
          </a:p>
          <a:p>
            <a:pPr lvl="0" algn="just"/>
            <a:r>
              <a:rPr lang="cs-CZ" dirty="0" smtClean="0">
                <a:solidFill>
                  <a:srgbClr val="33339A"/>
                </a:solidFill>
              </a:rPr>
              <a:t>Zpracovatelský průmysl </a:t>
            </a:r>
          </a:p>
          <a:p>
            <a:pPr lvl="0" algn="just"/>
            <a:r>
              <a:rPr lang="cs-CZ" dirty="0" smtClean="0">
                <a:solidFill>
                  <a:srgbClr val="33339A"/>
                </a:solidFill>
              </a:rPr>
              <a:t>Výroba a rozvod elektřiny, plynu, tepla                           a klimatizovaného vzduchu </a:t>
            </a:r>
          </a:p>
          <a:p>
            <a:pPr lvl="0" algn="just"/>
            <a:r>
              <a:rPr lang="cs-CZ" dirty="0" smtClean="0">
                <a:solidFill>
                  <a:srgbClr val="33339A"/>
                </a:solidFill>
              </a:rPr>
              <a:t>Zásobování vodou; činnosti související s odpadními vodami, odpady a sanacemi </a:t>
            </a:r>
          </a:p>
          <a:p>
            <a:pPr lvl="0" algn="just"/>
            <a:r>
              <a:rPr lang="cs-CZ" dirty="0" smtClean="0">
                <a:solidFill>
                  <a:srgbClr val="33339A"/>
                </a:solidFill>
              </a:rPr>
              <a:t>Stavebnictví </a:t>
            </a:r>
          </a:p>
          <a:p>
            <a:pPr lvl="0" algn="just"/>
            <a:r>
              <a:rPr lang="cs-CZ" dirty="0">
                <a:solidFill>
                  <a:srgbClr val="33339A"/>
                </a:solidFill>
              </a:rPr>
              <a:t>Velkoobchod a maloobchod; opravy a údržba motorových vozidel </a:t>
            </a:r>
            <a:endParaRPr lang="cs-CZ" dirty="0" smtClean="0">
              <a:solidFill>
                <a:srgbClr val="33339A"/>
              </a:solidFill>
            </a:endParaRPr>
          </a:p>
          <a:p>
            <a:pPr lvl="0" algn="just"/>
            <a:r>
              <a:rPr lang="cs-CZ" dirty="0" smtClean="0">
                <a:solidFill>
                  <a:srgbClr val="33339A"/>
                </a:solidFill>
              </a:rPr>
              <a:t>Doprava </a:t>
            </a:r>
            <a:r>
              <a:rPr lang="cs-CZ" dirty="0">
                <a:solidFill>
                  <a:srgbClr val="33339A"/>
                </a:solidFill>
              </a:rPr>
              <a:t>a skladování </a:t>
            </a:r>
          </a:p>
          <a:p>
            <a:pPr algn="just"/>
            <a:endParaRPr lang="cs-CZ" dirty="0">
              <a:solidFill>
                <a:srgbClr val="33339A"/>
              </a:solidFill>
            </a:endParaRPr>
          </a:p>
          <a:p>
            <a:pPr lvl="0" algn="just"/>
            <a:endParaRPr lang="cs-CZ" dirty="0" smtClean="0">
              <a:solidFill>
                <a:srgbClr val="33339A"/>
              </a:solidFill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304"/>
            <a:ext cx="11334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361</Words>
  <Application>Microsoft Office PowerPoint</Application>
  <PresentationFormat>Předvádění na obrazovce (4:3)</PresentationFormat>
  <Paragraphs>114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Výchozí návrh</vt:lpstr>
      <vt:lpstr>Inovační vouchery v Olomouckém kraji</vt:lpstr>
      <vt:lpstr>Inovační vouchery        v Olomouckém kraji</vt:lpstr>
      <vt:lpstr>Subjekty zapojené do projektu</vt:lpstr>
      <vt:lpstr>Přehled financování</vt:lpstr>
      <vt:lpstr>Seznam vysokých škol zapojených do projektu</vt:lpstr>
      <vt:lpstr>Cílová skupina – možný žadatel</vt:lpstr>
      <vt:lpstr>Další podmínky</vt:lpstr>
      <vt:lpstr>Podporované aktivity</vt:lpstr>
      <vt:lpstr>Odvětvové vymezení (1)</vt:lpstr>
      <vt:lpstr>Odvětvové vymezení (2)</vt:lpstr>
      <vt:lpstr>Harmonogram projektu</vt:lpstr>
      <vt:lpstr>Inovační vouchery         v Olomouckém kraji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Hubáčková Hedvika</cp:lastModifiedBy>
  <cp:revision>54</cp:revision>
  <cp:lastPrinted>2012-11-30T07:06:48Z</cp:lastPrinted>
  <dcterms:created xsi:type="dcterms:W3CDTF">2008-04-28T11:39:29Z</dcterms:created>
  <dcterms:modified xsi:type="dcterms:W3CDTF">2012-12-03T16:19:41Z</dcterms:modified>
</cp:coreProperties>
</file>