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7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9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0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1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7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8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9.xml" ContentType="application/vnd.openxmlformats-officedocument.presentationml.notesSl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notesSlides/notesSlide10.xml" ContentType="application/vnd.openxmlformats-officedocument.presentationml.notesSlide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notesSlides/notesSlide11.xml" ContentType="application/vnd.openxmlformats-officedocument.presentationml.notesSlide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notesSlides/notesSlide12.xml" ContentType="application/vnd.openxmlformats-officedocument.presentationml.notesSlide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notesSlides/notesSlide15.xml" ContentType="application/vnd.openxmlformats-officedocument.presentationml.notesSlide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notesSlides/notesSlide16.xml" ContentType="application/vnd.openxmlformats-officedocument.presentationml.notesSlide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5" r:id="rId2"/>
    <p:sldMasterId id="2147483662" r:id="rId3"/>
    <p:sldMasterId id="2147483665" r:id="rId4"/>
    <p:sldMasterId id="2147483668" r:id="rId5"/>
    <p:sldMasterId id="2147483671" r:id="rId6"/>
    <p:sldMasterId id="2147483674" r:id="rId7"/>
    <p:sldMasterId id="2147483681" r:id="rId8"/>
    <p:sldMasterId id="2147483688" r:id="rId9"/>
    <p:sldMasterId id="2147483695" r:id="rId10"/>
    <p:sldMasterId id="2147483707" r:id="rId11"/>
    <p:sldMasterId id="2147483714" r:id="rId12"/>
  </p:sldMasterIdLst>
  <p:notesMasterIdLst>
    <p:notesMasterId r:id="rId55"/>
  </p:notesMasterIdLst>
  <p:handoutMasterIdLst>
    <p:handoutMasterId r:id="rId56"/>
  </p:handoutMasterIdLst>
  <p:sldIdLst>
    <p:sldId id="452" r:id="rId13"/>
    <p:sldId id="453" r:id="rId14"/>
    <p:sldId id="280" r:id="rId15"/>
    <p:sldId id="304" r:id="rId16"/>
    <p:sldId id="498" r:id="rId17"/>
    <p:sldId id="509" r:id="rId18"/>
    <p:sldId id="455" r:id="rId19"/>
    <p:sldId id="494" r:id="rId20"/>
    <p:sldId id="497" r:id="rId21"/>
    <p:sldId id="496" r:id="rId22"/>
    <p:sldId id="454" r:id="rId23"/>
    <p:sldId id="457" r:id="rId24"/>
    <p:sldId id="407" r:id="rId25"/>
    <p:sldId id="444" r:id="rId26"/>
    <p:sldId id="501" r:id="rId27"/>
    <p:sldId id="500" r:id="rId28"/>
    <p:sldId id="481" r:id="rId29"/>
    <p:sldId id="480" r:id="rId30"/>
    <p:sldId id="482" r:id="rId31"/>
    <p:sldId id="459" r:id="rId32"/>
    <p:sldId id="483" r:id="rId33"/>
    <p:sldId id="484" r:id="rId34"/>
    <p:sldId id="460" r:id="rId35"/>
    <p:sldId id="485" r:id="rId36"/>
    <p:sldId id="486" r:id="rId37"/>
    <p:sldId id="487" r:id="rId38"/>
    <p:sldId id="461" r:id="rId39"/>
    <p:sldId id="488" r:id="rId40"/>
    <p:sldId id="502" r:id="rId41"/>
    <p:sldId id="489" r:id="rId42"/>
    <p:sldId id="462" r:id="rId43"/>
    <p:sldId id="490" r:id="rId44"/>
    <p:sldId id="491" r:id="rId45"/>
    <p:sldId id="492" r:id="rId46"/>
    <p:sldId id="463" r:id="rId47"/>
    <p:sldId id="493" r:id="rId48"/>
    <p:sldId id="427" r:id="rId49"/>
    <p:sldId id="503" r:id="rId50"/>
    <p:sldId id="505" r:id="rId51"/>
    <p:sldId id="506" r:id="rId52"/>
    <p:sldId id="507" r:id="rId53"/>
    <p:sldId id="508" r:id="rId5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34" userDrawn="1">
          <p15:clr>
            <a:srgbClr val="A4A3A4"/>
          </p15:clr>
        </p15:guide>
        <p15:guide id="2" pos="27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E3"/>
    <a:srgbClr val="E2DEB5"/>
    <a:srgbClr val="D0DBE5"/>
    <a:srgbClr val="FFFFFF"/>
    <a:srgbClr val="A6A6A6"/>
    <a:srgbClr val="DEDEDE"/>
    <a:srgbClr val="D3EBDD"/>
    <a:srgbClr val="EBEBEB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80455" autoAdjust="0"/>
  </p:normalViewPr>
  <p:slideViewPr>
    <p:cSldViewPr snapToGrid="0">
      <p:cViewPr>
        <p:scale>
          <a:sx n="78" d="100"/>
          <a:sy n="78" d="100"/>
        </p:scale>
        <p:origin x="-84" y="-288"/>
      </p:cViewPr>
      <p:guideLst>
        <p:guide orient="horz" pos="1434"/>
        <p:guide pos="27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slide" Target="slides/slide38.xml"/><Relationship Id="rId55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54" Type="http://schemas.openxmlformats.org/officeDocument/2006/relationships/slide" Target="slides/slide4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slide" Target="slides/slide41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57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slide" Target="slides/slide40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9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7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100860356624824"/>
          <c:y val="0.17357552622021713"/>
          <c:w val="0.83754369466031764"/>
          <c:h val="0.819899023327166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T_chart!$A$12</c:f>
              <c:strCache>
                <c:ptCount val="1"/>
                <c:pt idx="0">
                  <c:v>Stř. Morava - Město, památka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T_chart!$B$12:$D$12</c:f>
              <c:numCache>
                <c:formatCode>0%</c:formatCode>
                <c:ptCount val="3"/>
                <c:pt idx="0">
                  <c:v>0.60190476190476194</c:v>
                </c:pt>
                <c:pt idx="1">
                  <c:v>0.6098039215686275</c:v>
                </c:pt>
                <c:pt idx="2">
                  <c:v>0.1657142857142857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T_chart!$A$13</c:f>
              <c:strCache>
                <c:ptCount val="1"/>
                <c:pt idx="0">
                  <c:v>Stř. Morava - Lázeňské centrum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T_chart!$B$13:$D$13</c:f>
              <c:numCache>
                <c:formatCode>0%</c:formatCode>
                <c:ptCount val="3"/>
                <c:pt idx="0">
                  <c:v>0</c:v>
                </c:pt>
                <c:pt idx="1">
                  <c:v>1.3725490196078431E-2</c:v>
                </c:pt>
                <c:pt idx="2">
                  <c:v>4.5714285714285714E-2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T_chart!$A$14</c:f>
              <c:strCache>
                <c:ptCount val="1"/>
                <c:pt idx="0">
                  <c:v>Stř. Morava - Přírodní místo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T_chart!$B$14:$D$14</c:f>
              <c:numCache>
                <c:formatCode>0%</c:formatCode>
                <c:ptCount val="3"/>
                <c:pt idx="0">
                  <c:v>0.11619047619047619</c:v>
                </c:pt>
                <c:pt idx="1">
                  <c:v>6.6666666666666666E-2</c:v>
                </c:pt>
                <c:pt idx="2">
                  <c:v>4.9523809523809526E-2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200-4155-BB04-373248AB1367}"/>
            </c:ext>
          </c:extLst>
        </c:ser>
        <c:ser>
          <c:idx val="3"/>
          <c:order val="3"/>
          <c:tx>
            <c:strRef>
              <c:f>T_chart!$A$15</c:f>
              <c:strCache>
                <c:ptCount val="1"/>
                <c:pt idx="0">
                  <c:v>Jeseníky - Město, památka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</c:v>
                </c:pt>
                <c:pt idx="1">
                  <c:v>3.9215686274509803E-3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200-4155-BB04-373248AB1367}"/>
            </c:ext>
          </c:extLst>
        </c:ser>
        <c:ser>
          <c:idx val="4"/>
          <c:order val="4"/>
          <c:tx>
            <c:strRef>
              <c:f>T_chart!$A$16</c:f>
              <c:strCache>
                <c:ptCount val="1"/>
                <c:pt idx="0">
                  <c:v>Jeseníky - Lázeňské centrum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0.11619047619047619</c:v>
                </c:pt>
                <c:pt idx="1">
                  <c:v>0.14117647058823529</c:v>
                </c:pt>
                <c:pt idx="2">
                  <c:v>0.17714285714285713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E1A-4F1D-9403-DC98F5F03C41}"/>
            </c:ext>
          </c:extLst>
        </c:ser>
        <c:ser>
          <c:idx val="5"/>
          <c:order val="5"/>
          <c:tx>
            <c:strRef>
              <c:f>T_chart!$A$17</c:f>
              <c:strCache>
                <c:ptCount val="1"/>
                <c:pt idx="0">
                  <c:v>Jeseníky - Přírodní místo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0.1657142857142857</c:v>
                </c:pt>
                <c:pt idx="1">
                  <c:v>0.16470588235294117</c:v>
                </c:pt>
                <c:pt idx="2">
                  <c:v>0.56190476190476191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E1A-4F1D-9403-DC98F5F03C4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48250880"/>
        <c:axId val="48252416"/>
      </c:barChart>
      <c:catAx>
        <c:axId val="482508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48252416"/>
        <c:crosses val="autoZero"/>
        <c:auto val="1"/>
        <c:lblAlgn val="ctr"/>
        <c:lblOffset val="100"/>
        <c:noMultiLvlLbl val="0"/>
      </c:catAx>
      <c:valAx>
        <c:axId val="48252416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48250880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16463116371831168"/>
          <c:y val="4.5025347858914898E-2"/>
          <c:w val="0.82839872369197687"/>
          <c:h val="0.13393242368676517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>
          <a:latin typeface="+mn-lt"/>
        </a:defRPr>
      </a:pPr>
      <a:endParaRPr lang="cs-CZ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670915370760396"/>
          <c:y val="0.54465217183638892"/>
          <c:w val="0.53329084629239598"/>
          <c:h val="0.4488225150013700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T_chart!$A$14</c:f>
              <c:strCache>
                <c:ptCount val="1"/>
                <c:pt idx="0">
                  <c:v>Méně než 30 let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T_chart!$B$14:$D$14</c:f>
              <c:numCache>
                <c:formatCode>0%</c:formatCode>
                <c:ptCount val="3"/>
                <c:pt idx="0">
                  <c:v>0.1554054054054054</c:v>
                </c:pt>
                <c:pt idx="1">
                  <c:v>0.11392405063291139</c:v>
                </c:pt>
                <c:pt idx="2">
                  <c:v>0.17268041237113402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T_chart!$A$15</c:f>
              <c:strCache>
                <c:ptCount val="1"/>
                <c:pt idx="0">
                  <c:v>30 – 39 let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0.31756756756756754</c:v>
                </c:pt>
                <c:pt idx="1">
                  <c:v>0.24050632911392406</c:v>
                </c:pt>
                <c:pt idx="2">
                  <c:v>0.25515463917525771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T_chart!$A$16</c:f>
              <c:strCache>
                <c:ptCount val="1"/>
                <c:pt idx="0">
                  <c:v>40 – 49 let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0.25</c:v>
                </c:pt>
                <c:pt idx="1">
                  <c:v>0.20253164556962025</c:v>
                </c:pt>
                <c:pt idx="2">
                  <c:v>0.3170103092783505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27F-42AA-8C26-763C7991DDCE}"/>
            </c:ext>
          </c:extLst>
        </c:ser>
        <c:ser>
          <c:idx val="3"/>
          <c:order val="3"/>
          <c:tx>
            <c:strRef>
              <c:f>T_chart!$A$17</c:f>
              <c:strCache>
                <c:ptCount val="1"/>
                <c:pt idx="0">
                  <c:v>50 – 59 let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0.14189189189189189</c:v>
                </c:pt>
                <c:pt idx="1">
                  <c:v>0.25316455696202533</c:v>
                </c:pt>
                <c:pt idx="2">
                  <c:v>0.13402061855670103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27F-42AA-8C26-763C7991DDCE}"/>
            </c:ext>
          </c:extLst>
        </c:ser>
        <c:ser>
          <c:idx val="4"/>
          <c:order val="4"/>
          <c:tx>
            <c:strRef>
              <c:f>T_chart!$A$18</c:f>
              <c:strCache>
                <c:ptCount val="1"/>
                <c:pt idx="0">
                  <c:v>60 let a více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T_chart!$B$18:$D$18</c:f>
              <c:numCache>
                <c:formatCode>0%</c:formatCode>
                <c:ptCount val="3"/>
                <c:pt idx="0">
                  <c:v>0.13513513513513514</c:v>
                </c:pt>
                <c:pt idx="1">
                  <c:v>0.189873417721519</c:v>
                </c:pt>
                <c:pt idx="2">
                  <c:v>0.11855670103092783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27F-42AA-8C26-763C7991DDC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78824192"/>
        <c:axId val="78825728"/>
      </c:barChart>
      <c:catAx>
        <c:axId val="788241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78825728"/>
        <c:crosses val="autoZero"/>
        <c:auto val="1"/>
        <c:lblAlgn val="ctr"/>
        <c:lblOffset val="0"/>
        <c:noMultiLvlLbl val="0"/>
      </c:catAx>
      <c:valAx>
        <c:axId val="78825728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7882419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6888408147619964"/>
          <c:y val="4.5025347858914898E-2"/>
          <c:w val="0.5311158798283262"/>
          <c:h val="0.4595340085521006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>
          <a:latin typeface="+mn-lt"/>
        </a:defRPr>
      </a:pPr>
      <a:endParaRPr lang="cs-CZ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Sám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8.5714285714285715E-2</c:v>
                </c:pt>
                <c:pt idx="1">
                  <c:v>0.16470588235294117</c:v>
                </c:pt>
                <c:pt idx="2">
                  <c:v>0.13904761904761906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1 osoba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0.10666666666666667</c:v>
                </c:pt>
                <c:pt idx="1">
                  <c:v>0.13529411764705881</c:v>
                </c:pt>
                <c:pt idx="2">
                  <c:v>6.4761904761904757E-2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2 osoby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0.2857142857142857</c:v>
                </c:pt>
                <c:pt idx="1">
                  <c:v>0.2411764705882353</c:v>
                </c:pt>
                <c:pt idx="2">
                  <c:v>0.18476190476190477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3 osoby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0.16190476190476191</c:v>
                </c:pt>
                <c:pt idx="1">
                  <c:v>0.14901960784313725</c:v>
                </c:pt>
                <c:pt idx="2">
                  <c:v>0.12761904761904763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13-4AB8-B2FA-528606C1FB37}"/>
            </c:ext>
          </c:extLst>
        </c:ser>
        <c:ser>
          <c:idx val="4"/>
          <c:order val="4"/>
          <c:tx>
            <c:strRef>
              <c:f>bar_chart!$A$25</c:f>
              <c:strCache>
                <c:ptCount val="1"/>
                <c:pt idx="0">
                  <c:v>4 - 5 osob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bar_chart!$B$25:$D$25</c:f>
              <c:numCache>
                <c:formatCode>0%</c:formatCode>
                <c:ptCount val="3"/>
                <c:pt idx="0">
                  <c:v>0.22285714285714286</c:v>
                </c:pt>
                <c:pt idx="1">
                  <c:v>0.15686274509803921</c:v>
                </c:pt>
                <c:pt idx="2">
                  <c:v>0.24952380952380954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813-4AB8-B2FA-528606C1FB37}"/>
            </c:ext>
          </c:extLst>
        </c:ser>
        <c:ser>
          <c:idx val="5"/>
          <c:order val="5"/>
          <c:tx>
            <c:strRef>
              <c:f>bar_chart!$A$26</c:f>
              <c:strCache>
                <c:ptCount val="1"/>
                <c:pt idx="0">
                  <c:v>6 - 9 osob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bar_chart!$B$26:$D$26</c:f>
              <c:numCache>
                <c:formatCode>0%</c:formatCode>
                <c:ptCount val="3"/>
                <c:pt idx="0">
                  <c:v>8.3809523809523806E-2</c:v>
                </c:pt>
                <c:pt idx="1">
                  <c:v>4.1176470588235294E-2</c:v>
                </c:pt>
                <c:pt idx="2">
                  <c:v>9.9047619047619051E-2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813-4AB8-B2FA-528606C1FB37}"/>
            </c:ext>
          </c:extLst>
        </c:ser>
        <c:ser>
          <c:idx val="6"/>
          <c:order val="6"/>
          <c:tx>
            <c:strRef>
              <c:f>bar_chart!$A$27</c:f>
              <c:strCache>
                <c:ptCount val="1"/>
                <c:pt idx="0">
                  <c:v>10 a více osob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bar_chart!$B$27:$D$27</c:f>
              <c:numCache>
                <c:formatCode>0%</c:formatCode>
                <c:ptCount val="3"/>
                <c:pt idx="0">
                  <c:v>5.3333333333333337E-2</c:v>
                </c:pt>
                <c:pt idx="1">
                  <c:v>0.11176470588235295</c:v>
                </c:pt>
                <c:pt idx="2">
                  <c:v>0.13523809523809524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813-4AB8-B2FA-528606C1FB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38952960"/>
        <c:axId val="38954496"/>
      </c:barChart>
      <c:catAx>
        <c:axId val="38952960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38954496"/>
        <c:crosses val="autoZero"/>
        <c:auto val="1"/>
        <c:lblAlgn val="ctr"/>
        <c:lblOffset val="100"/>
        <c:noMultiLvlLbl val="0"/>
      </c:catAx>
      <c:valAx>
        <c:axId val="38954496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38952960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13532020236067738"/>
          <c:y val="3.2102026312100088E-3"/>
          <c:w val="0.79298265521657485"/>
          <c:h val="0.17062583233868461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Sám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5.5702917771883291E-2</c:v>
                </c:pt>
                <c:pt idx="1">
                  <c:v>9.375E-2</c:v>
                </c:pt>
                <c:pt idx="2">
                  <c:v>0.23357664233576642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1 osoba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0.14323607427055704</c:v>
                </c:pt>
                <c:pt idx="1">
                  <c:v>0.16477272727272727</c:v>
                </c:pt>
                <c:pt idx="2">
                  <c:v>0.13138686131386862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2 osoby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0.30769230769230771</c:v>
                </c:pt>
                <c:pt idx="1">
                  <c:v>0.26136363636363635</c:v>
                </c:pt>
                <c:pt idx="2">
                  <c:v>0.19708029197080293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3 osoby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0.16976127320954906</c:v>
                </c:pt>
                <c:pt idx="1">
                  <c:v>0.15625</c:v>
                </c:pt>
                <c:pt idx="2">
                  <c:v>0.10218978102189781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D21-4219-89BC-C9BB3F5B5FB2}"/>
            </c:ext>
          </c:extLst>
        </c:ser>
        <c:ser>
          <c:idx val="4"/>
          <c:order val="4"/>
          <c:tx>
            <c:strRef>
              <c:f>bar_chart!$A$25</c:f>
              <c:strCache>
                <c:ptCount val="1"/>
                <c:pt idx="0">
                  <c:v>4 - 5 osob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bar_chart!$B$25:$D$25</c:f>
              <c:numCache>
                <c:formatCode>0%</c:formatCode>
                <c:ptCount val="3"/>
                <c:pt idx="0">
                  <c:v>0.20954907161803712</c:v>
                </c:pt>
                <c:pt idx="1">
                  <c:v>0.16761363636363635</c:v>
                </c:pt>
                <c:pt idx="2">
                  <c:v>0.25547445255474455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D21-4219-89BC-C9BB3F5B5FB2}"/>
            </c:ext>
          </c:extLst>
        </c:ser>
        <c:ser>
          <c:idx val="5"/>
          <c:order val="5"/>
          <c:tx>
            <c:strRef>
              <c:f>bar_chart!$A$26</c:f>
              <c:strCache>
                <c:ptCount val="1"/>
                <c:pt idx="0">
                  <c:v>6 - 9 osob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bar_chart!$B$26:$D$26</c:f>
              <c:numCache>
                <c:formatCode>0%</c:formatCode>
                <c:ptCount val="3"/>
                <c:pt idx="0">
                  <c:v>6.1007957559681698E-2</c:v>
                </c:pt>
                <c:pt idx="1">
                  <c:v>4.5454545454545456E-2</c:v>
                </c:pt>
                <c:pt idx="2">
                  <c:v>4.3795620437956206E-2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D21-4219-89BC-C9BB3F5B5FB2}"/>
            </c:ext>
          </c:extLst>
        </c:ser>
        <c:ser>
          <c:idx val="6"/>
          <c:order val="6"/>
          <c:tx>
            <c:strRef>
              <c:f>bar_chart!$A$27</c:f>
              <c:strCache>
                <c:ptCount val="1"/>
                <c:pt idx="0">
                  <c:v>10 a více osob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bar_chart!$B$27:$D$27</c:f>
              <c:numCache>
                <c:formatCode>0%</c:formatCode>
                <c:ptCount val="3"/>
                <c:pt idx="0">
                  <c:v>5.3050397877984087E-2</c:v>
                </c:pt>
                <c:pt idx="1">
                  <c:v>0.11079545454545454</c:v>
                </c:pt>
                <c:pt idx="2">
                  <c:v>3.6496350364963501E-2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D21-4219-89BC-C9BB3F5B5FB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39074048"/>
        <c:axId val="39084032"/>
      </c:barChart>
      <c:catAx>
        <c:axId val="39074048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39084032"/>
        <c:crosses val="autoZero"/>
        <c:auto val="1"/>
        <c:lblAlgn val="ctr"/>
        <c:lblOffset val="100"/>
        <c:noMultiLvlLbl val="0"/>
      </c:catAx>
      <c:valAx>
        <c:axId val="39084032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3907404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13532020236067738"/>
          <c:y val="3.2102026312100088E-3"/>
          <c:w val="0.79298265521657485"/>
          <c:h val="0.17062583233868461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Sám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0.16216216216216217</c:v>
                </c:pt>
                <c:pt idx="1">
                  <c:v>0.32278481012658228</c:v>
                </c:pt>
                <c:pt idx="2">
                  <c:v>0.1056701030927835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1 osoba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1.3513513513513514E-2</c:v>
                </c:pt>
                <c:pt idx="1">
                  <c:v>6.9620253164556958E-2</c:v>
                </c:pt>
                <c:pt idx="2">
                  <c:v>4.1237113402061855E-2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2 osoby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0.22972972972972974</c:v>
                </c:pt>
                <c:pt idx="1">
                  <c:v>0.19620253164556961</c:v>
                </c:pt>
                <c:pt idx="2">
                  <c:v>0.18041237113402062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3 osoby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0.14189189189189189</c:v>
                </c:pt>
                <c:pt idx="1">
                  <c:v>0.13291139240506328</c:v>
                </c:pt>
                <c:pt idx="2">
                  <c:v>0.13659793814432988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C37-4BB3-9F38-F3B4C1A38068}"/>
            </c:ext>
          </c:extLst>
        </c:ser>
        <c:ser>
          <c:idx val="4"/>
          <c:order val="4"/>
          <c:tx>
            <c:strRef>
              <c:f>bar_chart!$A$25</c:f>
              <c:strCache>
                <c:ptCount val="1"/>
                <c:pt idx="0">
                  <c:v>4 - 5 osob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bar_chart!$B$25:$D$25</c:f>
              <c:numCache>
                <c:formatCode>0%</c:formatCode>
                <c:ptCount val="3"/>
                <c:pt idx="0">
                  <c:v>0.25675675675675674</c:v>
                </c:pt>
                <c:pt idx="1">
                  <c:v>0.13291139240506328</c:v>
                </c:pt>
                <c:pt idx="2">
                  <c:v>0.24742268041237114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C37-4BB3-9F38-F3B4C1A38068}"/>
            </c:ext>
          </c:extLst>
        </c:ser>
        <c:ser>
          <c:idx val="5"/>
          <c:order val="5"/>
          <c:tx>
            <c:strRef>
              <c:f>bar_chart!$A$26</c:f>
              <c:strCache>
                <c:ptCount val="1"/>
                <c:pt idx="0">
                  <c:v>6 - 9 osob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bar_chart!$B$26:$D$26</c:f>
              <c:numCache>
                <c:formatCode>0%</c:formatCode>
                <c:ptCount val="3"/>
                <c:pt idx="0">
                  <c:v>0.14189189189189189</c:v>
                </c:pt>
                <c:pt idx="1">
                  <c:v>3.1645569620253167E-2</c:v>
                </c:pt>
                <c:pt idx="2">
                  <c:v>0.11855670103092783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C37-4BB3-9F38-F3B4C1A38068}"/>
            </c:ext>
          </c:extLst>
        </c:ser>
        <c:ser>
          <c:idx val="6"/>
          <c:order val="6"/>
          <c:tx>
            <c:strRef>
              <c:f>bar_chart!$A$27</c:f>
              <c:strCache>
                <c:ptCount val="1"/>
                <c:pt idx="0">
                  <c:v>10 a více osob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bar_chart!$B$27:$D$27</c:f>
              <c:numCache>
                <c:formatCode>0%</c:formatCode>
                <c:ptCount val="3"/>
                <c:pt idx="0">
                  <c:v>5.4054054054054057E-2</c:v>
                </c:pt>
                <c:pt idx="1">
                  <c:v>0.11392405063291139</c:v>
                </c:pt>
                <c:pt idx="2">
                  <c:v>0.17010309278350516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C37-4BB3-9F38-F3B4C1A3806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78504704"/>
        <c:axId val="78506240"/>
      </c:barChart>
      <c:catAx>
        <c:axId val="78504704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78506240"/>
        <c:crosses val="autoZero"/>
        <c:auto val="1"/>
        <c:lblAlgn val="ctr"/>
        <c:lblOffset val="100"/>
        <c:noMultiLvlLbl val="0"/>
      </c:catAx>
      <c:valAx>
        <c:axId val="78506240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7850470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13532020236067738"/>
          <c:y val="3.2102026312100088E-3"/>
          <c:w val="0.79298265521657485"/>
          <c:h val="0.17062583233868461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76673553487087"/>
          <c:y val="0.15607890336636501"/>
          <c:w val="0.7566050571124983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(N=525)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S rodinou nebo s příbuznými</c:v>
                </c:pt>
                <c:pt idx="1">
                  <c:v>S přáteli</c:v>
                </c:pt>
                <c:pt idx="2">
                  <c:v>S partnerem / partnerkou</c:v>
                </c:pt>
                <c:pt idx="3">
                  <c:v>Sám/sama</c:v>
                </c:pt>
                <c:pt idx="4">
                  <c:v>S větší skupinou nebo zájezdem</c:v>
                </c:pt>
                <c:pt idx="5">
                  <c:v>S kolegou / kolegy</c:v>
                </c:pt>
                <c:pt idx="6">
                  <c:v>S někým jiným</c:v>
                </c:pt>
              </c:strCache>
            </c:strRef>
          </c:cat>
          <c:val>
            <c:numRef>
              <c:f>bar_chart!$B$21:$B$27</c:f>
              <c:numCache>
                <c:formatCode>0%</c:formatCode>
                <c:ptCount val="7"/>
                <c:pt idx="0">
                  <c:v>0.53523809523809529</c:v>
                </c:pt>
                <c:pt idx="1">
                  <c:v>0.23428571428571429</c:v>
                </c:pt>
                <c:pt idx="2">
                  <c:v>0.18285714285714286</c:v>
                </c:pt>
                <c:pt idx="3">
                  <c:v>8.5714285714285715E-2</c:v>
                </c:pt>
                <c:pt idx="4">
                  <c:v>9.5238095238095247E-3</c:v>
                </c:pt>
                <c:pt idx="5">
                  <c:v>1.7142857142857144E-2</c:v>
                </c:pt>
                <c:pt idx="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(N=510)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S rodinou nebo s příbuznými</c:v>
                </c:pt>
                <c:pt idx="1">
                  <c:v>S přáteli</c:v>
                </c:pt>
                <c:pt idx="2">
                  <c:v>S partnerem / partnerkou</c:v>
                </c:pt>
                <c:pt idx="3">
                  <c:v>Sám/sama</c:v>
                </c:pt>
                <c:pt idx="4">
                  <c:v>S větší skupinou nebo zájezdem</c:v>
                </c:pt>
                <c:pt idx="5">
                  <c:v>S kolegou / kolegy</c:v>
                </c:pt>
                <c:pt idx="6">
                  <c:v>S někým jiným</c:v>
                </c:pt>
              </c:strCache>
            </c:strRef>
          </c:cat>
          <c:val>
            <c:numRef>
              <c:f>bar_chart!$C$21:$C$27</c:f>
              <c:numCache>
                <c:formatCode>0%</c:formatCode>
                <c:ptCount val="7"/>
                <c:pt idx="0">
                  <c:v>0.36078431372549019</c:v>
                </c:pt>
                <c:pt idx="1">
                  <c:v>0.17647058823529413</c:v>
                </c:pt>
                <c:pt idx="2">
                  <c:v>0.22156862745098038</c:v>
                </c:pt>
                <c:pt idx="3">
                  <c:v>0.16470588235294117</c:v>
                </c:pt>
                <c:pt idx="4">
                  <c:v>8.6274509803921567E-2</c:v>
                </c:pt>
                <c:pt idx="5">
                  <c:v>3.7254901960784313E-2</c:v>
                </c:pt>
                <c:pt idx="6">
                  <c:v>2.7450980392156862E-2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(N=525)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bar_chart!$A$21:$A$27</c:f>
              <c:strCache>
                <c:ptCount val="7"/>
                <c:pt idx="0">
                  <c:v>S rodinou nebo s příbuznými</c:v>
                </c:pt>
                <c:pt idx="1">
                  <c:v>S přáteli</c:v>
                </c:pt>
                <c:pt idx="2">
                  <c:v>S partnerem / partnerkou</c:v>
                </c:pt>
                <c:pt idx="3">
                  <c:v>Sám/sama</c:v>
                </c:pt>
                <c:pt idx="4">
                  <c:v>S větší skupinou nebo zájezdem</c:v>
                </c:pt>
                <c:pt idx="5">
                  <c:v>S kolegou / kolegy</c:v>
                </c:pt>
                <c:pt idx="6">
                  <c:v>S někým jiným</c:v>
                </c:pt>
              </c:strCache>
            </c:strRef>
          </c:cat>
          <c:val>
            <c:numRef>
              <c:f>bar_chart!$D$21:$D$27</c:f>
              <c:numCache>
                <c:formatCode>0%</c:formatCode>
                <c:ptCount val="7"/>
                <c:pt idx="0">
                  <c:v>0.4838095238095238</c:v>
                </c:pt>
                <c:pt idx="1">
                  <c:v>0.27047619047619048</c:v>
                </c:pt>
                <c:pt idx="2">
                  <c:v>0.16190476190476191</c:v>
                </c:pt>
                <c:pt idx="3">
                  <c:v>0.13904761904761906</c:v>
                </c:pt>
                <c:pt idx="4">
                  <c:v>4.7619047619047616E-2</c:v>
                </c:pt>
                <c:pt idx="5">
                  <c:v>4.3809523809523812E-2</c:v>
                </c:pt>
                <c:pt idx="6">
                  <c:v>5.7142857142857143E-3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78573952"/>
        <c:axId val="78575488"/>
      </c:barChart>
      <c:catAx>
        <c:axId val="7857395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78575488"/>
        <c:crosses val="autoZero"/>
        <c:auto val="1"/>
        <c:lblAlgn val="ctr"/>
        <c:lblOffset val="0"/>
        <c:noMultiLvlLbl val="0"/>
      </c:catAx>
      <c:valAx>
        <c:axId val="78575488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7857395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76673553487087"/>
          <c:y val="0.15607890336636501"/>
          <c:w val="0.7566050571124983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(N=377)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S rodinou nebo s příbuznými</c:v>
                </c:pt>
                <c:pt idx="1">
                  <c:v>S přáteli</c:v>
                </c:pt>
                <c:pt idx="2">
                  <c:v>S partnerem / partnerkou</c:v>
                </c:pt>
                <c:pt idx="3">
                  <c:v>Sám/sama</c:v>
                </c:pt>
                <c:pt idx="4">
                  <c:v>S větší skupinou nebo zájezdem</c:v>
                </c:pt>
                <c:pt idx="5">
                  <c:v>S kolegou / kolegy</c:v>
                </c:pt>
                <c:pt idx="6">
                  <c:v>S někým jiným</c:v>
                </c:pt>
              </c:strCache>
            </c:strRef>
          </c:cat>
          <c:val>
            <c:numRef>
              <c:f>bar_chart!$B$21:$B$27</c:f>
              <c:numCache>
                <c:formatCode>0%</c:formatCode>
                <c:ptCount val="7"/>
                <c:pt idx="0">
                  <c:v>0.54641909814323608</c:v>
                </c:pt>
                <c:pt idx="1">
                  <c:v>0.21750663129973474</c:v>
                </c:pt>
                <c:pt idx="2">
                  <c:v>0.20954907161803712</c:v>
                </c:pt>
                <c:pt idx="3">
                  <c:v>5.5702917771883291E-2</c:v>
                </c:pt>
                <c:pt idx="4">
                  <c:v>1.3262599469496022E-2</c:v>
                </c:pt>
                <c:pt idx="5">
                  <c:v>2.3872679045092837E-2</c:v>
                </c:pt>
                <c:pt idx="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(N=352)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S rodinou nebo s příbuznými</c:v>
                </c:pt>
                <c:pt idx="1">
                  <c:v>S přáteli</c:v>
                </c:pt>
                <c:pt idx="2">
                  <c:v>S partnerem / partnerkou</c:v>
                </c:pt>
                <c:pt idx="3">
                  <c:v>Sám/sama</c:v>
                </c:pt>
                <c:pt idx="4">
                  <c:v>S větší skupinou nebo zájezdem</c:v>
                </c:pt>
                <c:pt idx="5">
                  <c:v>S kolegou / kolegy</c:v>
                </c:pt>
                <c:pt idx="6">
                  <c:v>S někým jiným</c:v>
                </c:pt>
              </c:strCache>
            </c:strRef>
          </c:cat>
          <c:val>
            <c:numRef>
              <c:f>bar_chart!$C$21:$C$27</c:f>
              <c:numCache>
                <c:formatCode>0%</c:formatCode>
                <c:ptCount val="7"/>
                <c:pt idx="0">
                  <c:v>0.40909090909090912</c:v>
                </c:pt>
                <c:pt idx="1">
                  <c:v>0.15340909090909091</c:v>
                </c:pt>
                <c:pt idx="2">
                  <c:v>0.26988636363636365</c:v>
                </c:pt>
                <c:pt idx="3">
                  <c:v>9.375E-2</c:v>
                </c:pt>
                <c:pt idx="4">
                  <c:v>8.5227272727272721E-2</c:v>
                </c:pt>
                <c:pt idx="5">
                  <c:v>3.6931818181818184E-2</c:v>
                </c:pt>
                <c:pt idx="6">
                  <c:v>3.9772727272727272E-2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(N=137)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bar_chart!$A$21:$A$27</c:f>
              <c:strCache>
                <c:ptCount val="7"/>
                <c:pt idx="0">
                  <c:v>S rodinou nebo s příbuznými</c:v>
                </c:pt>
                <c:pt idx="1">
                  <c:v>S přáteli</c:v>
                </c:pt>
                <c:pt idx="2">
                  <c:v>S partnerem / partnerkou</c:v>
                </c:pt>
                <c:pt idx="3">
                  <c:v>Sám/sama</c:v>
                </c:pt>
                <c:pt idx="4">
                  <c:v>S větší skupinou nebo zájezdem</c:v>
                </c:pt>
                <c:pt idx="5">
                  <c:v>S kolegou / kolegy</c:v>
                </c:pt>
                <c:pt idx="6">
                  <c:v>S někým jiným</c:v>
                </c:pt>
              </c:strCache>
            </c:strRef>
          </c:cat>
          <c:val>
            <c:numRef>
              <c:f>bar_chart!$D$21:$D$27</c:f>
              <c:numCache>
                <c:formatCode>0%</c:formatCode>
                <c:ptCount val="7"/>
                <c:pt idx="0">
                  <c:v>0.37226277372262773</c:v>
                </c:pt>
                <c:pt idx="1">
                  <c:v>0.22627737226277372</c:v>
                </c:pt>
                <c:pt idx="2">
                  <c:v>0.13868613138686131</c:v>
                </c:pt>
                <c:pt idx="3">
                  <c:v>0.23357664233576642</c:v>
                </c:pt>
                <c:pt idx="4">
                  <c:v>2.9197080291970802E-2</c:v>
                </c:pt>
                <c:pt idx="5">
                  <c:v>5.1094890510948905E-2</c:v>
                </c:pt>
                <c:pt idx="6">
                  <c:v>7.2992700729927005E-3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84290176"/>
        <c:axId val="84320640"/>
      </c:barChart>
      <c:catAx>
        <c:axId val="8429017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84320640"/>
        <c:crosses val="autoZero"/>
        <c:auto val="1"/>
        <c:lblAlgn val="ctr"/>
        <c:lblOffset val="0"/>
        <c:noMultiLvlLbl val="0"/>
      </c:catAx>
      <c:valAx>
        <c:axId val="84320640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84290176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76673553487087"/>
          <c:y val="0.15607890336636501"/>
          <c:w val="0.7566050571124983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(N=148)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S rodinou nebo s příbuznými</c:v>
                </c:pt>
                <c:pt idx="1">
                  <c:v>S přáteli</c:v>
                </c:pt>
                <c:pt idx="2">
                  <c:v>S partnerem / partnerkou</c:v>
                </c:pt>
                <c:pt idx="3">
                  <c:v>Sám/sama</c:v>
                </c:pt>
                <c:pt idx="4">
                  <c:v>S větší skupinou nebo zájezdem</c:v>
                </c:pt>
                <c:pt idx="5">
                  <c:v>S kolegou / kolegy</c:v>
                </c:pt>
                <c:pt idx="6">
                  <c:v>S někým jiným</c:v>
                </c:pt>
              </c:strCache>
            </c:strRef>
          </c:cat>
          <c:val>
            <c:numRef>
              <c:f>bar_chart!$B$21:$B$27</c:f>
              <c:numCache>
                <c:formatCode>0%</c:formatCode>
                <c:ptCount val="7"/>
                <c:pt idx="0">
                  <c:v>0.5067567567567568</c:v>
                </c:pt>
                <c:pt idx="1">
                  <c:v>0.27702702702702703</c:v>
                </c:pt>
                <c:pt idx="2">
                  <c:v>0.11486486486486487</c:v>
                </c:pt>
                <c:pt idx="3">
                  <c:v>0.16216216216216217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(N=158)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S rodinou nebo s příbuznými</c:v>
                </c:pt>
                <c:pt idx="1">
                  <c:v>S přáteli</c:v>
                </c:pt>
                <c:pt idx="2">
                  <c:v>S partnerem / partnerkou</c:v>
                </c:pt>
                <c:pt idx="3">
                  <c:v>Sám/sama</c:v>
                </c:pt>
                <c:pt idx="4">
                  <c:v>S větší skupinou nebo zájezdem</c:v>
                </c:pt>
                <c:pt idx="5">
                  <c:v>S kolegou / kolegy</c:v>
                </c:pt>
                <c:pt idx="6">
                  <c:v>S někým jiným</c:v>
                </c:pt>
              </c:strCache>
            </c:strRef>
          </c:cat>
          <c:val>
            <c:numRef>
              <c:f>bar_chart!$C$21:$C$27</c:f>
              <c:numCache>
                <c:formatCode>0%</c:formatCode>
                <c:ptCount val="7"/>
                <c:pt idx="0">
                  <c:v>0.25316455696202533</c:v>
                </c:pt>
                <c:pt idx="1">
                  <c:v>0.22784810126582278</c:v>
                </c:pt>
                <c:pt idx="2">
                  <c:v>0.11392405063291139</c:v>
                </c:pt>
                <c:pt idx="3">
                  <c:v>0.32278481012658228</c:v>
                </c:pt>
                <c:pt idx="4">
                  <c:v>8.8607594936708861E-2</c:v>
                </c:pt>
                <c:pt idx="5">
                  <c:v>3.7974683544303799E-2</c:v>
                </c:pt>
                <c:pt idx="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(N=388)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bar_chart!$A$21:$A$27</c:f>
              <c:strCache>
                <c:ptCount val="7"/>
                <c:pt idx="0">
                  <c:v>S rodinou nebo s příbuznými</c:v>
                </c:pt>
                <c:pt idx="1">
                  <c:v>S přáteli</c:v>
                </c:pt>
                <c:pt idx="2">
                  <c:v>S partnerem / partnerkou</c:v>
                </c:pt>
                <c:pt idx="3">
                  <c:v>Sám/sama</c:v>
                </c:pt>
                <c:pt idx="4">
                  <c:v>S větší skupinou nebo zájezdem</c:v>
                </c:pt>
                <c:pt idx="5">
                  <c:v>S kolegou / kolegy</c:v>
                </c:pt>
                <c:pt idx="6">
                  <c:v>S někým jiným</c:v>
                </c:pt>
              </c:strCache>
            </c:strRef>
          </c:cat>
          <c:val>
            <c:numRef>
              <c:f>bar_chart!$D$21:$D$27</c:f>
              <c:numCache>
                <c:formatCode>0%</c:formatCode>
                <c:ptCount val="7"/>
                <c:pt idx="0">
                  <c:v>0.52319587628865982</c:v>
                </c:pt>
                <c:pt idx="1">
                  <c:v>0.28608247422680411</c:v>
                </c:pt>
                <c:pt idx="2">
                  <c:v>0.17010309278350516</c:v>
                </c:pt>
                <c:pt idx="3">
                  <c:v>0.1056701030927835</c:v>
                </c:pt>
                <c:pt idx="4">
                  <c:v>5.4123711340206188E-2</c:v>
                </c:pt>
                <c:pt idx="5">
                  <c:v>4.1237113402061855E-2</c:v>
                </c:pt>
                <c:pt idx="6">
                  <c:v>5.1546391752577319E-3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3799552"/>
        <c:axId val="93801088"/>
      </c:barChart>
      <c:catAx>
        <c:axId val="9379955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3801088"/>
        <c:crosses val="autoZero"/>
        <c:auto val="1"/>
        <c:lblAlgn val="ctr"/>
        <c:lblOffset val="0"/>
        <c:noMultiLvlLbl val="0"/>
      </c:catAx>
      <c:valAx>
        <c:axId val="93801088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379955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108119325710734"/>
          <c:y val="0.17466418894248512"/>
          <c:w val="0.70129039960728989"/>
          <c:h val="0.817116540760131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(N=525)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bar_chart!$A$21:$A$24</c:f>
              <c:strCache>
                <c:ptCount val="4"/>
                <c:pt idx="0">
                  <c:v>Auto / motocykl</c:v>
                </c:pt>
                <c:pt idx="1">
                  <c:v>Vlak</c:v>
                </c:pt>
                <c:pt idx="2">
                  <c:v>Autobus</c:v>
                </c:pt>
                <c:pt idx="3">
                  <c:v>Jiná doprava</c:v>
                </c:pt>
              </c:strCache>
            </c:strRef>
          </c:cat>
          <c:val>
            <c:numRef>
              <c:f>bar_chart!$B$21:$B$24</c:f>
              <c:numCache>
                <c:formatCode>0%</c:formatCode>
                <c:ptCount val="4"/>
                <c:pt idx="0">
                  <c:v>0.85523809523809524</c:v>
                </c:pt>
                <c:pt idx="1">
                  <c:v>0.10285714285714286</c:v>
                </c:pt>
                <c:pt idx="2">
                  <c:v>0.04</c:v>
                </c:pt>
                <c:pt idx="3">
                  <c:v>3.0476190476190476E-2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(N=510)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bar_chart!$A$21:$A$24</c:f>
              <c:strCache>
                <c:ptCount val="4"/>
                <c:pt idx="0">
                  <c:v>Auto / motocykl</c:v>
                </c:pt>
                <c:pt idx="1">
                  <c:v>Vlak</c:v>
                </c:pt>
                <c:pt idx="2">
                  <c:v>Autobus</c:v>
                </c:pt>
                <c:pt idx="3">
                  <c:v>Jiná doprava</c:v>
                </c:pt>
              </c:strCache>
            </c:strRef>
          </c:cat>
          <c:val>
            <c:numRef>
              <c:f>bar_chart!$C$21:$C$24</c:f>
              <c:numCache>
                <c:formatCode>0%</c:formatCode>
                <c:ptCount val="4"/>
                <c:pt idx="0">
                  <c:v>0.66274509803921566</c:v>
                </c:pt>
                <c:pt idx="1">
                  <c:v>0.19411764705882353</c:v>
                </c:pt>
                <c:pt idx="2">
                  <c:v>0.14509803921568626</c:v>
                </c:pt>
                <c:pt idx="3">
                  <c:v>3.1372549019607843E-2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(N=525)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bar_chart!$A$21:$A$24</c:f>
              <c:strCache>
                <c:ptCount val="4"/>
                <c:pt idx="0">
                  <c:v>Auto / motocykl</c:v>
                </c:pt>
                <c:pt idx="1">
                  <c:v>Vlak</c:v>
                </c:pt>
                <c:pt idx="2">
                  <c:v>Autobus</c:v>
                </c:pt>
                <c:pt idx="3">
                  <c:v>Jiná doprava</c:v>
                </c:pt>
              </c:strCache>
            </c:strRef>
          </c:cat>
          <c:val>
            <c:numRef>
              <c:f>bar_chart!$D$21:$D$24</c:f>
              <c:numCache>
                <c:formatCode>0%</c:formatCode>
                <c:ptCount val="4"/>
                <c:pt idx="0">
                  <c:v>0.74857142857142855</c:v>
                </c:pt>
                <c:pt idx="1">
                  <c:v>0.17333333333333334</c:v>
                </c:pt>
                <c:pt idx="2">
                  <c:v>8.7619047619047624E-2</c:v>
                </c:pt>
                <c:pt idx="3">
                  <c:v>1.9047619047619049E-2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84014208"/>
        <c:axId val="84015744"/>
      </c:barChart>
      <c:catAx>
        <c:axId val="840142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84015744"/>
        <c:crosses val="autoZero"/>
        <c:auto val="1"/>
        <c:lblAlgn val="ctr"/>
        <c:lblOffset val="0"/>
        <c:noMultiLvlLbl val="0"/>
      </c:catAx>
      <c:valAx>
        <c:axId val="84015744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8401420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108119325710734"/>
          <c:y val="0.17466418894248512"/>
          <c:w val="0.70129039960728989"/>
          <c:h val="0.817116540760131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(N=377)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bar_chart!$A$21:$A$24</c:f>
              <c:strCache>
                <c:ptCount val="4"/>
                <c:pt idx="0">
                  <c:v>Auto / motocykl</c:v>
                </c:pt>
                <c:pt idx="1">
                  <c:v>Vlak</c:v>
                </c:pt>
                <c:pt idx="2">
                  <c:v>Autobus</c:v>
                </c:pt>
                <c:pt idx="3">
                  <c:v>Jiná doprava</c:v>
                </c:pt>
              </c:strCache>
            </c:strRef>
          </c:cat>
          <c:val>
            <c:numRef>
              <c:f>bar_chart!$B$21:$B$24</c:f>
              <c:numCache>
                <c:formatCode>0%</c:formatCode>
                <c:ptCount val="4"/>
                <c:pt idx="0">
                  <c:v>0.82758620689655171</c:v>
                </c:pt>
                <c:pt idx="1">
                  <c:v>0.129973474801061</c:v>
                </c:pt>
                <c:pt idx="2">
                  <c:v>4.2440318302387266E-2</c:v>
                </c:pt>
                <c:pt idx="3">
                  <c:v>3.9787798408488062E-2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(N=352)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bar_chart!$A$21:$A$24</c:f>
              <c:strCache>
                <c:ptCount val="4"/>
                <c:pt idx="0">
                  <c:v>Auto / motocykl</c:v>
                </c:pt>
                <c:pt idx="1">
                  <c:v>Vlak</c:v>
                </c:pt>
                <c:pt idx="2">
                  <c:v>Autobus</c:v>
                </c:pt>
                <c:pt idx="3">
                  <c:v>Jiná doprava</c:v>
                </c:pt>
              </c:strCache>
            </c:strRef>
          </c:cat>
          <c:val>
            <c:numRef>
              <c:f>bar_chart!$C$21:$C$24</c:f>
              <c:numCache>
                <c:formatCode>0%</c:formatCode>
                <c:ptCount val="4"/>
                <c:pt idx="0">
                  <c:v>0.60795454545454553</c:v>
                </c:pt>
                <c:pt idx="1">
                  <c:v>0.24431818181818182</c:v>
                </c:pt>
                <c:pt idx="2">
                  <c:v>0.14772727272727271</c:v>
                </c:pt>
                <c:pt idx="3">
                  <c:v>3.9772727272727272E-2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(N=137)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bar_chart!$A$21:$A$24</c:f>
              <c:strCache>
                <c:ptCount val="4"/>
                <c:pt idx="0">
                  <c:v>Auto / motocykl</c:v>
                </c:pt>
                <c:pt idx="1">
                  <c:v>Vlak</c:v>
                </c:pt>
                <c:pt idx="2">
                  <c:v>Autobus</c:v>
                </c:pt>
                <c:pt idx="3">
                  <c:v>Jiná doprava</c:v>
                </c:pt>
              </c:strCache>
            </c:strRef>
          </c:cat>
          <c:val>
            <c:numRef>
              <c:f>bar_chart!$D$21:$D$24</c:f>
              <c:numCache>
                <c:formatCode>0%</c:formatCode>
                <c:ptCount val="4"/>
                <c:pt idx="0">
                  <c:v>0.51094890510948909</c:v>
                </c:pt>
                <c:pt idx="1">
                  <c:v>0.45985401459854014</c:v>
                </c:pt>
                <c:pt idx="2">
                  <c:v>7.2992700729927001E-2</c:v>
                </c:pt>
                <c:pt idx="3">
                  <c:v>2.1897810218978103E-2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83762560"/>
        <c:axId val="83776640"/>
      </c:barChart>
      <c:catAx>
        <c:axId val="837625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83776640"/>
        <c:crosses val="autoZero"/>
        <c:auto val="1"/>
        <c:lblAlgn val="ctr"/>
        <c:lblOffset val="0"/>
        <c:noMultiLvlLbl val="0"/>
      </c:catAx>
      <c:valAx>
        <c:axId val="8377664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83762560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108119325710734"/>
          <c:y val="0.17466418894248512"/>
          <c:w val="0.70129039960728989"/>
          <c:h val="0.817116540760131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(N=148)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bar_chart!$A$21:$A$24</c:f>
              <c:strCache>
                <c:ptCount val="4"/>
                <c:pt idx="0">
                  <c:v>Auto / motocykl</c:v>
                </c:pt>
                <c:pt idx="1">
                  <c:v>Vlak</c:v>
                </c:pt>
                <c:pt idx="2">
                  <c:v>Autobus</c:v>
                </c:pt>
                <c:pt idx="3">
                  <c:v>Jiná doprava</c:v>
                </c:pt>
              </c:strCache>
            </c:strRef>
          </c:cat>
          <c:val>
            <c:numRef>
              <c:f>bar_chart!$B$21:$B$24</c:f>
              <c:numCache>
                <c:formatCode>0%</c:formatCode>
                <c:ptCount val="4"/>
                <c:pt idx="0">
                  <c:v>0.92567567567567577</c:v>
                </c:pt>
                <c:pt idx="1">
                  <c:v>3.3783783783783786E-2</c:v>
                </c:pt>
                <c:pt idx="2">
                  <c:v>3.3783783783783786E-2</c:v>
                </c:pt>
                <c:pt idx="3">
                  <c:v>6.7567567567567571E-3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(N=158)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bar_chart!$A$21:$A$24</c:f>
              <c:strCache>
                <c:ptCount val="4"/>
                <c:pt idx="0">
                  <c:v>Auto / motocykl</c:v>
                </c:pt>
                <c:pt idx="1">
                  <c:v>Vlak</c:v>
                </c:pt>
                <c:pt idx="2">
                  <c:v>Autobus</c:v>
                </c:pt>
                <c:pt idx="3">
                  <c:v>Jiná doprava</c:v>
                </c:pt>
              </c:strCache>
            </c:strRef>
          </c:cat>
          <c:val>
            <c:numRef>
              <c:f>bar_chart!$C$21:$C$24</c:f>
              <c:numCache>
                <c:formatCode>0%</c:formatCode>
                <c:ptCount val="4"/>
                <c:pt idx="0">
                  <c:v>0.78481012658227844</c:v>
                </c:pt>
                <c:pt idx="1">
                  <c:v>8.2278481012658222E-2</c:v>
                </c:pt>
                <c:pt idx="2">
                  <c:v>0.13924050632911392</c:v>
                </c:pt>
                <c:pt idx="3">
                  <c:v>1.2658227848101266E-2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(N=388)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bar_chart!$A$21:$A$24</c:f>
              <c:strCache>
                <c:ptCount val="4"/>
                <c:pt idx="0">
                  <c:v>Auto / motocykl</c:v>
                </c:pt>
                <c:pt idx="1">
                  <c:v>Vlak</c:v>
                </c:pt>
                <c:pt idx="2">
                  <c:v>Autobus</c:v>
                </c:pt>
                <c:pt idx="3">
                  <c:v>Jiná doprava</c:v>
                </c:pt>
              </c:strCache>
            </c:strRef>
          </c:cat>
          <c:val>
            <c:numRef>
              <c:f>bar_chart!$D$21:$D$24</c:f>
              <c:numCache>
                <c:formatCode>0%</c:formatCode>
                <c:ptCount val="4"/>
                <c:pt idx="0">
                  <c:v>0.83247422680412375</c:v>
                </c:pt>
                <c:pt idx="1">
                  <c:v>7.2164948453608241E-2</c:v>
                </c:pt>
                <c:pt idx="2">
                  <c:v>9.2783505154639179E-2</c:v>
                </c:pt>
                <c:pt idx="3">
                  <c:v>1.8041237113402064E-2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83822464"/>
        <c:axId val="83824000"/>
      </c:barChart>
      <c:catAx>
        <c:axId val="838224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83824000"/>
        <c:crosses val="autoZero"/>
        <c:auto val="1"/>
        <c:lblAlgn val="ctr"/>
        <c:lblOffset val="0"/>
        <c:noMultiLvlLbl val="0"/>
      </c:catAx>
      <c:valAx>
        <c:axId val="8382400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8382246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670915370760396"/>
          <c:y val="0.34511550906531263"/>
          <c:w val="0.53329084629239598"/>
          <c:h val="0.648358739296843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T_chart!$A$12</c:f>
              <c:strCache>
                <c:ptCount val="1"/>
                <c:pt idx="0">
                  <c:v>Tuzemský turista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T_chart!$B$12:$D$12</c:f>
              <c:numCache>
                <c:formatCode>0%</c:formatCode>
                <c:ptCount val="3"/>
                <c:pt idx="0">
                  <c:v>0.8342857142857143</c:v>
                </c:pt>
                <c:pt idx="1">
                  <c:v>0.83137254901960789</c:v>
                </c:pt>
                <c:pt idx="2">
                  <c:v>0.70476190476190481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T_chart!$A$13</c:f>
              <c:strCache>
                <c:ptCount val="1"/>
                <c:pt idx="0">
                  <c:v>Zahraniční turista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T_chart!$B$13:$D$13</c:f>
              <c:numCache>
                <c:formatCode>0%</c:formatCode>
                <c:ptCount val="3"/>
                <c:pt idx="0">
                  <c:v>0.1657142857142857</c:v>
                </c:pt>
                <c:pt idx="1">
                  <c:v>0.16862745098039217</c:v>
                </c:pt>
                <c:pt idx="2">
                  <c:v>0.29523809523809524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72600960"/>
        <c:axId val="72483968"/>
      </c:barChart>
      <c:catAx>
        <c:axId val="726009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72483968"/>
        <c:crosses val="autoZero"/>
        <c:auto val="1"/>
        <c:lblAlgn val="ctr"/>
        <c:lblOffset val="0"/>
        <c:noMultiLvlLbl val="0"/>
      </c:catAx>
      <c:valAx>
        <c:axId val="72483968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72600960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6888408147619964"/>
          <c:y val="4.5025347858914898E-2"/>
          <c:w val="0.5241457425718089"/>
          <c:h val="0.2660261327439381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>
          <a:latin typeface="+mn-lt"/>
        </a:defRPr>
      </a:pPr>
      <a:endParaRPr lang="cs-CZ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1 den a méně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0.3961904761904762</c:v>
                </c:pt>
                <c:pt idx="1">
                  <c:v>0.55686274509803924</c:v>
                </c:pt>
                <c:pt idx="2">
                  <c:v>0.31238095238095237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2 dny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0.13142857142857142</c:v>
                </c:pt>
                <c:pt idx="1">
                  <c:v>0.1</c:v>
                </c:pt>
                <c:pt idx="2">
                  <c:v>9.7142857142857142E-2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3-7 dní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0.3961904761904762</c:v>
                </c:pt>
                <c:pt idx="1">
                  <c:v>0.20588235294117646</c:v>
                </c:pt>
                <c:pt idx="2">
                  <c:v>0.43047619047619046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Přes 7 dní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7.6190476190476197E-2</c:v>
                </c:pt>
                <c:pt idx="1">
                  <c:v>0.1372549019607843</c:v>
                </c:pt>
                <c:pt idx="2">
                  <c:v>0.16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D78-4A25-BAA0-95B77FDF298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83923712"/>
        <c:axId val="83925248"/>
      </c:barChart>
      <c:catAx>
        <c:axId val="83923712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83925248"/>
        <c:crosses val="autoZero"/>
        <c:auto val="1"/>
        <c:lblAlgn val="ctr"/>
        <c:lblOffset val="100"/>
        <c:noMultiLvlLbl val="0"/>
      </c:catAx>
      <c:valAx>
        <c:axId val="83925248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8392371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1895606001834476"/>
          <c:y val="9.3027640360606526E-3"/>
          <c:w val="0.44567116399804607"/>
          <c:h val="0.17062583233868461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1 den a méně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0.49867374005305037</c:v>
                </c:pt>
                <c:pt idx="1">
                  <c:v>0.70454545454545459</c:v>
                </c:pt>
                <c:pt idx="2">
                  <c:v>0.47445255474452552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2 dny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0.1220159151193634</c:v>
                </c:pt>
                <c:pt idx="1">
                  <c:v>9.6590909090909088E-2</c:v>
                </c:pt>
                <c:pt idx="2">
                  <c:v>0.13138686131386862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3-7 dní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0.35013262599469497</c:v>
                </c:pt>
                <c:pt idx="1">
                  <c:v>0.14772727272727273</c:v>
                </c:pt>
                <c:pt idx="2">
                  <c:v>0.17518248175182483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Přes 7 dní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2.9177718832891247E-2</c:v>
                </c:pt>
                <c:pt idx="1">
                  <c:v>5.1136363636363633E-2</c:v>
                </c:pt>
                <c:pt idx="2">
                  <c:v>0.21897810218978103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BD6-43E3-9403-30946CB285C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94413952"/>
        <c:axId val="94415488"/>
      </c:barChart>
      <c:catAx>
        <c:axId val="94413952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4415488"/>
        <c:crosses val="autoZero"/>
        <c:auto val="1"/>
        <c:lblAlgn val="ctr"/>
        <c:lblOffset val="100"/>
        <c:noMultiLvlLbl val="0"/>
      </c:catAx>
      <c:valAx>
        <c:axId val="94415488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9441395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1895606001834476"/>
          <c:y val="9.3027640360606526E-3"/>
          <c:w val="0.44567116399804607"/>
          <c:h val="0.17062583233868461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1 den a méně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0.13513513513513514</c:v>
                </c:pt>
                <c:pt idx="1">
                  <c:v>0.22784810126582278</c:v>
                </c:pt>
                <c:pt idx="2">
                  <c:v>0.25515463917525771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2 dny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0.1554054054054054</c:v>
                </c:pt>
                <c:pt idx="1">
                  <c:v>0.10759493670886076</c:v>
                </c:pt>
                <c:pt idx="2">
                  <c:v>8.505154639175258E-2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3-7 dní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0.51351351351351349</c:v>
                </c:pt>
                <c:pt idx="1">
                  <c:v>0.33544303797468356</c:v>
                </c:pt>
                <c:pt idx="2">
                  <c:v>0.52061855670103097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Přes 7 dní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0.19594594594594594</c:v>
                </c:pt>
                <c:pt idx="1">
                  <c:v>0.32911392405063294</c:v>
                </c:pt>
                <c:pt idx="2">
                  <c:v>0.13917525773195877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4BB-49F7-85A8-5349BD98B35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84182528"/>
        <c:axId val="84184064"/>
      </c:barChart>
      <c:catAx>
        <c:axId val="84182528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84184064"/>
        <c:crosses val="autoZero"/>
        <c:auto val="1"/>
        <c:lblAlgn val="ctr"/>
        <c:lblOffset val="100"/>
        <c:noMultiLvlLbl val="0"/>
      </c:catAx>
      <c:valAx>
        <c:axId val="84184064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8418252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1895606001834476"/>
          <c:y val="9.3027640360606526E-3"/>
          <c:w val="0.44567116399804607"/>
          <c:h val="0.17062583233868461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932421450260971"/>
          <c:y val="0.15607890336636501"/>
          <c:w val="0.4930473783617874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(N=525)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bar_chart!$A$21:$A$26</c:f>
              <c:strCache>
                <c:ptCount val="6"/>
                <c:pt idx="0">
                  <c:v>Dovolená, rekreace, volný čas</c:v>
                </c:pt>
                <c:pt idx="1">
                  <c:v>Léčebný pobyt</c:v>
                </c:pt>
                <c:pt idx="2">
                  <c:v>Návštěva příbuzných a známých</c:v>
                </c:pt>
                <c:pt idx="3">
                  <c:v>Obchodní či služební cesta</c:v>
                </c:pt>
                <c:pt idx="4">
                  <c:v>Studijní pobyt</c:v>
                </c:pt>
                <c:pt idx="5">
                  <c:v>Ostatní soukromý</c:v>
                </c:pt>
              </c:strCache>
            </c:strRef>
          </c:cat>
          <c:val>
            <c:numRef>
              <c:f>bar_chart!$B$21:$B$26</c:f>
              <c:numCache>
                <c:formatCode>0%</c:formatCode>
                <c:ptCount val="6"/>
                <c:pt idx="0">
                  <c:v>0.8571428571428571</c:v>
                </c:pt>
                <c:pt idx="1">
                  <c:v>5.7142857142857141E-2</c:v>
                </c:pt>
                <c:pt idx="2">
                  <c:v>3.8095238095238099E-2</c:v>
                </c:pt>
                <c:pt idx="3">
                  <c:v>9.5238095238095247E-3</c:v>
                </c:pt>
                <c:pt idx="4">
                  <c:v>7.619047619047619E-3</c:v>
                </c:pt>
                <c:pt idx="5">
                  <c:v>1.9047619047619049E-2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(N=510)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bar_chart!$A$21:$A$26</c:f>
              <c:strCache>
                <c:ptCount val="6"/>
                <c:pt idx="0">
                  <c:v>Dovolená, rekreace, volný čas</c:v>
                </c:pt>
                <c:pt idx="1">
                  <c:v>Léčebný pobyt</c:v>
                </c:pt>
                <c:pt idx="2">
                  <c:v>Návštěva příbuzných a známých</c:v>
                </c:pt>
                <c:pt idx="3">
                  <c:v>Obchodní či služební cesta</c:v>
                </c:pt>
                <c:pt idx="4">
                  <c:v>Studijní pobyt</c:v>
                </c:pt>
                <c:pt idx="5">
                  <c:v>Ostatní soukromý</c:v>
                </c:pt>
              </c:strCache>
            </c:strRef>
          </c:cat>
          <c:val>
            <c:numRef>
              <c:f>bar_chart!$C$21:$C$26</c:f>
              <c:numCache>
                <c:formatCode>0%</c:formatCode>
                <c:ptCount val="6"/>
                <c:pt idx="0">
                  <c:v>0.72156862745098038</c:v>
                </c:pt>
                <c:pt idx="1">
                  <c:v>0.10588235294117647</c:v>
                </c:pt>
                <c:pt idx="2">
                  <c:v>5.6862745098039215E-2</c:v>
                </c:pt>
                <c:pt idx="3">
                  <c:v>3.3333333333333333E-2</c:v>
                </c:pt>
                <c:pt idx="4">
                  <c:v>3.1372549019607843E-2</c:v>
                </c:pt>
                <c:pt idx="5">
                  <c:v>4.9019607843137254E-2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(N=525)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bar_chart!$A$21:$A$26</c:f>
              <c:strCache>
                <c:ptCount val="6"/>
                <c:pt idx="0">
                  <c:v>Dovolená, rekreace, volný čas</c:v>
                </c:pt>
                <c:pt idx="1">
                  <c:v>Léčebný pobyt</c:v>
                </c:pt>
                <c:pt idx="2">
                  <c:v>Návštěva příbuzných a známých</c:v>
                </c:pt>
                <c:pt idx="3">
                  <c:v>Obchodní či služební cesta</c:v>
                </c:pt>
                <c:pt idx="4">
                  <c:v>Studijní pobyt</c:v>
                </c:pt>
                <c:pt idx="5">
                  <c:v>Ostatní soukromý</c:v>
                </c:pt>
              </c:strCache>
            </c:strRef>
          </c:cat>
          <c:val>
            <c:numRef>
              <c:f>bar_chart!$D$21:$D$26</c:f>
              <c:numCache>
                <c:formatCode>0%</c:formatCode>
                <c:ptCount val="6"/>
                <c:pt idx="0">
                  <c:v>0.76190476190476186</c:v>
                </c:pt>
                <c:pt idx="1">
                  <c:v>0.12380952380952381</c:v>
                </c:pt>
                <c:pt idx="2">
                  <c:v>0.04</c:v>
                </c:pt>
                <c:pt idx="3">
                  <c:v>2.8571428571428571E-2</c:v>
                </c:pt>
                <c:pt idx="4">
                  <c:v>2.6666666666666668E-2</c:v>
                </c:pt>
                <c:pt idx="5">
                  <c:v>1.9047619047619049E-2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4112384"/>
        <c:axId val="94134656"/>
      </c:barChart>
      <c:catAx>
        <c:axId val="941123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50"/>
            </a:pPr>
            <a:endParaRPr lang="cs-CZ"/>
          </a:p>
        </c:txPr>
        <c:crossAx val="94134656"/>
        <c:crosses val="autoZero"/>
        <c:auto val="1"/>
        <c:lblAlgn val="ctr"/>
        <c:lblOffset val="0"/>
        <c:noMultiLvlLbl val="0"/>
      </c:catAx>
      <c:valAx>
        <c:axId val="9413465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411238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932421450260971"/>
          <c:y val="0.15607890336636501"/>
          <c:w val="0.4930473783617874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(N=377)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bar_chart!$A$21:$A$26</c:f>
              <c:strCache>
                <c:ptCount val="6"/>
                <c:pt idx="0">
                  <c:v>Dovolená, rekreace, volný čas</c:v>
                </c:pt>
                <c:pt idx="1">
                  <c:v>Léčebný pobyt</c:v>
                </c:pt>
                <c:pt idx="2">
                  <c:v>Návštěva příbuzných a známých</c:v>
                </c:pt>
                <c:pt idx="3">
                  <c:v>Obchodní či služební cesta</c:v>
                </c:pt>
                <c:pt idx="4">
                  <c:v>Studijní pobyt</c:v>
                </c:pt>
                <c:pt idx="5">
                  <c:v>Ostatní soukromý</c:v>
                </c:pt>
              </c:strCache>
            </c:strRef>
          </c:cat>
          <c:val>
            <c:numRef>
              <c:f>bar_chart!$B$21:$B$26</c:f>
              <c:numCache>
                <c:formatCode>0%</c:formatCode>
                <c:ptCount val="6"/>
                <c:pt idx="0">
                  <c:v>0.87798408488063662</c:v>
                </c:pt>
                <c:pt idx="1">
                  <c:v>5.3050397877984082E-3</c:v>
                </c:pt>
                <c:pt idx="2">
                  <c:v>5.3050397877984087E-2</c:v>
                </c:pt>
                <c:pt idx="3">
                  <c:v>1.0610079575596816E-2</c:v>
                </c:pt>
                <c:pt idx="4">
                  <c:v>1.0610079575596816E-2</c:v>
                </c:pt>
                <c:pt idx="5">
                  <c:v>2.6525198938992044E-2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(N=352)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bar_chart!$A$21:$A$26</c:f>
              <c:strCache>
                <c:ptCount val="6"/>
                <c:pt idx="0">
                  <c:v>Dovolená, rekreace, volný čas</c:v>
                </c:pt>
                <c:pt idx="1">
                  <c:v>Léčebný pobyt</c:v>
                </c:pt>
                <c:pt idx="2">
                  <c:v>Návštěva příbuzných a známých</c:v>
                </c:pt>
                <c:pt idx="3">
                  <c:v>Obchodní či služební cesta</c:v>
                </c:pt>
                <c:pt idx="4">
                  <c:v>Studijní pobyt</c:v>
                </c:pt>
                <c:pt idx="5">
                  <c:v>Ostatní soukromý</c:v>
                </c:pt>
              </c:strCache>
            </c:strRef>
          </c:cat>
          <c:val>
            <c:numRef>
              <c:f>bar_chart!$C$21:$C$26</c:f>
              <c:numCache>
                <c:formatCode>0%</c:formatCode>
                <c:ptCount val="6"/>
                <c:pt idx="0">
                  <c:v>0.77272727272727271</c:v>
                </c:pt>
                <c:pt idx="1">
                  <c:v>8.5227272727272721E-3</c:v>
                </c:pt>
                <c:pt idx="2">
                  <c:v>7.3863636363636367E-2</c:v>
                </c:pt>
                <c:pt idx="3">
                  <c:v>2.8409090909090908E-2</c:v>
                </c:pt>
                <c:pt idx="4">
                  <c:v>4.5454545454545456E-2</c:v>
                </c:pt>
                <c:pt idx="5">
                  <c:v>6.8181818181818177E-2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(N=137)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bar_chart!$A$21:$A$26</c:f>
              <c:strCache>
                <c:ptCount val="6"/>
                <c:pt idx="0">
                  <c:v>Dovolená, rekreace, volný čas</c:v>
                </c:pt>
                <c:pt idx="1">
                  <c:v>Léčebný pobyt</c:v>
                </c:pt>
                <c:pt idx="2">
                  <c:v>Návštěva příbuzných a známých</c:v>
                </c:pt>
                <c:pt idx="3">
                  <c:v>Obchodní či služební cesta</c:v>
                </c:pt>
                <c:pt idx="4">
                  <c:v>Studijní pobyt</c:v>
                </c:pt>
                <c:pt idx="5">
                  <c:v>Ostatní soukromý</c:v>
                </c:pt>
              </c:strCache>
            </c:strRef>
          </c:cat>
          <c:val>
            <c:numRef>
              <c:f>bar_chart!$D$21:$D$26</c:f>
              <c:numCache>
                <c:formatCode>0%</c:formatCode>
                <c:ptCount val="6"/>
                <c:pt idx="0">
                  <c:v>0.56204379562043794</c:v>
                </c:pt>
                <c:pt idx="1">
                  <c:v>0.11678832116788321</c:v>
                </c:pt>
                <c:pt idx="2">
                  <c:v>0.13868613138686131</c:v>
                </c:pt>
                <c:pt idx="3">
                  <c:v>5.8394160583941604E-2</c:v>
                </c:pt>
                <c:pt idx="4">
                  <c:v>8.7591240875912413E-2</c:v>
                </c:pt>
                <c:pt idx="5">
                  <c:v>3.6496350364963501E-2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4176384"/>
        <c:axId val="94177920"/>
      </c:barChart>
      <c:catAx>
        <c:axId val="941763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50"/>
            </a:pPr>
            <a:endParaRPr lang="cs-CZ"/>
          </a:p>
        </c:txPr>
        <c:crossAx val="94177920"/>
        <c:crosses val="autoZero"/>
        <c:auto val="1"/>
        <c:lblAlgn val="ctr"/>
        <c:lblOffset val="0"/>
        <c:noMultiLvlLbl val="0"/>
      </c:catAx>
      <c:valAx>
        <c:axId val="9417792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417638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932421450260971"/>
          <c:y val="0.15607890336636501"/>
          <c:w val="0.4930473783617874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(N=148)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bar_chart!$A$21:$A$26</c:f>
              <c:strCache>
                <c:ptCount val="6"/>
                <c:pt idx="0">
                  <c:v>Dovolená, rekreace, volný čas</c:v>
                </c:pt>
                <c:pt idx="1">
                  <c:v>Léčebný pobyt</c:v>
                </c:pt>
                <c:pt idx="2">
                  <c:v>Návštěva příbuzných a známých</c:v>
                </c:pt>
                <c:pt idx="3">
                  <c:v>Obchodní či služební cesta</c:v>
                </c:pt>
                <c:pt idx="4">
                  <c:v>Studijní pobyt</c:v>
                </c:pt>
                <c:pt idx="5">
                  <c:v>Ostatní soukromý</c:v>
                </c:pt>
              </c:strCache>
            </c:strRef>
          </c:cat>
          <c:val>
            <c:numRef>
              <c:f>bar_chart!$B$21:$B$26</c:f>
              <c:numCache>
                <c:formatCode>0%</c:formatCode>
                <c:ptCount val="6"/>
                <c:pt idx="0">
                  <c:v>0.80405405405405406</c:v>
                </c:pt>
                <c:pt idx="1">
                  <c:v>0.1891891891891892</c:v>
                </c:pt>
                <c:pt idx="2">
                  <c:v>0</c:v>
                </c:pt>
                <c:pt idx="3">
                  <c:v>6.7567567567567571E-3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(N=158)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bar_chart!$A$21:$A$26</c:f>
              <c:strCache>
                <c:ptCount val="6"/>
                <c:pt idx="0">
                  <c:v>Dovolená, rekreace, volný čas</c:v>
                </c:pt>
                <c:pt idx="1">
                  <c:v>Léčebný pobyt</c:v>
                </c:pt>
                <c:pt idx="2">
                  <c:v>Návštěva příbuzných a známých</c:v>
                </c:pt>
                <c:pt idx="3">
                  <c:v>Obchodní či služební cesta</c:v>
                </c:pt>
                <c:pt idx="4">
                  <c:v>Studijní pobyt</c:v>
                </c:pt>
                <c:pt idx="5">
                  <c:v>Ostatní soukromý</c:v>
                </c:pt>
              </c:strCache>
            </c:strRef>
          </c:cat>
          <c:val>
            <c:numRef>
              <c:f>bar_chart!$C$21:$C$26</c:f>
              <c:numCache>
                <c:formatCode>0%</c:formatCode>
                <c:ptCount val="6"/>
                <c:pt idx="0">
                  <c:v>0.60759493670886078</c:v>
                </c:pt>
                <c:pt idx="1">
                  <c:v>0.32278481012658228</c:v>
                </c:pt>
                <c:pt idx="2">
                  <c:v>1.8987341772151899E-2</c:v>
                </c:pt>
                <c:pt idx="3">
                  <c:v>4.4303797468354431E-2</c:v>
                </c:pt>
                <c:pt idx="4">
                  <c:v>0</c:v>
                </c:pt>
                <c:pt idx="5">
                  <c:v>6.3291139240506328E-3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(N=388)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bar_chart!$A$21:$A$26</c:f>
              <c:strCache>
                <c:ptCount val="6"/>
                <c:pt idx="0">
                  <c:v>Dovolená, rekreace, volný čas</c:v>
                </c:pt>
                <c:pt idx="1">
                  <c:v>Léčebný pobyt</c:v>
                </c:pt>
                <c:pt idx="2">
                  <c:v>Návštěva příbuzných a známých</c:v>
                </c:pt>
                <c:pt idx="3">
                  <c:v>Obchodní či služební cesta</c:v>
                </c:pt>
                <c:pt idx="4">
                  <c:v>Studijní pobyt</c:v>
                </c:pt>
                <c:pt idx="5">
                  <c:v>Ostatní soukromý</c:v>
                </c:pt>
              </c:strCache>
            </c:strRef>
          </c:cat>
          <c:val>
            <c:numRef>
              <c:f>bar_chart!$D$21:$D$26</c:f>
              <c:numCache>
                <c:formatCode>0%</c:formatCode>
                <c:ptCount val="6"/>
                <c:pt idx="0">
                  <c:v>0.83247422680412375</c:v>
                </c:pt>
                <c:pt idx="1">
                  <c:v>0.12628865979381443</c:v>
                </c:pt>
                <c:pt idx="2">
                  <c:v>5.1546391752577319E-3</c:v>
                </c:pt>
                <c:pt idx="3">
                  <c:v>1.804123711340206E-2</c:v>
                </c:pt>
                <c:pt idx="4">
                  <c:v>5.1546391752577319E-3</c:v>
                </c:pt>
                <c:pt idx="5">
                  <c:v>1.2886597938144329E-2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4326144"/>
        <c:axId val="94340224"/>
      </c:barChart>
      <c:catAx>
        <c:axId val="9432614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50"/>
            </a:pPr>
            <a:endParaRPr lang="cs-CZ"/>
          </a:p>
        </c:txPr>
        <c:crossAx val="94340224"/>
        <c:crosses val="autoZero"/>
        <c:auto val="1"/>
        <c:lblAlgn val="ctr"/>
        <c:lblOffset val="0"/>
        <c:noMultiLvlLbl val="0"/>
      </c:catAx>
      <c:valAx>
        <c:axId val="94340224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432614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76673553487087"/>
          <c:y val="0.15607890336636501"/>
          <c:w val="0.7566050571124983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(N=317)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Hotel</c:v>
                </c:pt>
                <c:pt idx="1">
                  <c:v>Penzion</c:v>
                </c:pt>
                <c:pt idx="2">
                  <c:v>Pronajatá chata/chalupa</c:v>
                </c:pt>
                <c:pt idx="3">
                  <c:v>Neplacené ubytování</c:v>
                </c:pt>
                <c:pt idx="4">
                  <c:v>Kemp</c:v>
                </c:pt>
                <c:pt idx="5">
                  <c:v>Placené ubytování v soukromí</c:v>
                </c:pt>
                <c:pt idx="6">
                  <c:v>Turistická ubytovna</c:v>
                </c:pt>
              </c:strCache>
            </c:strRef>
          </c:cat>
          <c:val>
            <c:numRef>
              <c:f>bar_chart!$B$21:$B$27</c:f>
              <c:numCache>
                <c:formatCode>0%</c:formatCode>
                <c:ptCount val="7"/>
                <c:pt idx="0">
                  <c:v>0.2302839116719243</c:v>
                </c:pt>
                <c:pt idx="1">
                  <c:v>0.17350157728706625</c:v>
                </c:pt>
                <c:pt idx="2">
                  <c:v>0.12933753943217666</c:v>
                </c:pt>
                <c:pt idx="3">
                  <c:v>0.13564668769716087</c:v>
                </c:pt>
                <c:pt idx="4">
                  <c:v>0.22082018927444794</c:v>
                </c:pt>
                <c:pt idx="5">
                  <c:v>6.9400630914826497E-2</c:v>
                </c:pt>
                <c:pt idx="6">
                  <c:v>1.8927444794952682E-2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(N=226)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Hotel</c:v>
                </c:pt>
                <c:pt idx="1">
                  <c:v>Penzion</c:v>
                </c:pt>
                <c:pt idx="2">
                  <c:v>Pronajatá chata/chalupa</c:v>
                </c:pt>
                <c:pt idx="3">
                  <c:v>Neplacené ubytování</c:v>
                </c:pt>
                <c:pt idx="4">
                  <c:v>Kemp</c:v>
                </c:pt>
                <c:pt idx="5">
                  <c:v>Placené ubytování v soukromí</c:v>
                </c:pt>
                <c:pt idx="6">
                  <c:v>Turistická ubytovna</c:v>
                </c:pt>
              </c:strCache>
            </c:strRef>
          </c:cat>
          <c:val>
            <c:numRef>
              <c:f>bar_chart!$C$21:$C$27</c:f>
              <c:numCache>
                <c:formatCode>0%</c:formatCode>
                <c:ptCount val="7"/>
                <c:pt idx="0">
                  <c:v>0.45132743362831856</c:v>
                </c:pt>
                <c:pt idx="1">
                  <c:v>0.21238938053097345</c:v>
                </c:pt>
                <c:pt idx="2">
                  <c:v>2.2123893805309734E-2</c:v>
                </c:pt>
                <c:pt idx="3">
                  <c:v>0.11946902654867257</c:v>
                </c:pt>
                <c:pt idx="4">
                  <c:v>2.2123893805309734E-2</c:v>
                </c:pt>
                <c:pt idx="5">
                  <c:v>8.8495575221238937E-2</c:v>
                </c:pt>
                <c:pt idx="6">
                  <c:v>3.0973451327433628E-2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(N=361)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bar_chart!$A$21:$A$27</c:f>
              <c:strCache>
                <c:ptCount val="7"/>
                <c:pt idx="0">
                  <c:v>Hotel</c:v>
                </c:pt>
                <c:pt idx="1">
                  <c:v>Penzion</c:v>
                </c:pt>
                <c:pt idx="2">
                  <c:v>Pronajatá chata/chalupa</c:v>
                </c:pt>
                <c:pt idx="3">
                  <c:v>Neplacené ubytování</c:v>
                </c:pt>
                <c:pt idx="4">
                  <c:v>Kemp</c:v>
                </c:pt>
                <c:pt idx="5">
                  <c:v>Placené ubytování v soukromí</c:v>
                </c:pt>
                <c:pt idx="6">
                  <c:v>Turistická ubytovna</c:v>
                </c:pt>
              </c:strCache>
            </c:strRef>
          </c:cat>
          <c:val>
            <c:numRef>
              <c:f>bar_chart!$D$21:$D$27</c:f>
              <c:numCache>
                <c:formatCode>0%</c:formatCode>
                <c:ptCount val="7"/>
                <c:pt idx="0">
                  <c:v>0.31301939058171746</c:v>
                </c:pt>
                <c:pt idx="1">
                  <c:v>0.25761772853185594</c:v>
                </c:pt>
                <c:pt idx="2">
                  <c:v>0.1523545706371191</c:v>
                </c:pt>
                <c:pt idx="3">
                  <c:v>8.0332409972299165E-2</c:v>
                </c:pt>
                <c:pt idx="4">
                  <c:v>8.3102493074792248E-3</c:v>
                </c:pt>
                <c:pt idx="5">
                  <c:v>9.141274238227147E-2</c:v>
                </c:pt>
                <c:pt idx="6">
                  <c:v>1.9390581717451522E-2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4567040"/>
        <c:axId val="94585216"/>
      </c:barChart>
      <c:catAx>
        <c:axId val="945670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4585216"/>
        <c:crosses val="autoZero"/>
        <c:auto val="1"/>
        <c:lblAlgn val="ctr"/>
        <c:lblOffset val="0"/>
        <c:noMultiLvlLbl val="0"/>
      </c:catAx>
      <c:valAx>
        <c:axId val="94585216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4567040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76673553487087"/>
          <c:y val="0.15607890336636501"/>
          <c:w val="0.7566050571124983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(N=189)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Hotel</c:v>
                </c:pt>
                <c:pt idx="1">
                  <c:v>Penzion</c:v>
                </c:pt>
                <c:pt idx="2">
                  <c:v>Pronajatá chata/chalupa</c:v>
                </c:pt>
                <c:pt idx="3">
                  <c:v>Neplacené ubytování</c:v>
                </c:pt>
                <c:pt idx="4">
                  <c:v>Kemp</c:v>
                </c:pt>
                <c:pt idx="5">
                  <c:v>Placené ubytování v soukromí</c:v>
                </c:pt>
                <c:pt idx="6">
                  <c:v>Turistická ubytovna</c:v>
                </c:pt>
              </c:strCache>
            </c:strRef>
          </c:cat>
          <c:val>
            <c:numRef>
              <c:f>bar_chart!$B$21:$B$27</c:f>
              <c:numCache>
                <c:formatCode>0%</c:formatCode>
                <c:ptCount val="7"/>
                <c:pt idx="0">
                  <c:v>0.14814814814814814</c:v>
                </c:pt>
                <c:pt idx="1">
                  <c:v>0.19047619047619047</c:v>
                </c:pt>
                <c:pt idx="2">
                  <c:v>9.5238095238095233E-2</c:v>
                </c:pt>
                <c:pt idx="3">
                  <c:v>0.21164021164021163</c:v>
                </c:pt>
                <c:pt idx="4">
                  <c:v>0.23809523809523808</c:v>
                </c:pt>
                <c:pt idx="5">
                  <c:v>5.8201058201058198E-2</c:v>
                </c:pt>
                <c:pt idx="6">
                  <c:v>2.1164021164021163E-2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(N=104)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Hotel</c:v>
                </c:pt>
                <c:pt idx="1">
                  <c:v>Penzion</c:v>
                </c:pt>
                <c:pt idx="2">
                  <c:v>Pronajatá chata/chalupa</c:v>
                </c:pt>
                <c:pt idx="3">
                  <c:v>Neplacené ubytování</c:v>
                </c:pt>
                <c:pt idx="4">
                  <c:v>Kemp</c:v>
                </c:pt>
                <c:pt idx="5">
                  <c:v>Placené ubytování v soukromí</c:v>
                </c:pt>
                <c:pt idx="6">
                  <c:v>Turistická ubytovna</c:v>
                </c:pt>
              </c:strCache>
            </c:strRef>
          </c:cat>
          <c:val>
            <c:numRef>
              <c:f>bar_chart!$C$21:$C$27</c:f>
              <c:numCache>
                <c:formatCode>0%</c:formatCode>
                <c:ptCount val="7"/>
                <c:pt idx="0">
                  <c:v>0.32692307692307693</c:v>
                </c:pt>
                <c:pt idx="1">
                  <c:v>0.20192307692307693</c:v>
                </c:pt>
                <c:pt idx="2">
                  <c:v>1.9230769230769232E-2</c:v>
                </c:pt>
                <c:pt idx="3">
                  <c:v>0.22115384615384615</c:v>
                </c:pt>
                <c:pt idx="4">
                  <c:v>0</c:v>
                </c:pt>
                <c:pt idx="5">
                  <c:v>8.6538461538461536E-2</c:v>
                </c:pt>
                <c:pt idx="6">
                  <c:v>2.8846153846153848E-2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(N=72)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bar_chart!$A$21:$A$27</c:f>
              <c:strCache>
                <c:ptCount val="7"/>
                <c:pt idx="0">
                  <c:v>Hotel</c:v>
                </c:pt>
                <c:pt idx="1">
                  <c:v>Penzion</c:v>
                </c:pt>
                <c:pt idx="2">
                  <c:v>Pronajatá chata/chalupa</c:v>
                </c:pt>
                <c:pt idx="3">
                  <c:v>Neplacené ubytování</c:v>
                </c:pt>
                <c:pt idx="4">
                  <c:v>Kemp</c:v>
                </c:pt>
                <c:pt idx="5">
                  <c:v>Placené ubytování v soukromí</c:v>
                </c:pt>
                <c:pt idx="6">
                  <c:v>Turistická ubytovna</c:v>
                </c:pt>
              </c:strCache>
            </c:strRef>
          </c:cat>
          <c:val>
            <c:numRef>
              <c:f>bar_chart!$D$21:$D$27</c:f>
              <c:numCache>
                <c:formatCode>0%</c:formatCode>
                <c:ptCount val="7"/>
                <c:pt idx="0">
                  <c:v>0.43055555555555558</c:v>
                </c:pt>
                <c:pt idx="1">
                  <c:v>0.1111111111111111</c:v>
                </c:pt>
                <c:pt idx="2">
                  <c:v>0</c:v>
                </c:pt>
                <c:pt idx="3">
                  <c:v>0.22222222222222221</c:v>
                </c:pt>
                <c:pt idx="4">
                  <c:v>0</c:v>
                </c:pt>
                <c:pt idx="5">
                  <c:v>0.18055555555555555</c:v>
                </c:pt>
                <c:pt idx="6">
                  <c:v>1.3888888888888888E-2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4626944"/>
        <c:axId val="94628480"/>
      </c:barChart>
      <c:catAx>
        <c:axId val="9462694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4628480"/>
        <c:crosses val="autoZero"/>
        <c:auto val="1"/>
        <c:lblAlgn val="ctr"/>
        <c:lblOffset val="0"/>
        <c:noMultiLvlLbl val="0"/>
      </c:catAx>
      <c:valAx>
        <c:axId val="94628480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462694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76673553487087"/>
          <c:y val="0.15607890336636501"/>
          <c:w val="0.7566050571124983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(N=128)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Hotel</c:v>
                </c:pt>
                <c:pt idx="1">
                  <c:v>Penzion</c:v>
                </c:pt>
                <c:pt idx="2">
                  <c:v>Pronajatá chata/chalupa</c:v>
                </c:pt>
                <c:pt idx="3">
                  <c:v>Neplacené ubytování</c:v>
                </c:pt>
                <c:pt idx="4">
                  <c:v>Kemp</c:v>
                </c:pt>
                <c:pt idx="5">
                  <c:v>Placené ubytování v soukromí</c:v>
                </c:pt>
                <c:pt idx="6">
                  <c:v>Turistická ubytovna</c:v>
                </c:pt>
              </c:strCache>
            </c:strRef>
          </c:cat>
          <c:val>
            <c:numRef>
              <c:f>bar_chart!$B$21:$B$27</c:f>
              <c:numCache>
                <c:formatCode>0%</c:formatCode>
                <c:ptCount val="7"/>
                <c:pt idx="0">
                  <c:v>0.3515625</c:v>
                </c:pt>
                <c:pt idx="1">
                  <c:v>0.1484375</c:v>
                </c:pt>
                <c:pt idx="2">
                  <c:v>0.1796875</c:v>
                </c:pt>
                <c:pt idx="3">
                  <c:v>2.34375E-2</c:v>
                </c:pt>
                <c:pt idx="4">
                  <c:v>0.1953125</c:v>
                </c:pt>
                <c:pt idx="5">
                  <c:v>8.59375E-2</c:v>
                </c:pt>
                <c:pt idx="6">
                  <c:v>1.5625E-2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(N=122)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Hotel</c:v>
                </c:pt>
                <c:pt idx="1">
                  <c:v>Penzion</c:v>
                </c:pt>
                <c:pt idx="2">
                  <c:v>Pronajatá chata/chalupa</c:v>
                </c:pt>
                <c:pt idx="3">
                  <c:v>Neplacené ubytování</c:v>
                </c:pt>
                <c:pt idx="4">
                  <c:v>Kemp</c:v>
                </c:pt>
                <c:pt idx="5">
                  <c:v>Placené ubytování v soukromí</c:v>
                </c:pt>
                <c:pt idx="6">
                  <c:v>Turistická ubytovna</c:v>
                </c:pt>
              </c:strCache>
            </c:strRef>
          </c:cat>
          <c:val>
            <c:numRef>
              <c:f>bar_chart!$C$21:$C$27</c:f>
              <c:numCache>
                <c:formatCode>0%</c:formatCode>
                <c:ptCount val="7"/>
                <c:pt idx="0">
                  <c:v>0.55737704918032782</c:v>
                </c:pt>
                <c:pt idx="1">
                  <c:v>0.22131147540983606</c:v>
                </c:pt>
                <c:pt idx="2">
                  <c:v>2.4590163934426229E-2</c:v>
                </c:pt>
                <c:pt idx="3">
                  <c:v>3.2786885245901641E-2</c:v>
                </c:pt>
                <c:pt idx="4">
                  <c:v>4.0983606557377046E-2</c:v>
                </c:pt>
                <c:pt idx="5">
                  <c:v>9.0163934426229511E-2</c:v>
                </c:pt>
                <c:pt idx="6">
                  <c:v>3.2786885245901641E-2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(N=289)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bar_chart!$A$21:$A$27</c:f>
              <c:strCache>
                <c:ptCount val="7"/>
                <c:pt idx="0">
                  <c:v>Hotel</c:v>
                </c:pt>
                <c:pt idx="1">
                  <c:v>Penzion</c:v>
                </c:pt>
                <c:pt idx="2">
                  <c:v>Pronajatá chata/chalupa</c:v>
                </c:pt>
                <c:pt idx="3">
                  <c:v>Neplacené ubytování</c:v>
                </c:pt>
                <c:pt idx="4">
                  <c:v>Kemp</c:v>
                </c:pt>
                <c:pt idx="5">
                  <c:v>Placené ubytování v soukromí</c:v>
                </c:pt>
                <c:pt idx="6">
                  <c:v>Turistická ubytovna</c:v>
                </c:pt>
              </c:strCache>
            </c:strRef>
          </c:cat>
          <c:val>
            <c:numRef>
              <c:f>bar_chart!$D$21:$D$27</c:f>
              <c:numCache>
                <c:formatCode>0%</c:formatCode>
                <c:ptCount val="7"/>
                <c:pt idx="0">
                  <c:v>0.2837370242214533</c:v>
                </c:pt>
                <c:pt idx="1">
                  <c:v>0.29411764705882354</c:v>
                </c:pt>
                <c:pt idx="2">
                  <c:v>0.19031141868512111</c:v>
                </c:pt>
                <c:pt idx="3">
                  <c:v>4.4982698961937718E-2</c:v>
                </c:pt>
                <c:pt idx="4">
                  <c:v>1.0380622837370242E-2</c:v>
                </c:pt>
                <c:pt idx="5">
                  <c:v>6.9204152249134954E-2</c:v>
                </c:pt>
                <c:pt idx="6">
                  <c:v>2.0761245674740483E-2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4977408"/>
        <c:axId val="94991488"/>
      </c:barChart>
      <c:catAx>
        <c:axId val="94977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4991488"/>
        <c:crosses val="autoZero"/>
        <c:auto val="1"/>
        <c:lblAlgn val="ctr"/>
        <c:lblOffset val="0"/>
        <c:noMultiLvlLbl val="0"/>
      </c:catAx>
      <c:valAx>
        <c:axId val="94991488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497740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12675974063898"/>
          <c:y val="0.15607890336636501"/>
          <c:w val="0.66224483312375804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(N=525)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Výlučně v restauračních zařízeních</c:v>
                </c:pt>
                <c:pt idx="1">
                  <c:v>Kombinace připraveného jídla a v restauracích</c:v>
                </c:pt>
                <c:pt idx="2">
                  <c:v>Výlučně předem připravené jídlo</c:v>
                </c:pt>
                <c:pt idx="3">
                  <c:v>Kombinace potravin z obchodu a v restauracích</c:v>
                </c:pt>
                <c:pt idx="4">
                  <c:v>Potravinami z obchodu</c:v>
                </c:pt>
              </c:strCache>
            </c:strRef>
          </c:cat>
          <c:val>
            <c:numRef>
              <c:f>bar_chart!$B$21:$B$25</c:f>
              <c:numCache>
                <c:formatCode>0%</c:formatCode>
                <c:ptCount val="5"/>
                <c:pt idx="0">
                  <c:v>0.49333333333333335</c:v>
                </c:pt>
                <c:pt idx="1">
                  <c:v>0.41142857142857142</c:v>
                </c:pt>
                <c:pt idx="2">
                  <c:v>4.5714285714285714E-2</c:v>
                </c:pt>
                <c:pt idx="3">
                  <c:v>3.619047619047619E-2</c:v>
                </c:pt>
                <c:pt idx="4">
                  <c:v>7.619047619047619E-3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(N=510)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Výlučně v restauračních zařízeních</c:v>
                </c:pt>
                <c:pt idx="1">
                  <c:v>Kombinace připraveného jídla a v restauracích</c:v>
                </c:pt>
                <c:pt idx="2">
                  <c:v>Výlučně předem připravené jídlo</c:v>
                </c:pt>
                <c:pt idx="3">
                  <c:v>Kombinace potravin z obchodu a v restauracích</c:v>
                </c:pt>
                <c:pt idx="4">
                  <c:v>Potravinami z obchodu</c:v>
                </c:pt>
              </c:strCache>
            </c:strRef>
          </c:cat>
          <c:val>
            <c:numRef>
              <c:f>bar_chart!$C$21:$C$25</c:f>
              <c:numCache>
                <c:formatCode>0%</c:formatCode>
                <c:ptCount val="5"/>
                <c:pt idx="0">
                  <c:v>0.62352941176470589</c:v>
                </c:pt>
                <c:pt idx="1">
                  <c:v>0.24509803921568626</c:v>
                </c:pt>
                <c:pt idx="2">
                  <c:v>4.7058823529411764E-2</c:v>
                </c:pt>
                <c:pt idx="3">
                  <c:v>5.0980392156862744E-2</c:v>
                </c:pt>
                <c:pt idx="4">
                  <c:v>1.9607843137254902E-3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(N=525)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bar_chart!$A$21:$A$25</c:f>
              <c:strCache>
                <c:ptCount val="5"/>
                <c:pt idx="0">
                  <c:v>Výlučně v restauračních zařízeních</c:v>
                </c:pt>
                <c:pt idx="1">
                  <c:v>Kombinace připraveného jídla a v restauracích</c:v>
                </c:pt>
                <c:pt idx="2">
                  <c:v>Výlučně předem připravené jídlo</c:v>
                </c:pt>
                <c:pt idx="3">
                  <c:v>Kombinace potravin z obchodu a v restauracích</c:v>
                </c:pt>
                <c:pt idx="4">
                  <c:v>Potravinami z obchodu</c:v>
                </c:pt>
              </c:strCache>
            </c:strRef>
          </c:cat>
          <c:val>
            <c:numRef>
              <c:f>bar_chart!$D$21:$D$25</c:f>
              <c:numCache>
                <c:formatCode>0%</c:formatCode>
                <c:ptCount val="5"/>
                <c:pt idx="0">
                  <c:v>0.48571428571428571</c:v>
                </c:pt>
                <c:pt idx="1">
                  <c:v>0.36761904761904762</c:v>
                </c:pt>
                <c:pt idx="2">
                  <c:v>4.5714285714285714E-2</c:v>
                </c:pt>
                <c:pt idx="3">
                  <c:v>3.2380952380952378E-2</c:v>
                </c:pt>
                <c:pt idx="4">
                  <c:v>1.7142857142857144E-2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5100288"/>
        <c:axId val="95114368"/>
      </c:barChart>
      <c:catAx>
        <c:axId val="9510028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50"/>
            </a:pPr>
            <a:endParaRPr lang="cs-CZ"/>
          </a:p>
        </c:txPr>
        <c:crossAx val="95114368"/>
        <c:crosses val="autoZero"/>
        <c:auto val="1"/>
        <c:lblAlgn val="ctr"/>
        <c:lblOffset val="0"/>
        <c:noMultiLvlLbl val="0"/>
      </c:catAx>
      <c:valAx>
        <c:axId val="95114368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510028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670915370760396"/>
          <c:y val="0.34511550906531263"/>
          <c:w val="0.53329084629239598"/>
          <c:h val="0.648358739296843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T_chart!$A$12</c:f>
              <c:strCache>
                <c:ptCount val="1"/>
                <c:pt idx="0">
                  <c:v>Tuzemský turista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T_chart!$B$12:$D$12</c:f>
              <c:numCache>
                <c:formatCode>0%</c:formatCode>
                <c:ptCount val="3"/>
                <c:pt idx="0">
                  <c:v>0.83289124668435011</c:v>
                </c:pt>
                <c:pt idx="1">
                  <c:v>0.82670454545454541</c:v>
                </c:pt>
                <c:pt idx="2">
                  <c:v>0.81751824817518248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T_chart!$A$13</c:f>
              <c:strCache>
                <c:ptCount val="1"/>
                <c:pt idx="0">
                  <c:v>Zahraniční turista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T_chart!$B$13:$D$13</c:f>
              <c:numCache>
                <c:formatCode>0%</c:formatCode>
                <c:ptCount val="3"/>
                <c:pt idx="0">
                  <c:v>0.16710875331564987</c:v>
                </c:pt>
                <c:pt idx="1">
                  <c:v>0.17329545454545456</c:v>
                </c:pt>
                <c:pt idx="2">
                  <c:v>0.18248175182481752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72523776"/>
        <c:axId val="72525312"/>
      </c:barChart>
      <c:catAx>
        <c:axId val="7252377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72525312"/>
        <c:crosses val="autoZero"/>
        <c:auto val="1"/>
        <c:lblAlgn val="ctr"/>
        <c:lblOffset val="0"/>
        <c:noMultiLvlLbl val="0"/>
      </c:catAx>
      <c:valAx>
        <c:axId val="72525312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72523776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6888408147619964"/>
          <c:y val="4.5025347858914898E-2"/>
          <c:w val="0.5241457425718089"/>
          <c:h val="0.2660261327439381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>
          <a:latin typeface="+mn-lt"/>
        </a:defRPr>
      </a:pPr>
      <a:endParaRPr lang="cs-CZ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12675974063898"/>
          <c:y val="0.15607890336636501"/>
          <c:w val="0.66224483312375804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(N=377)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Výlučně v restauračních zařízeních</c:v>
                </c:pt>
                <c:pt idx="1">
                  <c:v>Kombinace připraveného jídla a v restauracích</c:v>
                </c:pt>
                <c:pt idx="2">
                  <c:v>Výlučně předem připravené jídlo</c:v>
                </c:pt>
                <c:pt idx="3">
                  <c:v>Kombinace potravin z obchodu a v restauracích</c:v>
                </c:pt>
                <c:pt idx="4">
                  <c:v>Potravinami z obchodu</c:v>
                </c:pt>
              </c:strCache>
            </c:strRef>
          </c:cat>
          <c:val>
            <c:numRef>
              <c:f>bar_chart!$B$21:$B$25</c:f>
              <c:numCache>
                <c:formatCode>0%</c:formatCode>
                <c:ptCount val="5"/>
                <c:pt idx="0">
                  <c:v>0.44031830238726788</c:v>
                </c:pt>
                <c:pt idx="1">
                  <c:v>0.4270557029177719</c:v>
                </c:pt>
                <c:pt idx="2">
                  <c:v>6.3660477453580902E-2</c:v>
                </c:pt>
                <c:pt idx="3">
                  <c:v>5.0397877984084884E-2</c:v>
                </c:pt>
                <c:pt idx="4">
                  <c:v>1.0610079575596816E-2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(N=352)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Výlučně v restauračních zařízeních</c:v>
                </c:pt>
                <c:pt idx="1">
                  <c:v>Kombinace připraveného jídla a v restauracích</c:v>
                </c:pt>
                <c:pt idx="2">
                  <c:v>Výlučně předem připravené jídlo</c:v>
                </c:pt>
                <c:pt idx="3">
                  <c:v>Kombinace potravin z obchodu a v restauracích</c:v>
                </c:pt>
                <c:pt idx="4">
                  <c:v>Potravinami z obchodu</c:v>
                </c:pt>
              </c:strCache>
            </c:strRef>
          </c:cat>
          <c:val>
            <c:numRef>
              <c:f>bar_chart!$C$21:$C$25</c:f>
              <c:numCache>
                <c:formatCode>0%</c:formatCode>
                <c:ptCount val="5"/>
                <c:pt idx="0">
                  <c:v>0.59659090909090906</c:v>
                </c:pt>
                <c:pt idx="1">
                  <c:v>0.23579545454545456</c:v>
                </c:pt>
                <c:pt idx="2">
                  <c:v>5.6818181818181816E-2</c:v>
                </c:pt>
                <c:pt idx="3">
                  <c:v>6.8181818181818177E-2</c:v>
                </c:pt>
                <c:pt idx="4">
                  <c:v>2.840909090909091E-3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(N=137)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bar_chart!$A$21:$A$25</c:f>
              <c:strCache>
                <c:ptCount val="5"/>
                <c:pt idx="0">
                  <c:v>Výlučně v restauračních zařízeních</c:v>
                </c:pt>
                <c:pt idx="1">
                  <c:v>Kombinace připraveného jídla a v restauracích</c:v>
                </c:pt>
                <c:pt idx="2">
                  <c:v>Výlučně předem připravené jídlo</c:v>
                </c:pt>
                <c:pt idx="3">
                  <c:v>Kombinace potravin z obchodu a v restauracích</c:v>
                </c:pt>
                <c:pt idx="4">
                  <c:v>Potravinami z obchodu</c:v>
                </c:pt>
              </c:strCache>
            </c:strRef>
          </c:cat>
          <c:val>
            <c:numRef>
              <c:f>bar_chart!$D$21:$D$25</c:f>
              <c:numCache>
                <c:formatCode>0%</c:formatCode>
                <c:ptCount val="5"/>
                <c:pt idx="0">
                  <c:v>0.43795620437956206</c:v>
                </c:pt>
                <c:pt idx="1">
                  <c:v>0.33576642335766421</c:v>
                </c:pt>
                <c:pt idx="2">
                  <c:v>8.0291970802919707E-2</c:v>
                </c:pt>
                <c:pt idx="3">
                  <c:v>8.7591240875912413E-2</c:v>
                </c:pt>
                <c:pt idx="4">
                  <c:v>3.6496350364963501E-2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5152000"/>
        <c:axId val="95153536"/>
      </c:barChart>
      <c:catAx>
        <c:axId val="951520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50"/>
            </a:pPr>
            <a:endParaRPr lang="cs-CZ"/>
          </a:p>
        </c:txPr>
        <c:crossAx val="95153536"/>
        <c:crosses val="autoZero"/>
        <c:auto val="1"/>
        <c:lblAlgn val="ctr"/>
        <c:lblOffset val="0"/>
        <c:noMultiLvlLbl val="0"/>
      </c:catAx>
      <c:valAx>
        <c:axId val="95153536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5152000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12675974063898"/>
          <c:y val="0.15607890336636501"/>
          <c:w val="0.6094095973468393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(N=148)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Výlučně v restauračních zařízeních</c:v>
                </c:pt>
                <c:pt idx="1">
                  <c:v>Kombinace připraveného jídla a v restauracích</c:v>
                </c:pt>
                <c:pt idx="2">
                  <c:v>Výlučně předem připravené jídlo</c:v>
                </c:pt>
                <c:pt idx="3">
                  <c:v>Kombinace potravin z obchodu a v restauracích</c:v>
                </c:pt>
                <c:pt idx="4">
                  <c:v>Potravinami z obchodu</c:v>
                </c:pt>
              </c:strCache>
            </c:strRef>
          </c:cat>
          <c:val>
            <c:numRef>
              <c:f>bar_chart!$B$21:$B$25</c:f>
              <c:numCache>
                <c:formatCode>0%</c:formatCode>
                <c:ptCount val="5"/>
                <c:pt idx="0">
                  <c:v>0.6283783783783784</c:v>
                </c:pt>
                <c:pt idx="1">
                  <c:v>0.3716216216216216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(N=158)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Výlučně v restauračních zařízeních</c:v>
                </c:pt>
                <c:pt idx="1">
                  <c:v>Kombinace připraveného jídla a v restauracích</c:v>
                </c:pt>
                <c:pt idx="2">
                  <c:v>Výlučně předem připravené jídlo</c:v>
                </c:pt>
                <c:pt idx="3">
                  <c:v>Kombinace potravin z obchodu a v restauracích</c:v>
                </c:pt>
                <c:pt idx="4">
                  <c:v>Potravinami z obchodu</c:v>
                </c:pt>
              </c:strCache>
            </c:strRef>
          </c:cat>
          <c:val>
            <c:numRef>
              <c:f>bar_chart!$C$21:$C$25</c:f>
              <c:numCache>
                <c:formatCode>0%</c:formatCode>
                <c:ptCount val="5"/>
                <c:pt idx="0">
                  <c:v>0.68354430379746833</c:v>
                </c:pt>
                <c:pt idx="1">
                  <c:v>0.26582278481012656</c:v>
                </c:pt>
                <c:pt idx="2">
                  <c:v>2.5316455696202531E-2</c:v>
                </c:pt>
                <c:pt idx="3">
                  <c:v>1.2658227848101266E-2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(N=388)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bar_chart!$A$21:$A$25</c:f>
              <c:strCache>
                <c:ptCount val="5"/>
                <c:pt idx="0">
                  <c:v>Výlučně v restauračních zařízeních</c:v>
                </c:pt>
                <c:pt idx="1">
                  <c:v>Kombinace připraveného jídla a v restauracích</c:v>
                </c:pt>
                <c:pt idx="2">
                  <c:v>Výlučně předem připravené jídlo</c:v>
                </c:pt>
                <c:pt idx="3">
                  <c:v>Kombinace potravin z obchodu a v restauracích</c:v>
                </c:pt>
                <c:pt idx="4">
                  <c:v>Potravinami z obchodu</c:v>
                </c:pt>
              </c:strCache>
            </c:strRef>
          </c:cat>
          <c:val>
            <c:numRef>
              <c:f>bar_chart!$D$21:$D$25</c:f>
              <c:numCache>
                <c:formatCode>0%</c:formatCode>
                <c:ptCount val="5"/>
                <c:pt idx="0">
                  <c:v>0.50257731958762886</c:v>
                </c:pt>
                <c:pt idx="1">
                  <c:v>0.37886597938144329</c:v>
                </c:pt>
                <c:pt idx="2">
                  <c:v>3.3505154639175257E-2</c:v>
                </c:pt>
                <c:pt idx="3">
                  <c:v>1.2886597938144329E-2</c:v>
                </c:pt>
                <c:pt idx="4">
                  <c:v>1.0309278350515464E-2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6276864"/>
        <c:axId val="96278400"/>
      </c:barChart>
      <c:catAx>
        <c:axId val="962768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50"/>
            </a:pPr>
            <a:endParaRPr lang="cs-CZ"/>
          </a:p>
        </c:txPr>
        <c:crossAx val="96278400"/>
        <c:crosses val="autoZero"/>
        <c:auto val="1"/>
        <c:lblAlgn val="ctr"/>
        <c:lblOffset val="0"/>
        <c:noMultiLvlLbl val="0"/>
      </c:catAx>
      <c:valAx>
        <c:axId val="96278400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627686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Do 500 Kč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0.21714285714285717</c:v>
                </c:pt>
                <c:pt idx="1">
                  <c:v>0.2803921568627451</c:v>
                </c:pt>
                <c:pt idx="2">
                  <c:v>0.24761904761904763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501 - 2 000 Kč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0.56761904761904758</c:v>
                </c:pt>
                <c:pt idx="1">
                  <c:v>0.52352941176470591</c:v>
                </c:pt>
                <c:pt idx="2">
                  <c:v>0.40571428571428569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2 001 - 4 000 Kč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0.13142857142857142</c:v>
                </c:pt>
                <c:pt idx="1">
                  <c:v>0.12156862745098039</c:v>
                </c:pt>
                <c:pt idx="2">
                  <c:v>0.15238095238095239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Přes 4 000 Kč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8.3809523809523806E-2</c:v>
                </c:pt>
                <c:pt idx="1">
                  <c:v>7.4509803921568626E-2</c:v>
                </c:pt>
                <c:pt idx="2">
                  <c:v>0.19428571428571428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8CD-4562-8DA9-D59AEBCEF3E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97744768"/>
        <c:axId val="97746304"/>
      </c:barChart>
      <c:catAx>
        <c:axId val="97744768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7746304"/>
        <c:crosses val="autoZero"/>
        <c:auto val="1"/>
        <c:lblAlgn val="ctr"/>
        <c:lblOffset val="100"/>
        <c:noMultiLvlLbl val="0"/>
      </c:catAx>
      <c:valAx>
        <c:axId val="97746304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9774476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1895606001834476"/>
          <c:y val="9.3027640360606526E-3"/>
          <c:w val="0.44567116399804607"/>
          <c:h val="0.1828110787876927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Do 500 Kč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0.23342175066312998</c:v>
                </c:pt>
                <c:pt idx="1">
                  <c:v>0.24715909090909088</c:v>
                </c:pt>
                <c:pt idx="2">
                  <c:v>0.37956204379562047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501 - 2 000 Kč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0.54641909814323608</c:v>
                </c:pt>
                <c:pt idx="1">
                  <c:v>0.59659090909090906</c:v>
                </c:pt>
                <c:pt idx="2">
                  <c:v>0.42335766423357662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2 001 - 4 000 Kč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0.11671087533156499</c:v>
                </c:pt>
                <c:pt idx="1">
                  <c:v>0.11363636363636363</c:v>
                </c:pt>
                <c:pt idx="2">
                  <c:v>0.10218978102189781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Přes 4 000 Kč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0.10344827586206896</c:v>
                </c:pt>
                <c:pt idx="1">
                  <c:v>4.2613636363636367E-2</c:v>
                </c:pt>
                <c:pt idx="2">
                  <c:v>9.4890510948905105E-2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0BC-4E70-B45C-0DEE2C3C7C3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97437952"/>
        <c:axId val="97447936"/>
      </c:barChart>
      <c:catAx>
        <c:axId val="97437952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7447936"/>
        <c:crosses val="autoZero"/>
        <c:auto val="1"/>
        <c:lblAlgn val="ctr"/>
        <c:lblOffset val="100"/>
        <c:noMultiLvlLbl val="0"/>
      </c:catAx>
      <c:valAx>
        <c:axId val="97447936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9743795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1895606001834476"/>
          <c:y val="9.3027640360606526E-3"/>
          <c:w val="0.44567116399804607"/>
          <c:h val="0.1828110787876927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Do 500 Kč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0.17567567567567566</c:v>
                </c:pt>
                <c:pt idx="1">
                  <c:v>0.35443037974683544</c:v>
                </c:pt>
                <c:pt idx="2">
                  <c:v>0.20103092783505155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501 - 2 000 Kč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0.6216216216216216</c:v>
                </c:pt>
                <c:pt idx="1">
                  <c:v>0.36075949367088606</c:v>
                </c:pt>
                <c:pt idx="2">
                  <c:v>0.39948453608247425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2 001 - 4 000 Kč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0.16891891891891891</c:v>
                </c:pt>
                <c:pt idx="1">
                  <c:v>0.13924050632911392</c:v>
                </c:pt>
                <c:pt idx="2">
                  <c:v>0.17010309278350516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Přes 4 000 Kč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3.3783783783783786E-2</c:v>
                </c:pt>
                <c:pt idx="1">
                  <c:v>0.14556962025316456</c:v>
                </c:pt>
                <c:pt idx="2">
                  <c:v>0.22938144329896906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F-461F-8BF3-3C2712DD016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97856128"/>
        <c:axId val="97870208"/>
      </c:barChart>
      <c:catAx>
        <c:axId val="97856128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7870208"/>
        <c:crosses val="autoZero"/>
        <c:auto val="1"/>
        <c:lblAlgn val="ctr"/>
        <c:lblOffset val="100"/>
        <c:noMultiLvlLbl val="0"/>
      </c:catAx>
      <c:valAx>
        <c:axId val="97870208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9785612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1895606001834476"/>
          <c:y val="9.3027640360606526E-3"/>
          <c:w val="0.44567116399804607"/>
          <c:h val="0.1828110787876927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12675974063898"/>
          <c:y val="0.15607890336636501"/>
          <c:w val="0.66224483312375804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(N=525)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27D-460D-9A55-2FAA2B004A51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Na internetu</c:v>
                </c:pt>
                <c:pt idx="1">
                  <c:v>Zdroje jsem nehledal/a, region znám</c:v>
                </c:pt>
                <c:pt idx="2">
                  <c:v>Reference od rodiny, příbuzných</c:v>
                </c:pt>
                <c:pt idx="3">
                  <c:v>V médiích</c:v>
                </c:pt>
                <c:pt idx="4">
                  <c:v>V turistickém informačním centru</c:v>
                </c:pt>
                <c:pt idx="5">
                  <c:v>V průvodci po České republice</c:v>
                </c:pt>
                <c:pt idx="6">
                  <c:v>Žádné informace jsem nečerpal/a</c:v>
                </c:pt>
              </c:strCache>
            </c:strRef>
          </c:cat>
          <c:val>
            <c:numRef>
              <c:f>bar_chart!$B$21:$B$27</c:f>
              <c:numCache>
                <c:formatCode>0%</c:formatCode>
                <c:ptCount val="7"/>
                <c:pt idx="0">
                  <c:v>0.36952380952380953</c:v>
                </c:pt>
                <c:pt idx="1">
                  <c:v>0.30857142857142855</c:v>
                </c:pt>
                <c:pt idx="2">
                  <c:v>0.1980952380952381</c:v>
                </c:pt>
                <c:pt idx="3">
                  <c:v>1.1428571428571429E-2</c:v>
                </c:pt>
                <c:pt idx="4">
                  <c:v>3.0476190476190476E-2</c:v>
                </c:pt>
                <c:pt idx="5">
                  <c:v>1.7142857142857144E-2</c:v>
                </c:pt>
                <c:pt idx="6">
                  <c:v>9.1428571428571428E-2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(N=510)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27D-460D-9A55-2FAA2B004A51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Na internetu</c:v>
                </c:pt>
                <c:pt idx="1">
                  <c:v>Zdroje jsem nehledal/a, region znám</c:v>
                </c:pt>
                <c:pt idx="2">
                  <c:v>Reference od rodiny, příbuzných</c:v>
                </c:pt>
                <c:pt idx="3">
                  <c:v>V médiích</c:v>
                </c:pt>
                <c:pt idx="4">
                  <c:v>V turistickém informačním centru</c:v>
                </c:pt>
                <c:pt idx="5">
                  <c:v>V průvodci po České republice</c:v>
                </c:pt>
                <c:pt idx="6">
                  <c:v>Žádné informace jsem nečerpal/a</c:v>
                </c:pt>
              </c:strCache>
            </c:strRef>
          </c:cat>
          <c:val>
            <c:numRef>
              <c:f>bar_chart!$C$21:$C$27</c:f>
              <c:numCache>
                <c:formatCode>0%</c:formatCode>
                <c:ptCount val="7"/>
                <c:pt idx="0">
                  <c:v>0.31764705882352939</c:v>
                </c:pt>
                <c:pt idx="1">
                  <c:v>0.39411764705882352</c:v>
                </c:pt>
                <c:pt idx="2">
                  <c:v>0.13137254901960785</c:v>
                </c:pt>
                <c:pt idx="3">
                  <c:v>4.5098039215686274E-2</c:v>
                </c:pt>
                <c:pt idx="4">
                  <c:v>1.5686274509803921E-2</c:v>
                </c:pt>
                <c:pt idx="5">
                  <c:v>1.5686274509803921E-2</c:v>
                </c:pt>
                <c:pt idx="6">
                  <c:v>7.8431372549019607E-2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(N=525)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27D-460D-9A55-2FAA2B004A51}"/>
              </c:ext>
            </c:extLst>
          </c:dPt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bar_chart!$A$21:$A$27</c:f>
              <c:strCache>
                <c:ptCount val="7"/>
                <c:pt idx="0">
                  <c:v>Na internetu</c:v>
                </c:pt>
                <c:pt idx="1">
                  <c:v>Zdroje jsem nehledal/a, region znám</c:v>
                </c:pt>
                <c:pt idx="2">
                  <c:v>Reference od rodiny, příbuzných</c:v>
                </c:pt>
                <c:pt idx="3">
                  <c:v>V médiích</c:v>
                </c:pt>
                <c:pt idx="4">
                  <c:v>V turistickém informačním centru</c:v>
                </c:pt>
                <c:pt idx="5">
                  <c:v>V průvodci po České republice</c:v>
                </c:pt>
                <c:pt idx="6">
                  <c:v>Žádné informace jsem nečerpal/a</c:v>
                </c:pt>
              </c:strCache>
            </c:strRef>
          </c:cat>
          <c:val>
            <c:numRef>
              <c:f>bar_chart!$D$21:$D$27</c:f>
              <c:numCache>
                <c:formatCode>0%</c:formatCode>
                <c:ptCount val="7"/>
                <c:pt idx="0">
                  <c:v>0.38095238095238093</c:v>
                </c:pt>
                <c:pt idx="1">
                  <c:v>0.21142857142857144</c:v>
                </c:pt>
                <c:pt idx="2">
                  <c:v>0.31238095238095237</c:v>
                </c:pt>
                <c:pt idx="3">
                  <c:v>2.0952380952380951E-2</c:v>
                </c:pt>
                <c:pt idx="4">
                  <c:v>7.619047619047619E-3</c:v>
                </c:pt>
                <c:pt idx="5">
                  <c:v>7.619047619047619E-3</c:v>
                </c:pt>
                <c:pt idx="6">
                  <c:v>6.6666666666666666E-2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7577216"/>
        <c:axId val="97460224"/>
      </c:barChart>
      <c:catAx>
        <c:axId val="9757721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50"/>
            </a:pPr>
            <a:endParaRPr lang="cs-CZ"/>
          </a:p>
        </c:txPr>
        <c:crossAx val="97460224"/>
        <c:crosses val="autoZero"/>
        <c:auto val="1"/>
        <c:lblAlgn val="ctr"/>
        <c:lblOffset val="0"/>
        <c:noMultiLvlLbl val="0"/>
      </c:catAx>
      <c:valAx>
        <c:axId val="97460224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7577216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12675974063898"/>
          <c:y val="0.15607890336636501"/>
          <c:w val="0.66224483312375804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(N=377)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588-47EB-B565-F59D5745A138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Na internetu</c:v>
                </c:pt>
                <c:pt idx="1">
                  <c:v>Zdroje jsem nehledal/a, region znám</c:v>
                </c:pt>
                <c:pt idx="2">
                  <c:v>Reference od rodiny, příbuzných</c:v>
                </c:pt>
                <c:pt idx="3">
                  <c:v>V médiích</c:v>
                </c:pt>
                <c:pt idx="4">
                  <c:v>V turistickém informačním centru</c:v>
                </c:pt>
                <c:pt idx="5">
                  <c:v>V průvodci po České republice</c:v>
                </c:pt>
                <c:pt idx="6">
                  <c:v>Žádné informace jsem nečerpal/a</c:v>
                </c:pt>
              </c:strCache>
            </c:strRef>
          </c:cat>
          <c:val>
            <c:numRef>
              <c:f>bar_chart!$B$21:$B$27</c:f>
              <c:numCache>
                <c:formatCode>0%</c:formatCode>
                <c:ptCount val="7"/>
                <c:pt idx="0">
                  <c:v>0.40583554376657827</c:v>
                </c:pt>
                <c:pt idx="1">
                  <c:v>0.2572944297082228</c:v>
                </c:pt>
                <c:pt idx="2">
                  <c:v>0.1830238726790451</c:v>
                </c:pt>
                <c:pt idx="3">
                  <c:v>1.3262599469496022E-2</c:v>
                </c:pt>
                <c:pt idx="4">
                  <c:v>3.9787798408488062E-2</c:v>
                </c:pt>
                <c:pt idx="5">
                  <c:v>2.3872679045092837E-2</c:v>
                </c:pt>
                <c:pt idx="6">
                  <c:v>0.12466843501326259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(N=352)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588-47EB-B565-F59D5745A138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Na internetu</c:v>
                </c:pt>
                <c:pt idx="1">
                  <c:v>Zdroje jsem nehledal/a, region znám</c:v>
                </c:pt>
                <c:pt idx="2">
                  <c:v>Reference od rodiny, příbuzných</c:v>
                </c:pt>
                <c:pt idx="3">
                  <c:v>V médiích</c:v>
                </c:pt>
                <c:pt idx="4">
                  <c:v>V turistickém informačním centru</c:v>
                </c:pt>
                <c:pt idx="5">
                  <c:v>V průvodci po České republice</c:v>
                </c:pt>
                <c:pt idx="6">
                  <c:v>Žádné informace jsem nečerpal/a</c:v>
                </c:pt>
              </c:strCache>
            </c:strRef>
          </c:cat>
          <c:val>
            <c:numRef>
              <c:f>bar_chart!$C$21:$C$27</c:f>
              <c:numCache>
                <c:formatCode>0%</c:formatCode>
                <c:ptCount val="7"/>
                <c:pt idx="0">
                  <c:v>0.34943181818181818</c:v>
                </c:pt>
                <c:pt idx="1">
                  <c:v>0.375</c:v>
                </c:pt>
                <c:pt idx="2">
                  <c:v>0.13352272727272727</c:v>
                </c:pt>
                <c:pt idx="3">
                  <c:v>5.6818181818181816E-2</c:v>
                </c:pt>
                <c:pt idx="4">
                  <c:v>1.9886363636363636E-2</c:v>
                </c:pt>
                <c:pt idx="5">
                  <c:v>1.7045454545454544E-2</c:v>
                </c:pt>
                <c:pt idx="6">
                  <c:v>7.6704545454545456E-2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(N=137)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588-47EB-B565-F59D5745A138}"/>
              </c:ext>
            </c:extLst>
          </c:dPt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bar_chart!$A$21:$A$27</c:f>
              <c:strCache>
                <c:ptCount val="7"/>
                <c:pt idx="0">
                  <c:v>Na internetu</c:v>
                </c:pt>
                <c:pt idx="1">
                  <c:v>Zdroje jsem nehledal/a, region znám</c:v>
                </c:pt>
                <c:pt idx="2">
                  <c:v>Reference od rodiny, příbuzných</c:v>
                </c:pt>
                <c:pt idx="3">
                  <c:v>V médiích</c:v>
                </c:pt>
                <c:pt idx="4">
                  <c:v>V turistickém informačním centru</c:v>
                </c:pt>
                <c:pt idx="5">
                  <c:v>V průvodci po České republice</c:v>
                </c:pt>
                <c:pt idx="6">
                  <c:v>Žádné informace jsem nečerpal/a</c:v>
                </c:pt>
              </c:strCache>
            </c:strRef>
          </c:cat>
          <c:val>
            <c:numRef>
              <c:f>bar_chart!$D$21:$D$27</c:f>
              <c:numCache>
                <c:formatCode>0%</c:formatCode>
                <c:ptCount val="7"/>
                <c:pt idx="0">
                  <c:v>0.41605839416058393</c:v>
                </c:pt>
                <c:pt idx="1">
                  <c:v>0.13868613138686131</c:v>
                </c:pt>
                <c:pt idx="2">
                  <c:v>0.37956204379562042</c:v>
                </c:pt>
                <c:pt idx="3">
                  <c:v>3.6496350364963501E-2</c:v>
                </c:pt>
                <c:pt idx="4">
                  <c:v>7.2992700729927005E-3</c:v>
                </c:pt>
                <c:pt idx="5">
                  <c:v>2.1897810218978103E-2</c:v>
                </c:pt>
                <c:pt idx="6">
                  <c:v>7.2992700729927001E-2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7617408"/>
        <c:axId val="97618944"/>
      </c:barChart>
      <c:catAx>
        <c:axId val="97617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50"/>
            </a:pPr>
            <a:endParaRPr lang="cs-CZ"/>
          </a:p>
        </c:txPr>
        <c:crossAx val="97618944"/>
        <c:crosses val="autoZero"/>
        <c:auto val="1"/>
        <c:lblAlgn val="ctr"/>
        <c:lblOffset val="0"/>
        <c:noMultiLvlLbl val="0"/>
      </c:catAx>
      <c:valAx>
        <c:axId val="97618944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761740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12675974063898"/>
          <c:y val="0.15607890336636501"/>
          <c:w val="0.66224483312375804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(N=148)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37D-49C3-9DBF-20C4B6C3A89D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Na internetu</c:v>
                </c:pt>
                <c:pt idx="1">
                  <c:v>Zdroje jsem nehledal/a, region znám</c:v>
                </c:pt>
                <c:pt idx="2">
                  <c:v>Reference od rodiny, příbuzných</c:v>
                </c:pt>
                <c:pt idx="3">
                  <c:v>V médiích</c:v>
                </c:pt>
                <c:pt idx="4">
                  <c:v>V turistickém informačním centru</c:v>
                </c:pt>
                <c:pt idx="5">
                  <c:v>V průvodci po České republice</c:v>
                </c:pt>
                <c:pt idx="6">
                  <c:v>Žádné informace jsem nečerpal/a</c:v>
                </c:pt>
              </c:strCache>
            </c:strRef>
          </c:cat>
          <c:val>
            <c:numRef>
              <c:f>bar_chart!$B$21:$B$27</c:f>
              <c:numCache>
                <c:formatCode>0%</c:formatCode>
                <c:ptCount val="7"/>
                <c:pt idx="0">
                  <c:v>0.27702702702702703</c:v>
                </c:pt>
                <c:pt idx="1">
                  <c:v>0.4391891891891892</c:v>
                </c:pt>
                <c:pt idx="2">
                  <c:v>0.23648648648648649</c:v>
                </c:pt>
                <c:pt idx="3">
                  <c:v>6.7567567567567571E-3</c:v>
                </c:pt>
                <c:pt idx="4">
                  <c:v>6.7567567567567571E-3</c:v>
                </c:pt>
                <c:pt idx="5">
                  <c:v>0</c:v>
                </c:pt>
                <c:pt idx="6">
                  <c:v>6.7567567567567571E-3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(N=158)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37D-49C3-9DBF-20C4B6C3A89D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bar_chart!$A$21:$A$27</c:f>
              <c:strCache>
                <c:ptCount val="7"/>
                <c:pt idx="0">
                  <c:v>Na internetu</c:v>
                </c:pt>
                <c:pt idx="1">
                  <c:v>Zdroje jsem nehledal/a, region znám</c:v>
                </c:pt>
                <c:pt idx="2">
                  <c:v>Reference od rodiny, příbuzných</c:v>
                </c:pt>
                <c:pt idx="3">
                  <c:v>V médiích</c:v>
                </c:pt>
                <c:pt idx="4">
                  <c:v>V turistickém informačním centru</c:v>
                </c:pt>
                <c:pt idx="5">
                  <c:v>V průvodci po České republice</c:v>
                </c:pt>
                <c:pt idx="6">
                  <c:v>Žádné informace jsem nečerpal/a</c:v>
                </c:pt>
              </c:strCache>
            </c:strRef>
          </c:cat>
          <c:val>
            <c:numRef>
              <c:f>bar_chart!$C$21:$C$27</c:f>
              <c:numCache>
                <c:formatCode>0%</c:formatCode>
                <c:ptCount val="7"/>
                <c:pt idx="0">
                  <c:v>0.24683544303797469</c:v>
                </c:pt>
                <c:pt idx="1">
                  <c:v>0.43670886075949367</c:v>
                </c:pt>
                <c:pt idx="2">
                  <c:v>0.12658227848101267</c:v>
                </c:pt>
                <c:pt idx="3">
                  <c:v>1.8987341772151899E-2</c:v>
                </c:pt>
                <c:pt idx="4">
                  <c:v>6.3291139240506328E-3</c:v>
                </c:pt>
                <c:pt idx="5">
                  <c:v>1.2658227848101266E-2</c:v>
                </c:pt>
                <c:pt idx="6">
                  <c:v>8.2278481012658222E-2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(N=388)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37D-49C3-9DBF-20C4B6C3A89D}"/>
              </c:ext>
            </c:extLst>
          </c:dPt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bar_chart!$A$21:$A$27</c:f>
              <c:strCache>
                <c:ptCount val="7"/>
                <c:pt idx="0">
                  <c:v>Na internetu</c:v>
                </c:pt>
                <c:pt idx="1">
                  <c:v>Zdroje jsem nehledal/a, region znám</c:v>
                </c:pt>
                <c:pt idx="2">
                  <c:v>Reference od rodiny, příbuzných</c:v>
                </c:pt>
                <c:pt idx="3">
                  <c:v>V médiích</c:v>
                </c:pt>
                <c:pt idx="4">
                  <c:v>V turistickém informačním centru</c:v>
                </c:pt>
                <c:pt idx="5">
                  <c:v>V průvodci po České republice</c:v>
                </c:pt>
                <c:pt idx="6">
                  <c:v>Žádné informace jsem nečerpal/a</c:v>
                </c:pt>
              </c:strCache>
            </c:strRef>
          </c:cat>
          <c:val>
            <c:numRef>
              <c:f>bar_chart!$D$21:$D$27</c:f>
              <c:numCache>
                <c:formatCode>0%</c:formatCode>
                <c:ptCount val="7"/>
                <c:pt idx="0">
                  <c:v>0.36855670103092786</c:v>
                </c:pt>
                <c:pt idx="1">
                  <c:v>0.23711340206185566</c:v>
                </c:pt>
                <c:pt idx="2">
                  <c:v>0.28865979381443296</c:v>
                </c:pt>
                <c:pt idx="3">
                  <c:v>1.5463917525773196E-2</c:v>
                </c:pt>
                <c:pt idx="4">
                  <c:v>7.7319587628865982E-3</c:v>
                </c:pt>
                <c:pt idx="5">
                  <c:v>2.5773195876288659E-3</c:v>
                </c:pt>
                <c:pt idx="6">
                  <c:v>6.4432989690721643E-2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98300672"/>
        <c:axId val="98302208"/>
      </c:barChart>
      <c:catAx>
        <c:axId val="9830067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50"/>
            </a:pPr>
            <a:endParaRPr lang="cs-CZ"/>
          </a:p>
        </c:txPr>
        <c:crossAx val="98302208"/>
        <c:crosses val="autoZero"/>
        <c:auto val="1"/>
        <c:lblAlgn val="ctr"/>
        <c:lblOffset val="0"/>
        <c:noMultiLvlLbl val="0"/>
      </c:catAx>
      <c:valAx>
        <c:axId val="98302208"/>
        <c:scaling>
          <c:orientation val="minMax"/>
          <c:max val="0.70000000000000007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9830067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546394536490182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0.17904761904761904</c:v>
                </c:pt>
                <c:pt idx="1">
                  <c:v>0.20980392156862746</c:v>
                </c:pt>
                <c:pt idx="2">
                  <c:v>0.16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0.81714285714285717</c:v>
                </c:pt>
                <c:pt idx="1">
                  <c:v>0.77647058823529413</c:v>
                </c:pt>
                <c:pt idx="2">
                  <c:v>0.81904761904761902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3.8095238095238095E-3</c:v>
                </c:pt>
                <c:pt idx="1">
                  <c:v>1.3725490196078431E-2</c:v>
                </c:pt>
                <c:pt idx="2">
                  <c:v>2.0952380952380951E-2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98140544"/>
        <c:axId val="98142080"/>
      </c:barChart>
      <c:catAx>
        <c:axId val="98140544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8142080"/>
        <c:crosses val="autoZero"/>
        <c:auto val="1"/>
        <c:lblAlgn val="ctr"/>
        <c:lblOffset val="100"/>
        <c:noMultiLvlLbl val="0"/>
      </c:catAx>
      <c:valAx>
        <c:axId val="98142080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9814054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9460785453969358"/>
          <c:y val="9.3027640360606526E-3"/>
          <c:w val="0.27001936947669725"/>
          <c:h val="0.1828110787876927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0.19363395225464192</c:v>
                </c:pt>
                <c:pt idx="1">
                  <c:v>0.24431818181818182</c:v>
                </c:pt>
                <c:pt idx="2">
                  <c:v>0.22627737226277372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0.80106100795755963</c:v>
                </c:pt>
                <c:pt idx="1">
                  <c:v>0.75</c:v>
                </c:pt>
                <c:pt idx="2">
                  <c:v>0.74452554744525545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5.3050397877984082E-3</c:v>
                </c:pt>
                <c:pt idx="1">
                  <c:v>5.681818181818182E-3</c:v>
                </c:pt>
                <c:pt idx="2">
                  <c:v>2.9197080291970802E-2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98085504"/>
        <c:axId val="98103680"/>
      </c:barChart>
      <c:catAx>
        <c:axId val="98085504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8103680"/>
        <c:crosses val="autoZero"/>
        <c:auto val="1"/>
        <c:lblAlgn val="ctr"/>
        <c:lblOffset val="100"/>
        <c:noMultiLvlLbl val="0"/>
      </c:catAx>
      <c:valAx>
        <c:axId val="98103680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9808550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9460785453969358"/>
          <c:y val="9.3027640360606526E-3"/>
          <c:w val="0.27001936947669725"/>
          <c:h val="0.1828110787876927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670915370760396"/>
          <c:y val="0.34511550906531263"/>
          <c:w val="0.53329084629239598"/>
          <c:h val="0.648358739296843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T_chart!$A$12</c:f>
              <c:strCache>
                <c:ptCount val="1"/>
                <c:pt idx="0">
                  <c:v>Tuzemský turista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T_chart!$B$12:$D$12</c:f>
              <c:numCache>
                <c:formatCode>0%</c:formatCode>
                <c:ptCount val="3"/>
                <c:pt idx="0">
                  <c:v>0.83783783783783783</c:v>
                </c:pt>
                <c:pt idx="1">
                  <c:v>0.84177215189873422</c:v>
                </c:pt>
                <c:pt idx="2">
                  <c:v>0.66494845360824739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T_chart!$A$13</c:f>
              <c:strCache>
                <c:ptCount val="1"/>
                <c:pt idx="0">
                  <c:v>Zahraniční turista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T_chart!$B$13:$D$13</c:f>
              <c:numCache>
                <c:formatCode>0%</c:formatCode>
                <c:ptCount val="3"/>
                <c:pt idx="0">
                  <c:v>0.16216216216216217</c:v>
                </c:pt>
                <c:pt idx="1">
                  <c:v>0.15822784810126583</c:v>
                </c:pt>
                <c:pt idx="2">
                  <c:v>0.33505154639175255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73187712"/>
        <c:axId val="73189248"/>
      </c:barChart>
      <c:catAx>
        <c:axId val="7318771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73189248"/>
        <c:crosses val="autoZero"/>
        <c:auto val="1"/>
        <c:lblAlgn val="ctr"/>
        <c:lblOffset val="0"/>
        <c:noMultiLvlLbl val="0"/>
      </c:catAx>
      <c:valAx>
        <c:axId val="73189248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7318771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6888408147619964"/>
          <c:y val="4.5025347858914898E-2"/>
          <c:w val="0.5241457425718089"/>
          <c:h val="0.2660261327439381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>
          <a:latin typeface="+mn-lt"/>
        </a:defRPr>
      </a:pPr>
      <a:endParaRPr lang="cs-CZ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20280303844397279"/>
          <c:w val="0.95532303090589465"/>
          <c:h val="0.680167264095547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0.14189189189189189</c:v>
                </c:pt>
                <c:pt idx="1">
                  <c:v>0.13291139240506328</c:v>
                </c:pt>
                <c:pt idx="2">
                  <c:v>0.13659793814432988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0.85810810810810811</c:v>
                </c:pt>
                <c:pt idx="1">
                  <c:v>0.83544303797468356</c:v>
                </c:pt>
                <c:pt idx="2">
                  <c:v>0.84536082474226804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0</c:v>
                </c:pt>
                <c:pt idx="1">
                  <c:v>3.1645569620253167E-2</c:v>
                </c:pt>
                <c:pt idx="2">
                  <c:v>1.804123711340206E-2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98845824"/>
        <c:axId val="98847360"/>
      </c:barChart>
      <c:catAx>
        <c:axId val="98845824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8847360"/>
        <c:crosses val="autoZero"/>
        <c:auto val="1"/>
        <c:lblAlgn val="ctr"/>
        <c:lblOffset val="100"/>
        <c:noMultiLvlLbl val="0"/>
      </c:catAx>
      <c:valAx>
        <c:axId val="98847360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9884582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9460785453969358"/>
          <c:y val="9.3027640360606526E-3"/>
          <c:w val="0.27001936947669725"/>
          <c:h val="0.1828110787876927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1831198493126906"/>
          <c:w val="0.95532303090589465"/>
          <c:h val="0.6867284301407682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Advokáti (9-10)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0.85904761904761906</c:v>
                </c:pt>
                <c:pt idx="1">
                  <c:v>0.8</c:v>
                </c:pt>
                <c:pt idx="2">
                  <c:v>0.79238095238095241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Neutrálové (7-8)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0.11238095238095239</c:v>
                </c:pt>
                <c:pt idx="1">
                  <c:v>0.15294117647058825</c:v>
                </c:pt>
                <c:pt idx="2">
                  <c:v>0.15238095238095239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Pomlouvači (0-6)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2.8571428571428571E-2</c:v>
                </c:pt>
                <c:pt idx="1">
                  <c:v>4.7058823529411764E-2</c:v>
                </c:pt>
                <c:pt idx="2">
                  <c:v>5.5238095238095239E-2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98400128"/>
        <c:axId val="98401664"/>
      </c:barChart>
      <c:catAx>
        <c:axId val="98400128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8401664"/>
        <c:crosses val="autoZero"/>
        <c:auto val="1"/>
        <c:lblAlgn val="ctr"/>
        <c:lblOffset val="100"/>
        <c:noMultiLvlLbl val="0"/>
      </c:catAx>
      <c:valAx>
        <c:axId val="98401664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9840012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7085318112692506"/>
          <c:y val="9.3027640360606526E-3"/>
          <c:w val="0.39377404288946571"/>
          <c:h val="0.15656694550293854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1831198493126906"/>
          <c:w val="0.95532303090589465"/>
          <c:h val="0.6867284301407682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Advokáti (9-10)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0.82493368700265257</c:v>
                </c:pt>
                <c:pt idx="1">
                  <c:v>0.77272727272727271</c:v>
                </c:pt>
                <c:pt idx="2">
                  <c:v>0.79562043795620441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Neutrálové (7-8)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0.14058355437665782</c:v>
                </c:pt>
                <c:pt idx="1">
                  <c:v>0.17897727272727273</c:v>
                </c:pt>
                <c:pt idx="2">
                  <c:v>0.17518248175182483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Pomlouvači (0-6)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3.4482758620689655E-2</c:v>
                </c:pt>
                <c:pt idx="1">
                  <c:v>4.8295454545454544E-2</c:v>
                </c:pt>
                <c:pt idx="2">
                  <c:v>2.9197080291970802E-2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98509184"/>
        <c:axId val="98510720"/>
      </c:barChart>
      <c:catAx>
        <c:axId val="98509184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8510720"/>
        <c:crosses val="autoZero"/>
        <c:auto val="1"/>
        <c:lblAlgn val="ctr"/>
        <c:lblOffset val="100"/>
        <c:noMultiLvlLbl val="0"/>
      </c:catAx>
      <c:valAx>
        <c:axId val="98510720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9850918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7085318112692506"/>
          <c:y val="9.3027640360606526E-3"/>
          <c:w val="0.39377404288946571"/>
          <c:h val="0.15656694550293854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1831198493126906"/>
          <c:w val="0.95532303090589465"/>
          <c:h val="0.6867284301407682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Advokáti (9-10)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0.94594594594594594</c:v>
                </c:pt>
                <c:pt idx="1">
                  <c:v>0.86075949367088611</c:v>
                </c:pt>
                <c:pt idx="2">
                  <c:v>0.79123711340206182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Neutrálové (7-8)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4.0540540540540543E-2</c:v>
                </c:pt>
                <c:pt idx="1">
                  <c:v>9.49367088607595E-2</c:v>
                </c:pt>
                <c:pt idx="2">
                  <c:v>0.14432989690721648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Pomlouvači (0-6)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1.3513513513513514E-2</c:v>
                </c:pt>
                <c:pt idx="1">
                  <c:v>4.4303797468354431E-2</c:v>
                </c:pt>
                <c:pt idx="2">
                  <c:v>6.4432989690721643E-2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98552448"/>
        <c:axId val="98554240"/>
      </c:barChart>
      <c:catAx>
        <c:axId val="98552448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8554240"/>
        <c:crosses val="autoZero"/>
        <c:auto val="1"/>
        <c:lblAlgn val="ctr"/>
        <c:lblOffset val="100"/>
        <c:noMultiLvlLbl val="0"/>
      </c:catAx>
      <c:valAx>
        <c:axId val="98554240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9855244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7085318112692506"/>
          <c:y val="9.3027640360606526E-3"/>
          <c:w val="0.39377404288946571"/>
          <c:h val="0.15656694550293854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17735008055331311"/>
          <c:w val="0.95532303090589465"/>
          <c:h val="0.707668174216241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Určitě ano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0.82285714285714284</c:v>
                </c:pt>
                <c:pt idx="1">
                  <c:v>0.82352941176470584</c:v>
                </c:pt>
                <c:pt idx="2">
                  <c:v>0.79047619047619044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Spíše ano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0.14095238095238094</c:v>
                </c:pt>
                <c:pt idx="1">
                  <c:v>0.10980392156862745</c:v>
                </c:pt>
                <c:pt idx="2">
                  <c:v>0.14666666666666667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Možná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3.0476190476190476E-2</c:v>
                </c:pt>
                <c:pt idx="1">
                  <c:v>3.9215686274509803E-2</c:v>
                </c:pt>
                <c:pt idx="2">
                  <c:v>4.5714285714285714E-2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Ne / nevím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5.7142857142857143E-3</c:v>
                </c:pt>
                <c:pt idx="1">
                  <c:v>2.7450980392156862E-2</c:v>
                </c:pt>
                <c:pt idx="2">
                  <c:v>1.7142857142857144E-2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83A-42A9-9FEB-221D647E6CA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00776192"/>
        <c:axId val="100782080"/>
      </c:barChart>
      <c:catAx>
        <c:axId val="100776192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100782080"/>
        <c:crosses val="autoZero"/>
        <c:auto val="1"/>
        <c:lblAlgn val="ctr"/>
        <c:lblOffset val="100"/>
        <c:noMultiLvlLbl val="0"/>
      </c:catAx>
      <c:valAx>
        <c:axId val="100782080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10077619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7085318112692506"/>
          <c:y val="9.3027640360606526E-3"/>
          <c:w val="0.39377404288946571"/>
          <c:h val="0.1537714618546864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17735008055331311"/>
          <c:w val="0.95532303090589465"/>
          <c:h val="0.707668174216241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Určitě ano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0.7824933687002652</c:v>
                </c:pt>
                <c:pt idx="1">
                  <c:v>0.82386363636363635</c:v>
                </c:pt>
                <c:pt idx="2">
                  <c:v>0.82481751824817517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Spíše ano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0.17506631299734748</c:v>
                </c:pt>
                <c:pt idx="1">
                  <c:v>0.11647727272727272</c:v>
                </c:pt>
                <c:pt idx="2">
                  <c:v>0.10218978102189781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Možná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3.7135278514588858E-2</c:v>
                </c:pt>
                <c:pt idx="1">
                  <c:v>2.8409090909090908E-2</c:v>
                </c:pt>
                <c:pt idx="2">
                  <c:v>5.1094890510948905E-2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Ne / nevím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5.3050397877984082E-3</c:v>
                </c:pt>
                <c:pt idx="1">
                  <c:v>3.125E-2</c:v>
                </c:pt>
                <c:pt idx="2">
                  <c:v>2.1897810218978103E-2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14D-4365-BA23-0E4D3CCEB05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00412032"/>
        <c:axId val="100417920"/>
      </c:barChart>
      <c:catAx>
        <c:axId val="100412032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100417920"/>
        <c:crosses val="autoZero"/>
        <c:auto val="1"/>
        <c:lblAlgn val="ctr"/>
        <c:lblOffset val="100"/>
        <c:noMultiLvlLbl val="0"/>
      </c:catAx>
      <c:valAx>
        <c:axId val="100417920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10041203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7085318112692506"/>
          <c:y val="9.3027640360606526E-3"/>
          <c:w val="0.39377404288946571"/>
          <c:h val="0.1537714618546864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048761741465002E-2"/>
          <c:y val="0.17735008055331311"/>
          <c:w val="0.95532303090589465"/>
          <c:h val="0.7076681742162417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bar_chart!$A$21</c:f>
              <c:strCache>
                <c:ptCount val="1"/>
                <c:pt idx="0">
                  <c:v>Určitě ano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bar_chart!$B$21:$D$21</c:f>
              <c:numCache>
                <c:formatCode>0%</c:formatCode>
                <c:ptCount val="3"/>
                <c:pt idx="0">
                  <c:v>0.92567567567567566</c:v>
                </c:pt>
                <c:pt idx="1">
                  <c:v>0.82278481012658233</c:v>
                </c:pt>
                <c:pt idx="2">
                  <c:v>0.77835051546391754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24-4EB1-A1CC-A5C9413BDC55}"/>
            </c:ext>
          </c:extLst>
        </c:ser>
        <c:ser>
          <c:idx val="3"/>
          <c:order val="1"/>
          <c:tx>
            <c:strRef>
              <c:f>bar_chart!$A$22</c:f>
              <c:strCache>
                <c:ptCount val="1"/>
                <c:pt idx="0">
                  <c:v>Spíše ano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bar_chart!$B$22:$D$22</c:f>
              <c:numCache>
                <c:formatCode>0%</c:formatCode>
                <c:ptCount val="3"/>
                <c:pt idx="0">
                  <c:v>5.4054054054054057E-2</c:v>
                </c:pt>
                <c:pt idx="1">
                  <c:v>9.49367088607595E-2</c:v>
                </c:pt>
                <c:pt idx="2">
                  <c:v>0.16237113402061856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24-4EB1-A1CC-A5C9413BDC55}"/>
            </c:ext>
          </c:extLst>
        </c:ser>
        <c:ser>
          <c:idx val="0"/>
          <c:order val="2"/>
          <c:tx>
            <c:strRef>
              <c:f>bar_chart!$A$23</c:f>
              <c:strCache>
                <c:ptCount val="1"/>
                <c:pt idx="0">
                  <c:v>Možná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bar_chart!$B$23:$D$23</c:f>
              <c:numCache>
                <c:formatCode>0%</c:formatCode>
                <c:ptCount val="3"/>
                <c:pt idx="0">
                  <c:v>1.3513513513513514E-2</c:v>
                </c:pt>
                <c:pt idx="1">
                  <c:v>6.3291139240506333E-2</c:v>
                </c:pt>
                <c:pt idx="2">
                  <c:v>4.3814432989690719E-2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24-4EB1-A1CC-A5C9413BDC55}"/>
            </c:ext>
          </c:extLst>
        </c:ser>
        <c:ser>
          <c:idx val="1"/>
          <c:order val="3"/>
          <c:tx>
            <c:strRef>
              <c:f>bar_chart!$A$24</c:f>
              <c:strCache>
                <c:ptCount val="1"/>
                <c:pt idx="0">
                  <c:v>Ne / nevím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25]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bar_chart!$B$20:$D$20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bar_chart!$B$24:$D$24</c:f>
              <c:numCache>
                <c:formatCode>0%</c:formatCode>
                <c:ptCount val="3"/>
                <c:pt idx="0">
                  <c:v>6.7567567567567571E-3</c:v>
                </c:pt>
                <c:pt idx="1">
                  <c:v>1.8987341772151899E-2</c:v>
                </c:pt>
                <c:pt idx="2">
                  <c:v>1.5463917525773196E-2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5C8-4F1D-A175-AAF34F57195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00461184"/>
        <c:axId val="109461888"/>
      </c:barChart>
      <c:catAx>
        <c:axId val="100461184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109461888"/>
        <c:crosses val="autoZero"/>
        <c:auto val="1"/>
        <c:lblAlgn val="ctr"/>
        <c:lblOffset val="100"/>
        <c:noMultiLvlLbl val="0"/>
      </c:catAx>
      <c:valAx>
        <c:axId val="109461888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10046118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37085318112692506"/>
          <c:y val="9.3027640360606526E-3"/>
          <c:w val="0.39377404288946571"/>
          <c:h val="0.1537714618546864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826937292709705"/>
          <c:y val="0.15607890336636501"/>
          <c:w val="0.6819953054807059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(N=525)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C3D-4ECD-8FFC-91F2C8C1941A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Služby informačních center</c:v>
                </c:pt>
                <c:pt idx="1">
                  <c:v>Péče o rozvoj cestovního ruchu</c:v>
                </c:pt>
                <c:pt idx="2">
                  <c:v>Služby</c:v>
                </c:pt>
                <c:pt idx="3">
                  <c:v>Možnost zábavy</c:v>
                </c:pt>
                <c:pt idx="4">
                  <c:v>Dopravní infrastruktura</c:v>
                </c:pt>
              </c:strCache>
            </c:strRef>
          </c:cat>
          <c:val>
            <c:numRef>
              <c:f>bar_chart!$B$21:$B$25</c:f>
              <c:numCache>
                <c:formatCode>0%</c:formatCode>
                <c:ptCount val="5"/>
                <c:pt idx="0">
                  <c:v>0.75</c:v>
                </c:pt>
                <c:pt idx="1">
                  <c:v>0.57333333333333336</c:v>
                </c:pt>
                <c:pt idx="2">
                  <c:v>0.52190476190476187</c:v>
                </c:pt>
                <c:pt idx="3">
                  <c:v>0.49142857142857144</c:v>
                </c:pt>
                <c:pt idx="4">
                  <c:v>0.42095238095238097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(N=510)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C3D-4ECD-8FFC-91F2C8C1941A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Služby informačních center</c:v>
                </c:pt>
                <c:pt idx="1">
                  <c:v>Péče o rozvoj cestovního ruchu</c:v>
                </c:pt>
                <c:pt idx="2">
                  <c:v>Služby</c:v>
                </c:pt>
                <c:pt idx="3">
                  <c:v>Možnost zábavy</c:v>
                </c:pt>
                <c:pt idx="4">
                  <c:v>Dopravní infrastruktura</c:v>
                </c:pt>
              </c:strCache>
            </c:strRef>
          </c:cat>
          <c:val>
            <c:numRef>
              <c:f>bar_chart!$C$21:$C$25</c:f>
              <c:numCache>
                <c:formatCode>0%</c:formatCode>
                <c:ptCount val="5"/>
                <c:pt idx="0">
                  <c:v>0.67829457364341084</c:v>
                </c:pt>
                <c:pt idx="1">
                  <c:v>0.54705882352941182</c:v>
                </c:pt>
                <c:pt idx="2">
                  <c:v>0.52549019607843139</c:v>
                </c:pt>
                <c:pt idx="3">
                  <c:v>0.52352941176470591</c:v>
                </c:pt>
                <c:pt idx="4">
                  <c:v>0.5117647058823529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(N=525)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C3D-4ECD-8FFC-91F2C8C1941A}"/>
              </c:ext>
            </c:extLst>
          </c:dPt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bar_chart!$A$21:$A$25</c:f>
              <c:strCache>
                <c:ptCount val="5"/>
                <c:pt idx="0">
                  <c:v>Služby informačních center</c:v>
                </c:pt>
                <c:pt idx="1">
                  <c:v>Péče o rozvoj cestovního ruchu</c:v>
                </c:pt>
                <c:pt idx="2">
                  <c:v>Služby</c:v>
                </c:pt>
                <c:pt idx="3">
                  <c:v>Možnost zábavy</c:v>
                </c:pt>
                <c:pt idx="4">
                  <c:v>Dopravní infrastruktura</c:v>
                </c:pt>
              </c:strCache>
            </c:strRef>
          </c:cat>
          <c:val>
            <c:numRef>
              <c:f>bar_chart!$D$21:$D$25</c:f>
              <c:numCache>
                <c:formatCode>0%</c:formatCode>
                <c:ptCount val="5"/>
                <c:pt idx="0">
                  <c:v>0.61093247588424437</c:v>
                </c:pt>
                <c:pt idx="1">
                  <c:v>0.5161904761904762</c:v>
                </c:pt>
                <c:pt idx="2">
                  <c:v>0.56380952380952376</c:v>
                </c:pt>
                <c:pt idx="3">
                  <c:v>0.5161904761904762</c:v>
                </c:pt>
                <c:pt idx="4">
                  <c:v>0.5485714285714286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00850688"/>
        <c:axId val="100885248"/>
      </c:barChart>
      <c:catAx>
        <c:axId val="10085068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100"/>
            </a:pPr>
            <a:endParaRPr lang="cs-CZ"/>
          </a:p>
        </c:txPr>
        <c:crossAx val="100885248"/>
        <c:crosses val="autoZero"/>
        <c:auto val="1"/>
        <c:lblAlgn val="ctr"/>
        <c:lblOffset val="0"/>
        <c:noMultiLvlLbl val="0"/>
      </c:catAx>
      <c:valAx>
        <c:axId val="100885248"/>
        <c:scaling>
          <c:orientation val="minMax"/>
          <c:max val="0.9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10085068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46410061283797577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826937292709705"/>
          <c:y val="0.15607890336636501"/>
          <c:w val="0.6819953054807059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(N=377)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2D3-41AB-8E73-5B479A93AF4C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Služby informačních center</c:v>
                </c:pt>
                <c:pt idx="1">
                  <c:v>Péče o rozvoj cestovního ruchu</c:v>
                </c:pt>
                <c:pt idx="2">
                  <c:v>Služby</c:v>
                </c:pt>
                <c:pt idx="3">
                  <c:v>Možnost zábavy</c:v>
                </c:pt>
                <c:pt idx="4">
                  <c:v>Dopravní infrastruktura</c:v>
                </c:pt>
              </c:strCache>
            </c:strRef>
          </c:cat>
          <c:val>
            <c:numRef>
              <c:f>bar_chart!$B$21:$B$25</c:f>
              <c:numCache>
                <c:formatCode>0%</c:formatCode>
                <c:ptCount val="5"/>
                <c:pt idx="0">
                  <c:v>0.71354166666666663</c:v>
                </c:pt>
                <c:pt idx="1">
                  <c:v>0.51193633952254647</c:v>
                </c:pt>
                <c:pt idx="2">
                  <c:v>0.46419098143236076</c:v>
                </c:pt>
                <c:pt idx="3">
                  <c:v>0.45092838196286472</c:v>
                </c:pt>
                <c:pt idx="4">
                  <c:v>0.36339522546419101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(N=352)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92D3-41AB-8E73-5B479A93AF4C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Služby informačních center</c:v>
                </c:pt>
                <c:pt idx="1">
                  <c:v>Péče o rozvoj cestovního ruchu</c:v>
                </c:pt>
                <c:pt idx="2">
                  <c:v>Služby</c:v>
                </c:pt>
                <c:pt idx="3">
                  <c:v>Možnost zábavy</c:v>
                </c:pt>
                <c:pt idx="4">
                  <c:v>Dopravní infrastruktura</c:v>
                </c:pt>
              </c:strCache>
            </c:strRef>
          </c:cat>
          <c:val>
            <c:numRef>
              <c:f>bar_chart!$C$21:$C$25</c:f>
              <c:numCache>
                <c:formatCode>0%</c:formatCode>
                <c:ptCount val="5"/>
                <c:pt idx="0">
                  <c:v>0.65454545454545454</c:v>
                </c:pt>
                <c:pt idx="1">
                  <c:v>0.51420454545454541</c:v>
                </c:pt>
                <c:pt idx="2">
                  <c:v>0.5</c:v>
                </c:pt>
                <c:pt idx="3">
                  <c:v>0.49431818181818182</c:v>
                </c:pt>
                <c:pt idx="4">
                  <c:v>0.49147727272727271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(N=137)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2D3-41AB-8E73-5B479A93AF4C}"/>
              </c:ext>
            </c:extLst>
          </c:dPt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bar_chart!$A$21:$A$25</c:f>
              <c:strCache>
                <c:ptCount val="5"/>
                <c:pt idx="0">
                  <c:v>Služby informačních center</c:v>
                </c:pt>
                <c:pt idx="1">
                  <c:v>Péče o rozvoj cestovního ruchu</c:v>
                </c:pt>
                <c:pt idx="2">
                  <c:v>Služby</c:v>
                </c:pt>
                <c:pt idx="3">
                  <c:v>Možnost zábavy</c:v>
                </c:pt>
                <c:pt idx="4">
                  <c:v>Dopravní infrastruktura</c:v>
                </c:pt>
              </c:strCache>
            </c:strRef>
          </c:cat>
          <c:val>
            <c:numRef>
              <c:f>bar_chart!$D$21:$D$25</c:f>
              <c:numCache>
                <c:formatCode>0%</c:formatCode>
                <c:ptCount val="5"/>
                <c:pt idx="0">
                  <c:v>0.69306930693069302</c:v>
                </c:pt>
                <c:pt idx="1">
                  <c:v>0.54014598540145986</c:v>
                </c:pt>
                <c:pt idx="2">
                  <c:v>0.62773722627737227</c:v>
                </c:pt>
                <c:pt idx="3">
                  <c:v>0.56934306569343063</c:v>
                </c:pt>
                <c:pt idx="4">
                  <c:v>0.63503649635036497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00947072"/>
        <c:axId val="100948608"/>
      </c:barChart>
      <c:catAx>
        <c:axId val="10094707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100"/>
            </a:pPr>
            <a:endParaRPr lang="cs-CZ"/>
          </a:p>
        </c:txPr>
        <c:crossAx val="100948608"/>
        <c:crosses val="autoZero"/>
        <c:auto val="1"/>
        <c:lblAlgn val="ctr"/>
        <c:lblOffset val="0"/>
        <c:noMultiLvlLbl val="0"/>
      </c:catAx>
      <c:valAx>
        <c:axId val="100948608"/>
        <c:scaling>
          <c:orientation val="minMax"/>
          <c:max val="0.9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10094707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45751708865155949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826937292709705"/>
          <c:y val="0.15607890336636501"/>
          <c:w val="0.68199530548070597"/>
          <c:h val="0.83570180477983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bar_chart!$B$20</c:f>
              <c:strCache>
                <c:ptCount val="1"/>
                <c:pt idx="0">
                  <c:v>Léto 2018 (N=148)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29A7-41BB-896C-7BB140FD84BA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Služby informačních center</c:v>
                </c:pt>
                <c:pt idx="1">
                  <c:v>Péče o rozvoj cestovního ruchu</c:v>
                </c:pt>
                <c:pt idx="2">
                  <c:v>Služby</c:v>
                </c:pt>
                <c:pt idx="3">
                  <c:v>Možnost zábavy</c:v>
                </c:pt>
                <c:pt idx="4">
                  <c:v>Dopravní infrastruktura</c:v>
                </c:pt>
              </c:strCache>
            </c:strRef>
          </c:cat>
          <c:val>
            <c:numRef>
              <c:f>bar_chart!$B$21:$B$25</c:f>
              <c:numCache>
                <c:formatCode>0%</c:formatCode>
                <c:ptCount val="5"/>
                <c:pt idx="0">
                  <c:v>0.82</c:v>
                </c:pt>
                <c:pt idx="1">
                  <c:v>0.72972972972972971</c:v>
                </c:pt>
                <c:pt idx="2">
                  <c:v>0.66891891891891897</c:v>
                </c:pt>
                <c:pt idx="3">
                  <c:v>0.59459459459459463</c:v>
                </c:pt>
                <c:pt idx="4">
                  <c:v>0.56756756756756754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3-4642-A377-17B755B7B1CF}"/>
            </c:ext>
          </c:extLst>
        </c:ser>
        <c:ser>
          <c:idx val="2"/>
          <c:order val="1"/>
          <c:tx>
            <c:strRef>
              <c:f>bar_chart!$C$20</c:f>
              <c:strCache>
                <c:ptCount val="1"/>
                <c:pt idx="0">
                  <c:v>Jaro 2018 (N=158)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29A7-41BB-896C-7BB140FD84BA}"/>
              </c:ext>
            </c:extLst>
          </c:dPt>
          <c:dLbls>
            <c:dLbl>
              <c:idx val="6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bar_chart!$A$21:$A$25</c:f>
              <c:strCache>
                <c:ptCount val="5"/>
                <c:pt idx="0">
                  <c:v>Služby informačních center</c:v>
                </c:pt>
                <c:pt idx="1">
                  <c:v>Péče o rozvoj cestovního ruchu</c:v>
                </c:pt>
                <c:pt idx="2">
                  <c:v>Služby</c:v>
                </c:pt>
                <c:pt idx="3">
                  <c:v>Možnost zábavy</c:v>
                </c:pt>
                <c:pt idx="4">
                  <c:v>Dopravní infrastruktura</c:v>
                </c:pt>
              </c:strCache>
            </c:strRef>
          </c:cat>
          <c:val>
            <c:numRef>
              <c:f>bar_chart!$C$21:$C$25</c:f>
              <c:numCache>
                <c:formatCode>0%</c:formatCode>
                <c:ptCount val="5"/>
                <c:pt idx="0">
                  <c:v>0.72043010752688175</c:v>
                </c:pt>
                <c:pt idx="1">
                  <c:v>0.620253164556962</c:v>
                </c:pt>
                <c:pt idx="2">
                  <c:v>0.58227848101265822</c:v>
                </c:pt>
                <c:pt idx="3">
                  <c:v>0.58860759493670889</c:v>
                </c:pt>
                <c:pt idx="4">
                  <c:v>0.55696202531645567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43-4642-A377-17B755B7B1CF}"/>
            </c:ext>
          </c:extLst>
        </c:ser>
        <c:ser>
          <c:idx val="1"/>
          <c:order val="2"/>
          <c:tx>
            <c:strRef>
              <c:f>bar_chart!$D$20</c:f>
              <c:strCache>
                <c:ptCount val="1"/>
                <c:pt idx="0">
                  <c:v>Zima 2017/18 (N=388)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29A7-41BB-896C-7BB140FD84BA}"/>
              </c:ext>
            </c:extLst>
          </c:dPt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bar_chart!$A$21:$A$25</c:f>
              <c:strCache>
                <c:ptCount val="5"/>
                <c:pt idx="0">
                  <c:v>Služby informačních center</c:v>
                </c:pt>
                <c:pt idx="1">
                  <c:v>Péče o rozvoj cestovního ruchu</c:v>
                </c:pt>
                <c:pt idx="2">
                  <c:v>Služby</c:v>
                </c:pt>
                <c:pt idx="3">
                  <c:v>Možnost zábavy</c:v>
                </c:pt>
                <c:pt idx="4">
                  <c:v>Dopravní infrastruktura</c:v>
                </c:pt>
              </c:strCache>
            </c:strRef>
          </c:cat>
          <c:val>
            <c:numRef>
              <c:f>bar_chart!$D$21:$D$25</c:f>
              <c:numCache>
                <c:formatCode>0%</c:formatCode>
                <c:ptCount val="5"/>
                <c:pt idx="0">
                  <c:v>0.5714285714285714</c:v>
                </c:pt>
                <c:pt idx="1">
                  <c:v>0.50773195876288657</c:v>
                </c:pt>
                <c:pt idx="2">
                  <c:v>0.54123711340206182</c:v>
                </c:pt>
                <c:pt idx="3">
                  <c:v>0.49742268041237114</c:v>
                </c:pt>
                <c:pt idx="4">
                  <c:v>0.51804123711340211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43-4642-A377-17B755B7B1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09546496"/>
        <c:axId val="109560576"/>
      </c:barChart>
      <c:catAx>
        <c:axId val="1095464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100"/>
            </a:pPr>
            <a:endParaRPr lang="cs-CZ"/>
          </a:p>
        </c:txPr>
        <c:crossAx val="109560576"/>
        <c:crosses val="autoZero"/>
        <c:auto val="1"/>
        <c:lblAlgn val="ctr"/>
        <c:lblOffset val="0"/>
        <c:noMultiLvlLbl val="0"/>
      </c:catAx>
      <c:valAx>
        <c:axId val="109560576"/>
        <c:scaling>
          <c:orientation val="minMax"/>
          <c:max val="0.9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109546496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0805896392948016"/>
          <c:y val="1.8352937096151087E-2"/>
          <c:w val="0.45751708865155949"/>
          <c:h val="0.12555728290056919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670915370760396"/>
          <c:y val="0.34511550906531263"/>
          <c:w val="0.53329084629239598"/>
          <c:h val="0.648358739296843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T_chart!$A$12</c:f>
              <c:strCache>
                <c:ptCount val="1"/>
                <c:pt idx="0">
                  <c:v>Muž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T_chart!$B$12:$D$12</c:f>
              <c:numCache>
                <c:formatCode>0%</c:formatCode>
                <c:ptCount val="3"/>
                <c:pt idx="0">
                  <c:v>0.41523809523809524</c:v>
                </c:pt>
                <c:pt idx="1">
                  <c:v>0.32745098039215687</c:v>
                </c:pt>
                <c:pt idx="2">
                  <c:v>0.38285714285714284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T_chart!$A$13</c:f>
              <c:strCache>
                <c:ptCount val="1"/>
                <c:pt idx="0">
                  <c:v>Žena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T_chart!$B$13:$D$13</c:f>
              <c:numCache>
                <c:formatCode>0%</c:formatCode>
                <c:ptCount val="3"/>
                <c:pt idx="0">
                  <c:v>0.58476190476190482</c:v>
                </c:pt>
                <c:pt idx="1">
                  <c:v>0.67254901960784319</c:v>
                </c:pt>
                <c:pt idx="2">
                  <c:v>0.6171428571428571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75424512"/>
        <c:axId val="75426048"/>
      </c:barChart>
      <c:catAx>
        <c:axId val="7542451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75426048"/>
        <c:crosses val="autoZero"/>
        <c:auto val="1"/>
        <c:lblAlgn val="ctr"/>
        <c:lblOffset val="0"/>
        <c:noMultiLvlLbl val="0"/>
      </c:catAx>
      <c:valAx>
        <c:axId val="75426048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7542451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58905579399141628"/>
          <c:y val="0"/>
          <c:w val="0.26663512554492919"/>
          <c:h val="0.28931796319713743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>
          <a:latin typeface="+mn-lt"/>
        </a:defRPr>
      </a:pPr>
      <a:endParaRPr lang="cs-CZ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15691788526432"/>
          <c:y val="0.22819566423130483"/>
          <c:w val="0.81774836895388092"/>
          <c:h val="0.7519836736590598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T_chart!$A$15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0.71007371007371012</c:v>
                </c:pt>
                <c:pt idx="1">
                  <c:v>0.73579545454545459</c:v>
                </c:pt>
                <c:pt idx="2">
                  <c:v>0.78102189781021902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T_chart!$A$16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0.25061425061425063</c:v>
                </c:pt>
                <c:pt idx="1">
                  <c:v>0.22727272727272727</c:v>
                </c:pt>
                <c:pt idx="2">
                  <c:v>0.13868613138686131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T_chart!$A$17</c:f>
              <c:strCache>
                <c:ptCount val="1"/>
                <c:pt idx="0">
                  <c:v>Ani souhlasím, ani nesouhlasím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1.9656019656019656E-2</c:v>
                </c:pt>
                <c:pt idx="1">
                  <c:v>8.5227272727272721E-3</c:v>
                </c:pt>
                <c:pt idx="2">
                  <c:v>4.3795620437956206E-2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200-4155-BB04-373248AB1367}"/>
            </c:ext>
          </c:extLst>
        </c:ser>
        <c:ser>
          <c:idx val="3"/>
          <c:order val="3"/>
          <c:tx>
            <c:strRef>
              <c:f>T_chart!$A$18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T_chart!$B$18:$D$18</c:f>
              <c:numCache>
                <c:formatCode>0%</c:formatCode>
                <c:ptCount val="3"/>
                <c:pt idx="0">
                  <c:v>0</c:v>
                </c:pt>
                <c:pt idx="1">
                  <c:v>8.5227272727272721E-3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200-4155-BB04-373248AB1367}"/>
            </c:ext>
          </c:extLst>
        </c:ser>
        <c:ser>
          <c:idx val="4"/>
          <c:order val="4"/>
          <c:tx>
            <c:strRef>
              <c:f>T_chart!$A$19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T_chart!$B$19:$D$19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79-4F6D-88B9-165267503D8A}"/>
            </c:ext>
          </c:extLst>
        </c:ser>
        <c:ser>
          <c:idx val="5"/>
          <c:order val="5"/>
          <c:tx>
            <c:strRef>
              <c:f>T_chart!$A$20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T_chart!$B$20:$D$20</c:f>
              <c:numCache>
                <c:formatCode>0%</c:formatCode>
                <c:ptCount val="3"/>
                <c:pt idx="0">
                  <c:v>1.9656019656019656E-2</c:v>
                </c:pt>
                <c:pt idx="1">
                  <c:v>1.9886363636363636E-2</c:v>
                </c:pt>
                <c:pt idx="2">
                  <c:v>3.6496350364963501E-2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679-4F6D-88B9-165267503D8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09623936"/>
        <c:axId val="109842816"/>
      </c:barChart>
      <c:catAx>
        <c:axId val="10962393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109842816"/>
        <c:crosses val="autoZero"/>
        <c:auto val="1"/>
        <c:lblAlgn val="ctr"/>
        <c:lblOffset val="0"/>
        <c:noMultiLvlLbl val="0"/>
      </c:catAx>
      <c:valAx>
        <c:axId val="109842816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109623936"/>
        <c:crosses val="max"/>
        <c:crossBetween val="between"/>
      </c:valAx>
      <c:spPr>
        <a:noFill/>
        <a:ln>
          <a:noFill/>
        </a:ln>
      </c:spPr>
    </c:plotArea>
    <c:legend>
      <c:legendPos val="t"/>
      <c:legendEntry>
        <c:idx val="0"/>
        <c:txPr>
          <a:bodyPr/>
          <a:lstStyle/>
          <a:p>
            <a:pPr>
              <a:defRPr sz="1050"/>
            </a:pPr>
            <a:endParaRPr lang="cs-CZ"/>
          </a:p>
        </c:txPr>
      </c:legendEntry>
      <c:legendEntry>
        <c:idx val="1"/>
        <c:txPr>
          <a:bodyPr/>
          <a:lstStyle/>
          <a:p>
            <a:pPr>
              <a:defRPr sz="1050"/>
            </a:pPr>
            <a:endParaRPr lang="cs-CZ"/>
          </a:p>
        </c:txPr>
      </c:legendEntry>
      <c:legendEntry>
        <c:idx val="2"/>
        <c:txPr>
          <a:bodyPr/>
          <a:lstStyle/>
          <a:p>
            <a:pPr>
              <a:defRPr sz="1050"/>
            </a:pPr>
            <a:endParaRPr lang="cs-CZ"/>
          </a:p>
        </c:txPr>
      </c:legendEntry>
      <c:legendEntry>
        <c:idx val="3"/>
        <c:txPr>
          <a:bodyPr/>
          <a:lstStyle/>
          <a:p>
            <a:pPr>
              <a:defRPr sz="1050"/>
            </a:pPr>
            <a:endParaRPr lang="cs-CZ"/>
          </a:p>
        </c:txPr>
      </c:legendEntry>
      <c:legendEntry>
        <c:idx val="4"/>
        <c:txPr>
          <a:bodyPr/>
          <a:lstStyle/>
          <a:p>
            <a:pPr>
              <a:defRPr sz="1050"/>
            </a:pPr>
            <a:endParaRPr lang="cs-CZ"/>
          </a:p>
        </c:txPr>
      </c:legendEntry>
      <c:legendEntry>
        <c:idx val="5"/>
        <c:txPr>
          <a:bodyPr/>
          <a:lstStyle/>
          <a:p>
            <a:pPr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cs-CZ"/>
          </a:p>
        </c:txPr>
      </c:legendEntry>
      <c:layout>
        <c:manualLayout>
          <c:xMode val="edge"/>
          <c:yMode val="edge"/>
          <c:x val="0.17024254824826265"/>
          <c:y val="0"/>
          <c:w val="0.81733498591399067"/>
          <c:h val="0.24637149396088029"/>
        </c:manualLayout>
      </c:layout>
      <c:overlay val="0"/>
      <c:txPr>
        <a:bodyPr/>
        <a:lstStyle/>
        <a:p>
          <a:pPr>
            <a:defRPr sz="105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15691788526432"/>
          <c:y val="3.1474482347337462E-2"/>
          <c:w val="0.81774836895388092"/>
          <c:h val="0.9487052390670441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T_chart!$A$15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0.67076167076167081</c:v>
                </c:pt>
                <c:pt idx="1">
                  <c:v>0.77272727272727271</c:v>
                </c:pt>
                <c:pt idx="2">
                  <c:v>0.79562043795620441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T_chart!$A$16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0.20638820638820637</c:v>
                </c:pt>
                <c:pt idx="1">
                  <c:v>0.15909090909090909</c:v>
                </c:pt>
                <c:pt idx="2">
                  <c:v>0.13138686131386862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T_chart!$A$17</c:f>
              <c:strCache>
                <c:ptCount val="1"/>
                <c:pt idx="0">
                  <c:v>Ani souhlasím, ani nesouhlasím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4.1769041769041768E-2</c:v>
                </c:pt>
                <c:pt idx="1">
                  <c:v>2.556818181818182E-2</c:v>
                </c:pt>
                <c:pt idx="2">
                  <c:v>2.1897810218978103E-2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200-4155-BB04-373248AB1367}"/>
            </c:ext>
          </c:extLst>
        </c:ser>
        <c:ser>
          <c:idx val="3"/>
          <c:order val="3"/>
          <c:tx>
            <c:strRef>
              <c:f>T_chart!$A$18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T_chart!$B$18:$D$18</c:f>
              <c:numCache>
                <c:formatCode>0%</c:formatCode>
                <c:ptCount val="3"/>
                <c:pt idx="0">
                  <c:v>7.3710073710073713E-3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200-4155-BB04-373248AB1367}"/>
            </c:ext>
          </c:extLst>
        </c:ser>
        <c:ser>
          <c:idx val="4"/>
          <c:order val="4"/>
          <c:tx>
            <c:strRef>
              <c:f>T_chart!$A$19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T_chart!$B$19:$D$19</c:f>
              <c:numCache>
                <c:formatCode>0%</c:formatCode>
                <c:ptCount val="3"/>
                <c:pt idx="0">
                  <c:v>2.4570024570024569E-3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79-4F6D-88B9-165267503D8A}"/>
            </c:ext>
          </c:extLst>
        </c:ser>
        <c:ser>
          <c:idx val="5"/>
          <c:order val="5"/>
          <c:tx>
            <c:strRef>
              <c:f>T_chart!$A$20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T_chart!$B$20:$D$20</c:f>
              <c:numCache>
                <c:formatCode>0%</c:formatCode>
                <c:ptCount val="3"/>
                <c:pt idx="0">
                  <c:v>7.125307125307126E-2</c:v>
                </c:pt>
                <c:pt idx="1">
                  <c:v>4.261363636363636E-2</c:v>
                </c:pt>
                <c:pt idx="2">
                  <c:v>5.1094890510948905E-2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679-4F6D-88B9-165267503D8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09676416"/>
        <c:axId val="109677952"/>
      </c:barChart>
      <c:catAx>
        <c:axId val="10967641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109677952"/>
        <c:crosses val="autoZero"/>
        <c:auto val="1"/>
        <c:lblAlgn val="ctr"/>
        <c:lblOffset val="0"/>
        <c:noMultiLvlLbl val="0"/>
      </c:catAx>
      <c:valAx>
        <c:axId val="109677952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109676416"/>
        <c:crosses val="max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15691788526432"/>
          <c:y val="3.1474482347337462E-2"/>
          <c:w val="0.81774836895388092"/>
          <c:h val="0.9487052390670441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T_chart!$A$15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0.48402948402948404</c:v>
                </c:pt>
                <c:pt idx="1">
                  <c:v>0.46022727272727271</c:v>
                </c:pt>
                <c:pt idx="2">
                  <c:v>0.48175182481751827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T_chart!$A$16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0.23832923832923833</c:v>
                </c:pt>
                <c:pt idx="1">
                  <c:v>0.26988636363636365</c:v>
                </c:pt>
                <c:pt idx="2">
                  <c:v>0.18248175182481752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T_chart!$A$17</c:f>
              <c:strCache>
                <c:ptCount val="1"/>
                <c:pt idx="0">
                  <c:v>Ani souhlasím, ani nesouhlasím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5.896805896805897E-2</c:v>
                </c:pt>
                <c:pt idx="1">
                  <c:v>3.9772727272727272E-2</c:v>
                </c:pt>
                <c:pt idx="2">
                  <c:v>0.10218978102189781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200-4155-BB04-373248AB1367}"/>
            </c:ext>
          </c:extLst>
        </c:ser>
        <c:ser>
          <c:idx val="3"/>
          <c:order val="3"/>
          <c:tx>
            <c:strRef>
              <c:f>T_chart!$A$18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T_chart!$B$18:$D$18</c:f>
              <c:numCache>
                <c:formatCode>0%</c:formatCode>
                <c:ptCount val="3"/>
                <c:pt idx="0">
                  <c:v>4.9140049140049139E-3</c:v>
                </c:pt>
                <c:pt idx="1">
                  <c:v>1.1363636363636364E-2</c:v>
                </c:pt>
                <c:pt idx="2">
                  <c:v>7.2992700729927005E-3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200-4155-BB04-373248AB1367}"/>
            </c:ext>
          </c:extLst>
        </c:ser>
        <c:ser>
          <c:idx val="4"/>
          <c:order val="4"/>
          <c:tx>
            <c:strRef>
              <c:f>T_chart!$A$19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T_chart!$B$19:$D$19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7.2992700729927005E-3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79-4F6D-88B9-165267503D8A}"/>
            </c:ext>
          </c:extLst>
        </c:ser>
        <c:ser>
          <c:idx val="5"/>
          <c:order val="5"/>
          <c:tx>
            <c:strRef>
              <c:f>T_chart!$A$20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T_chart!$B$20:$D$20</c:f>
              <c:numCache>
                <c:formatCode>0%</c:formatCode>
                <c:ptCount val="3"/>
                <c:pt idx="0">
                  <c:v>0.21375921375921375</c:v>
                </c:pt>
                <c:pt idx="1">
                  <c:v>0.21875</c:v>
                </c:pt>
                <c:pt idx="2">
                  <c:v>0.21897810218978103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679-4F6D-88B9-165267503D8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09823872"/>
        <c:axId val="109825408"/>
      </c:barChart>
      <c:catAx>
        <c:axId val="10982387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109825408"/>
        <c:crosses val="autoZero"/>
        <c:auto val="1"/>
        <c:lblAlgn val="ctr"/>
        <c:lblOffset val="0"/>
        <c:noMultiLvlLbl val="0"/>
      </c:catAx>
      <c:valAx>
        <c:axId val="109825408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109823872"/>
        <c:crosses val="max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15691788526432"/>
          <c:y val="3.1474482347337462E-2"/>
          <c:w val="0.81774836895388092"/>
          <c:h val="0.9487052390670441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T_chart!$A$15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0.47174447174447176</c:v>
                </c:pt>
                <c:pt idx="1">
                  <c:v>0.57954545454545459</c:v>
                </c:pt>
                <c:pt idx="2">
                  <c:v>0.67153284671532842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T_chart!$A$16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0.37100737100737102</c:v>
                </c:pt>
                <c:pt idx="1">
                  <c:v>0.31534090909090912</c:v>
                </c:pt>
                <c:pt idx="2">
                  <c:v>0.21167883211678831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T_chart!$A$17</c:f>
              <c:strCache>
                <c:ptCount val="1"/>
                <c:pt idx="0">
                  <c:v>Ani souhlasím, ani nesouhlasím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6.1425061425061427E-2</c:v>
                </c:pt>
                <c:pt idx="1">
                  <c:v>5.6818181818181816E-2</c:v>
                </c:pt>
                <c:pt idx="2">
                  <c:v>5.8394160583941604E-2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200-4155-BB04-373248AB1367}"/>
            </c:ext>
          </c:extLst>
        </c:ser>
        <c:ser>
          <c:idx val="3"/>
          <c:order val="3"/>
          <c:tx>
            <c:strRef>
              <c:f>T_chart!$A$18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T_chart!$B$18:$D$18</c:f>
              <c:numCache>
                <c:formatCode>0%</c:formatCode>
                <c:ptCount val="3"/>
                <c:pt idx="0">
                  <c:v>2.7027027027027029E-2</c:v>
                </c:pt>
                <c:pt idx="1">
                  <c:v>5.681818181818182E-3</c:v>
                </c:pt>
                <c:pt idx="2">
                  <c:v>2.1897810218978103E-2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200-4155-BB04-373248AB1367}"/>
            </c:ext>
          </c:extLst>
        </c:ser>
        <c:ser>
          <c:idx val="4"/>
          <c:order val="4"/>
          <c:tx>
            <c:strRef>
              <c:f>T_chart!$A$19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T_chart!$B$19:$D$19</c:f>
              <c:numCache>
                <c:formatCode>0%</c:formatCode>
                <c:ptCount val="3"/>
                <c:pt idx="0">
                  <c:v>4.9140049140049139E-3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79-4F6D-88B9-165267503D8A}"/>
            </c:ext>
          </c:extLst>
        </c:ser>
        <c:ser>
          <c:idx val="5"/>
          <c:order val="5"/>
          <c:tx>
            <c:strRef>
              <c:f>T_chart!$A$20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T_chart!$B$20:$D$20</c:f>
              <c:numCache>
                <c:formatCode>0%</c:formatCode>
                <c:ptCount val="3"/>
                <c:pt idx="0">
                  <c:v>6.3882063882063883E-2</c:v>
                </c:pt>
                <c:pt idx="1">
                  <c:v>4.261363636363636E-2</c:v>
                </c:pt>
                <c:pt idx="2">
                  <c:v>3.6496350364963501E-2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679-4F6D-88B9-165267503D8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10270720"/>
        <c:axId val="110284800"/>
      </c:barChart>
      <c:catAx>
        <c:axId val="1102707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110284800"/>
        <c:crosses val="autoZero"/>
        <c:auto val="1"/>
        <c:lblAlgn val="ctr"/>
        <c:lblOffset val="0"/>
        <c:noMultiLvlLbl val="0"/>
      </c:catAx>
      <c:valAx>
        <c:axId val="110284800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110270720"/>
        <c:crosses val="max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15691788526432"/>
          <c:y val="0.22819566423130483"/>
          <c:w val="0.81774836895388092"/>
          <c:h val="0.7519836736590598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T_chart!$A$15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0.94915254237288138</c:v>
                </c:pt>
                <c:pt idx="1">
                  <c:v>0.86708860759493667</c:v>
                </c:pt>
                <c:pt idx="2">
                  <c:v>0.78608247422680411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T_chart!$A$16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4.2372881355932202E-2</c:v>
                </c:pt>
                <c:pt idx="1">
                  <c:v>0.12658227848101267</c:v>
                </c:pt>
                <c:pt idx="2">
                  <c:v>0.18814432989690721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T_chart!$A$17</c:f>
              <c:strCache>
                <c:ptCount val="1"/>
                <c:pt idx="0">
                  <c:v>Ani souhlasím, ani nesouhlasím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0</c:v>
                </c:pt>
                <c:pt idx="1">
                  <c:v>6.3291139240506328E-3</c:v>
                </c:pt>
                <c:pt idx="2">
                  <c:v>7.7319587628865982E-3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200-4155-BB04-373248AB1367}"/>
            </c:ext>
          </c:extLst>
        </c:ser>
        <c:ser>
          <c:idx val="3"/>
          <c:order val="3"/>
          <c:tx>
            <c:strRef>
              <c:f>T_chart!$A$18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T_chart!$B$18:$D$18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2.5773195876288659E-3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200-4155-BB04-373248AB1367}"/>
            </c:ext>
          </c:extLst>
        </c:ser>
        <c:ser>
          <c:idx val="4"/>
          <c:order val="4"/>
          <c:tx>
            <c:strRef>
              <c:f>T_chart!$A$19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T_chart!$B$19:$D$19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79-4F6D-88B9-165267503D8A}"/>
            </c:ext>
          </c:extLst>
        </c:ser>
        <c:ser>
          <c:idx val="5"/>
          <c:order val="5"/>
          <c:tx>
            <c:strRef>
              <c:f>T_chart!$A$20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T_chart!$B$20:$D$20</c:f>
              <c:numCache>
                <c:formatCode>0%</c:formatCode>
                <c:ptCount val="3"/>
                <c:pt idx="0">
                  <c:v>8.4745762711864406E-3</c:v>
                </c:pt>
                <c:pt idx="1">
                  <c:v>0</c:v>
                </c:pt>
                <c:pt idx="2">
                  <c:v>1.5463917525773196E-2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679-4F6D-88B9-165267503D8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93850624"/>
        <c:axId val="93864704"/>
      </c:barChart>
      <c:catAx>
        <c:axId val="9385062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93864704"/>
        <c:crosses val="autoZero"/>
        <c:auto val="1"/>
        <c:lblAlgn val="ctr"/>
        <c:lblOffset val="0"/>
        <c:noMultiLvlLbl val="0"/>
      </c:catAx>
      <c:valAx>
        <c:axId val="93864704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93850624"/>
        <c:crosses val="max"/>
        <c:crossBetween val="between"/>
      </c:valAx>
      <c:spPr>
        <a:noFill/>
        <a:ln>
          <a:noFill/>
        </a:ln>
      </c:spPr>
    </c:plotArea>
    <c:legend>
      <c:legendPos val="t"/>
      <c:legendEntry>
        <c:idx val="0"/>
        <c:txPr>
          <a:bodyPr/>
          <a:lstStyle/>
          <a:p>
            <a:pPr>
              <a:defRPr sz="1050"/>
            </a:pPr>
            <a:endParaRPr lang="cs-CZ"/>
          </a:p>
        </c:txPr>
      </c:legendEntry>
      <c:legendEntry>
        <c:idx val="1"/>
        <c:txPr>
          <a:bodyPr/>
          <a:lstStyle/>
          <a:p>
            <a:pPr>
              <a:defRPr sz="1050"/>
            </a:pPr>
            <a:endParaRPr lang="cs-CZ"/>
          </a:p>
        </c:txPr>
      </c:legendEntry>
      <c:legendEntry>
        <c:idx val="2"/>
        <c:txPr>
          <a:bodyPr/>
          <a:lstStyle/>
          <a:p>
            <a:pPr>
              <a:defRPr sz="1050"/>
            </a:pPr>
            <a:endParaRPr lang="cs-CZ"/>
          </a:p>
        </c:txPr>
      </c:legendEntry>
      <c:legendEntry>
        <c:idx val="3"/>
        <c:txPr>
          <a:bodyPr/>
          <a:lstStyle/>
          <a:p>
            <a:pPr>
              <a:defRPr sz="1050"/>
            </a:pPr>
            <a:endParaRPr lang="cs-CZ"/>
          </a:p>
        </c:txPr>
      </c:legendEntry>
      <c:legendEntry>
        <c:idx val="4"/>
        <c:txPr>
          <a:bodyPr/>
          <a:lstStyle/>
          <a:p>
            <a:pPr>
              <a:defRPr sz="1050"/>
            </a:pPr>
            <a:endParaRPr lang="cs-CZ"/>
          </a:p>
        </c:txPr>
      </c:legendEntry>
      <c:legendEntry>
        <c:idx val="5"/>
        <c:txPr>
          <a:bodyPr/>
          <a:lstStyle/>
          <a:p>
            <a:pPr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cs-CZ"/>
          </a:p>
        </c:txPr>
      </c:legendEntry>
      <c:layout>
        <c:manualLayout>
          <c:xMode val="edge"/>
          <c:yMode val="edge"/>
          <c:x val="0.17024254824826265"/>
          <c:y val="0"/>
          <c:w val="0.81733498591399067"/>
          <c:h val="0.24637149396088029"/>
        </c:manualLayout>
      </c:layout>
      <c:overlay val="0"/>
      <c:txPr>
        <a:bodyPr/>
        <a:lstStyle/>
        <a:p>
          <a:pPr>
            <a:defRPr sz="105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15691788526432"/>
          <c:y val="3.1474482347337462E-2"/>
          <c:w val="0.81774836895388092"/>
          <c:h val="0.9487052390670441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T_chart!$A$15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0.6271186440677966</c:v>
                </c:pt>
                <c:pt idx="1">
                  <c:v>0.620253164556962</c:v>
                </c:pt>
                <c:pt idx="2">
                  <c:v>0.47938144329896909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T_chart!$A$16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0.2288135593220339</c:v>
                </c:pt>
                <c:pt idx="1">
                  <c:v>0.27215189873417722</c:v>
                </c:pt>
                <c:pt idx="2">
                  <c:v>0.32474226804123713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T_chart!$A$17</c:f>
              <c:strCache>
                <c:ptCount val="1"/>
                <c:pt idx="0">
                  <c:v>Ani souhlasím, ani nesouhlasím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1.6949152542372881E-2</c:v>
                </c:pt>
                <c:pt idx="1">
                  <c:v>3.7974683544303799E-2</c:v>
                </c:pt>
                <c:pt idx="2">
                  <c:v>0.10824742268041238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200-4155-BB04-373248AB1367}"/>
            </c:ext>
          </c:extLst>
        </c:ser>
        <c:ser>
          <c:idx val="3"/>
          <c:order val="3"/>
          <c:tx>
            <c:strRef>
              <c:f>T_chart!$A$18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T_chart!$B$18:$D$18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7.7319587628865982E-3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200-4155-BB04-373248AB1367}"/>
            </c:ext>
          </c:extLst>
        </c:ser>
        <c:ser>
          <c:idx val="4"/>
          <c:order val="4"/>
          <c:tx>
            <c:strRef>
              <c:f>T_chart!$A$19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T_chart!$B$19:$D$19</c:f>
              <c:numCache>
                <c:formatCode>0%</c:formatCode>
                <c:ptCount val="3"/>
                <c:pt idx="0">
                  <c:v>8.4745762711864406E-3</c:v>
                </c:pt>
                <c:pt idx="1">
                  <c:v>6.3291139240506328E-3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79-4F6D-88B9-165267503D8A}"/>
            </c:ext>
          </c:extLst>
        </c:ser>
        <c:ser>
          <c:idx val="5"/>
          <c:order val="5"/>
          <c:tx>
            <c:strRef>
              <c:f>T_chart!$A$20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T_chart!$B$20:$D$20</c:f>
              <c:numCache>
                <c:formatCode>0%</c:formatCode>
                <c:ptCount val="3"/>
                <c:pt idx="0">
                  <c:v>0.11864406779661017</c:v>
                </c:pt>
                <c:pt idx="1">
                  <c:v>6.3291139240506333E-2</c:v>
                </c:pt>
                <c:pt idx="2">
                  <c:v>7.9896907216494839E-2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679-4F6D-88B9-165267503D8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93972352"/>
        <c:axId val="93973888"/>
      </c:barChart>
      <c:catAx>
        <c:axId val="9397235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93973888"/>
        <c:crosses val="autoZero"/>
        <c:auto val="1"/>
        <c:lblAlgn val="ctr"/>
        <c:lblOffset val="0"/>
        <c:noMultiLvlLbl val="0"/>
      </c:catAx>
      <c:valAx>
        <c:axId val="93973888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93972352"/>
        <c:crosses val="max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15691788526432"/>
          <c:y val="3.1474482347337462E-2"/>
          <c:w val="0.81774836895388092"/>
          <c:h val="0.9487052390670441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T_chart!$A$15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0.5</c:v>
                </c:pt>
                <c:pt idx="1">
                  <c:v>0.48101265822784811</c:v>
                </c:pt>
                <c:pt idx="2">
                  <c:v>0.42010309278350516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T_chart!$A$16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0.28813559322033899</c:v>
                </c:pt>
                <c:pt idx="1">
                  <c:v>0.24683544303797469</c:v>
                </c:pt>
                <c:pt idx="2">
                  <c:v>0.34020618556701032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T_chart!$A$17</c:f>
              <c:strCache>
                <c:ptCount val="1"/>
                <c:pt idx="0">
                  <c:v>Ani souhlasím, ani nesouhlasím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5.0847457627118647E-2</c:v>
                </c:pt>
                <c:pt idx="1">
                  <c:v>6.3291139240506333E-2</c:v>
                </c:pt>
                <c:pt idx="2">
                  <c:v>0.10824742268041238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200-4155-BB04-373248AB1367}"/>
            </c:ext>
          </c:extLst>
        </c:ser>
        <c:ser>
          <c:idx val="3"/>
          <c:order val="3"/>
          <c:tx>
            <c:strRef>
              <c:f>T_chart!$A$18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T_chart!$B$18:$D$18</c:f>
              <c:numCache>
                <c:formatCode>0%</c:formatCode>
                <c:ptCount val="3"/>
                <c:pt idx="0">
                  <c:v>1.6949152542372881E-2</c:v>
                </c:pt>
                <c:pt idx="1">
                  <c:v>2.5316455696202531E-2</c:v>
                </c:pt>
                <c:pt idx="2">
                  <c:v>2.3195876288659795E-2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200-4155-BB04-373248AB1367}"/>
            </c:ext>
          </c:extLst>
        </c:ser>
        <c:ser>
          <c:idx val="4"/>
          <c:order val="4"/>
          <c:tx>
            <c:strRef>
              <c:f>T_chart!$A$19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T_chart!$B$19:$D$19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2.5773195876288659E-3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79-4F6D-88B9-165267503D8A}"/>
            </c:ext>
          </c:extLst>
        </c:ser>
        <c:ser>
          <c:idx val="5"/>
          <c:order val="5"/>
          <c:tx>
            <c:strRef>
              <c:f>T_chart!$A$20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T_chart!$B$20:$D$20</c:f>
              <c:numCache>
                <c:formatCode>0%</c:formatCode>
                <c:ptCount val="3"/>
                <c:pt idx="0">
                  <c:v>0.1440677966101695</c:v>
                </c:pt>
                <c:pt idx="1">
                  <c:v>0.18354430379746836</c:v>
                </c:pt>
                <c:pt idx="2">
                  <c:v>0.1056701030927835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679-4F6D-88B9-165267503D8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94042368"/>
        <c:axId val="94068736"/>
      </c:barChart>
      <c:catAx>
        <c:axId val="9404236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94068736"/>
        <c:crosses val="autoZero"/>
        <c:auto val="1"/>
        <c:lblAlgn val="ctr"/>
        <c:lblOffset val="0"/>
        <c:noMultiLvlLbl val="0"/>
      </c:catAx>
      <c:valAx>
        <c:axId val="94068736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94042368"/>
        <c:crosses val="max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15691788526432"/>
          <c:y val="3.1474482347337462E-2"/>
          <c:w val="0.81774836895388092"/>
          <c:h val="0.9487052390670441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T_chart!$A$15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0.28813559322033899</c:v>
                </c:pt>
                <c:pt idx="1">
                  <c:v>0.27215189873417722</c:v>
                </c:pt>
                <c:pt idx="2">
                  <c:v>0.29381443298969073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T_chart!$A$16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0.33050847457627119</c:v>
                </c:pt>
                <c:pt idx="1">
                  <c:v>0.35443037974683544</c:v>
                </c:pt>
                <c:pt idx="2">
                  <c:v>0.34536082474226804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T_chart!$A$17</c:f>
              <c:strCache>
                <c:ptCount val="1"/>
                <c:pt idx="0">
                  <c:v>Ani souhlasím, ani nesouhlasím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0.16949152542372881</c:v>
                </c:pt>
                <c:pt idx="1">
                  <c:v>0.23417721518987342</c:v>
                </c:pt>
                <c:pt idx="2">
                  <c:v>0.20103092783505155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200-4155-BB04-373248AB1367}"/>
            </c:ext>
          </c:extLst>
        </c:ser>
        <c:ser>
          <c:idx val="3"/>
          <c:order val="3"/>
          <c:tx>
            <c:strRef>
              <c:f>T_chart!$A$18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T_chart!$B$18:$D$18</c:f>
              <c:numCache>
                <c:formatCode>0%</c:formatCode>
                <c:ptCount val="3"/>
                <c:pt idx="0">
                  <c:v>6.7796610169491525E-2</c:v>
                </c:pt>
                <c:pt idx="1">
                  <c:v>3.7974683544303799E-2</c:v>
                </c:pt>
                <c:pt idx="2">
                  <c:v>8.505154639175258E-2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200-4155-BB04-373248AB1367}"/>
            </c:ext>
          </c:extLst>
        </c:ser>
        <c:ser>
          <c:idx val="4"/>
          <c:order val="4"/>
          <c:tx>
            <c:strRef>
              <c:f>T_chart!$A$19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T_chart!$B$19:$D$19</c:f>
              <c:numCache>
                <c:formatCode>0%</c:formatCode>
                <c:ptCount val="3"/>
                <c:pt idx="0">
                  <c:v>8.4745762711864406E-3</c:v>
                </c:pt>
                <c:pt idx="1">
                  <c:v>2.5316455696202531E-2</c:v>
                </c:pt>
                <c:pt idx="2">
                  <c:v>7.7319587628865982E-3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79-4F6D-88B9-165267503D8A}"/>
            </c:ext>
          </c:extLst>
        </c:ser>
        <c:ser>
          <c:idx val="5"/>
          <c:order val="5"/>
          <c:tx>
            <c:strRef>
              <c:f>T_chart!$A$20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679-4F6D-88B9-165267503D8A}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T_chart!$B$14:$D$14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T_chart!$B$20:$D$20</c:f>
              <c:numCache>
                <c:formatCode>0%</c:formatCode>
                <c:ptCount val="3"/>
                <c:pt idx="0">
                  <c:v>0.13559322033898305</c:v>
                </c:pt>
                <c:pt idx="1">
                  <c:v>7.5949367088607597E-2</c:v>
                </c:pt>
                <c:pt idx="2">
                  <c:v>6.7010309278350513E-2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679-4F6D-88B9-165267503D8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10676992"/>
        <c:axId val="110682880"/>
      </c:barChart>
      <c:catAx>
        <c:axId val="1106769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110682880"/>
        <c:crosses val="autoZero"/>
        <c:auto val="1"/>
        <c:lblAlgn val="ctr"/>
        <c:lblOffset val="0"/>
        <c:noMultiLvlLbl val="0"/>
      </c:catAx>
      <c:valAx>
        <c:axId val="110682880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110676992"/>
        <c:crosses val="max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670915370760396"/>
          <c:y val="0.34511550906531263"/>
          <c:w val="0.53329084629239598"/>
          <c:h val="0.648358739296843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T_chart!$A$12</c:f>
              <c:strCache>
                <c:ptCount val="1"/>
                <c:pt idx="0">
                  <c:v>Muž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T_chart!$B$12:$D$12</c:f>
              <c:numCache>
                <c:formatCode>0%</c:formatCode>
                <c:ptCount val="3"/>
                <c:pt idx="0">
                  <c:v>0.42970822281167109</c:v>
                </c:pt>
                <c:pt idx="1">
                  <c:v>0.30397727272727271</c:v>
                </c:pt>
                <c:pt idx="2">
                  <c:v>0.41605839416058393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T_chart!$A$13</c:f>
              <c:strCache>
                <c:ptCount val="1"/>
                <c:pt idx="0">
                  <c:v>Žena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T_chart!$B$13:$D$13</c:f>
              <c:numCache>
                <c:formatCode>0%</c:formatCode>
                <c:ptCount val="3"/>
                <c:pt idx="0">
                  <c:v>0.57029177718832891</c:v>
                </c:pt>
                <c:pt idx="1">
                  <c:v>0.69602272727272729</c:v>
                </c:pt>
                <c:pt idx="2">
                  <c:v>0.58394160583941601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75469952"/>
        <c:axId val="75471488"/>
      </c:barChart>
      <c:catAx>
        <c:axId val="7546995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75471488"/>
        <c:crosses val="autoZero"/>
        <c:auto val="1"/>
        <c:lblAlgn val="ctr"/>
        <c:lblOffset val="0"/>
        <c:noMultiLvlLbl val="0"/>
      </c:catAx>
      <c:valAx>
        <c:axId val="75471488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75469952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67918454935622308"/>
          <c:y val="0"/>
          <c:w val="0.18938190666080904"/>
          <c:h val="0.28931796319713743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>
          <a:latin typeface="+mn-lt"/>
        </a:defRPr>
      </a:pPr>
      <a:endParaRPr lang="cs-CZ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670915370760396"/>
          <c:y val="0.34511550906531263"/>
          <c:w val="0.53329084629239598"/>
          <c:h val="0.648358739296843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T_chart!$A$12</c:f>
              <c:strCache>
                <c:ptCount val="1"/>
                <c:pt idx="0">
                  <c:v>Muž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T_chart!$B$12:$D$12</c:f>
              <c:numCache>
                <c:formatCode>0%</c:formatCode>
                <c:ptCount val="3"/>
                <c:pt idx="0">
                  <c:v>0.3783783783783784</c:v>
                </c:pt>
                <c:pt idx="1">
                  <c:v>0.379746835443038</c:v>
                </c:pt>
                <c:pt idx="2">
                  <c:v>0.37113402061855671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T_chart!$A$13</c:f>
              <c:strCache>
                <c:ptCount val="1"/>
                <c:pt idx="0">
                  <c:v>Žena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T_chart!$B$11:$D$11</c:f>
              <c:strCache>
                <c:ptCount val="3"/>
                <c:pt idx="0">
                  <c:v>Léto 2018 (N=148)</c:v>
                </c:pt>
                <c:pt idx="1">
                  <c:v>Jaro 2018 (N=158)</c:v>
                </c:pt>
                <c:pt idx="2">
                  <c:v>Zima 2017/18 (N=388)</c:v>
                </c:pt>
              </c:strCache>
            </c:strRef>
          </c:cat>
          <c:val>
            <c:numRef>
              <c:f>T_chart!$B$13:$D$13</c:f>
              <c:numCache>
                <c:formatCode>0%</c:formatCode>
                <c:ptCount val="3"/>
                <c:pt idx="0">
                  <c:v>0.6216216216216216</c:v>
                </c:pt>
                <c:pt idx="1">
                  <c:v>0.620253164556962</c:v>
                </c:pt>
                <c:pt idx="2">
                  <c:v>0.62886597938144329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75814400"/>
        <c:axId val="75815936"/>
      </c:barChart>
      <c:catAx>
        <c:axId val="7581440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75815936"/>
        <c:crosses val="autoZero"/>
        <c:auto val="1"/>
        <c:lblAlgn val="ctr"/>
        <c:lblOffset val="0"/>
        <c:noMultiLvlLbl val="0"/>
      </c:catAx>
      <c:valAx>
        <c:axId val="75815936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75814400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67918454935622308"/>
          <c:y val="0"/>
          <c:w val="0.18938190666080904"/>
          <c:h val="0.28931796319713748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>
          <a:latin typeface="+mn-lt"/>
        </a:defRPr>
      </a:pPr>
      <a:endParaRPr lang="cs-CZ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670915370760396"/>
          <c:y val="0.52868925607784867"/>
          <c:w val="0.53329084629239598"/>
          <c:h val="0.4647854307599101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T_chart!$A$14</c:f>
              <c:strCache>
                <c:ptCount val="1"/>
                <c:pt idx="0">
                  <c:v>Méně než 30 let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T_chart!$B$14:$D$14</c:f>
              <c:numCache>
                <c:formatCode>0%</c:formatCode>
                <c:ptCount val="3"/>
                <c:pt idx="0">
                  <c:v>0.18857142857142858</c:v>
                </c:pt>
                <c:pt idx="1">
                  <c:v>0.16862745098039217</c:v>
                </c:pt>
                <c:pt idx="2">
                  <c:v>0.19047619047619047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T_chart!$A$15</c:f>
              <c:strCache>
                <c:ptCount val="1"/>
                <c:pt idx="0">
                  <c:v>30 – 39 let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0.28761904761904761</c:v>
                </c:pt>
                <c:pt idx="1">
                  <c:v>0.1980392156862745</c:v>
                </c:pt>
                <c:pt idx="2">
                  <c:v>0.23809523809523808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T_chart!$A$16</c:f>
              <c:strCache>
                <c:ptCount val="1"/>
                <c:pt idx="0">
                  <c:v>40 – 49 let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0.26095238095238094</c:v>
                </c:pt>
                <c:pt idx="1">
                  <c:v>0.20980392156862746</c:v>
                </c:pt>
                <c:pt idx="2">
                  <c:v>0.29333333333333333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DBD-4651-A533-FF363FB55AF7}"/>
            </c:ext>
          </c:extLst>
        </c:ser>
        <c:ser>
          <c:idx val="3"/>
          <c:order val="3"/>
          <c:tx>
            <c:strRef>
              <c:f>T_chart!$A$17</c:f>
              <c:strCache>
                <c:ptCount val="1"/>
                <c:pt idx="0">
                  <c:v>50 – 59 let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0.14285714285714285</c:v>
                </c:pt>
                <c:pt idx="1">
                  <c:v>0.24313725490196078</c:v>
                </c:pt>
                <c:pt idx="2">
                  <c:v>0.13714285714285715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DBD-4651-A533-FF363FB55AF7}"/>
            </c:ext>
          </c:extLst>
        </c:ser>
        <c:ser>
          <c:idx val="4"/>
          <c:order val="4"/>
          <c:tx>
            <c:strRef>
              <c:f>T_chart!$A$18</c:f>
              <c:strCache>
                <c:ptCount val="1"/>
                <c:pt idx="0">
                  <c:v>60 let a více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(N=525)</c:v>
                </c:pt>
                <c:pt idx="1">
                  <c:v>Jaro 2018 (N=510)</c:v>
                </c:pt>
                <c:pt idx="2">
                  <c:v>Zima 2017/18 (N=525)</c:v>
                </c:pt>
              </c:strCache>
            </c:strRef>
          </c:cat>
          <c:val>
            <c:numRef>
              <c:f>T_chart!$B$18:$D$18</c:f>
              <c:numCache>
                <c:formatCode>0%</c:formatCode>
                <c:ptCount val="3"/>
                <c:pt idx="0">
                  <c:v>0.12</c:v>
                </c:pt>
                <c:pt idx="1">
                  <c:v>0.17843137254901961</c:v>
                </c:pt>
                <c:pt idx="2">
                  <c:v>0.13714285714285715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DBD-4651-A533-FF363FB55AF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76939264"/>
        <c:axId val="76940800"/>
      </c:barChart>
      <c:catAx>
        <c:axId val="769392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76940800"/>
        <c:crosses val="autoZero"/>
        <c:auto val="1"/>
        <c:lblAlgn val="ctr"/>
        <c:lblOffset val="0"/>
        <c:noMultiLvlLbl val="0"/>
      </c:catAx>
      <c:valAx>
        <c:axId val="76940800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76939264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6888408147619964"/>
          <c:y val="4.5025347858914898E-2"/>
          <c:w val="0.5311158798283262"/>
          <c:h val="0.48347838218991096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>
          <a:latin typeface="+mn-lt"/>
        </a:defRPr>
      </a:pPr>
      <a:endParaRPr lang="cs-CZ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670915370760396"/>
          <c:y val="0.54465217183638892"/>
          <c:w val="0.53329084629239598"/>
          <c:h val="0.4488225150013699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T_chart!$A$14</c:f>
              <c:strCache>
                <c:ptCount val="1"/>
                <c:pt idx="0">
                  <c:v>Méně než 30 let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T_chart!$B$14:$D$14</c:f>
              <c:numCache>
                <c:formatCode>0%</c:formatCode>
                <c:ptCount val="3"/>
                <c:pt idx="0">
                  <c:v>0.20159151193633953</c:v>
                </c:pt>
                <c:pt idx="1">
                  <c:v>0.19318181818181818</c:v>
                </c:pt>
                <c:pt idx="2">
                  <c:v>0.24087591240875914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00-4155-BB04-373248AB1367}"/>
            </c:ext>
          </c:extLst>
        </c:ser>
        <c:ser>
          <c:idx val="1"/>
          <c:order val="1"/>
          <c:tx>
            <c:strRef>
              <c:f>T_chart!$A$15</c:f>
              <c:strCache>
                <c:ptCount val="1"/>
                <c:pt idx="0">
                  <c:v>30 – 39 let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[&gt;0.015]\ 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T_chart!$B$15:$D$15</c:f>
              <c:numCache>
                <c:formatCode>0%</c:formatCode>
                <c:ptCount val="3"/>
                <c:pt idx="0">
                  <c:v>0.27586206896551724</c:v>
                </c:pt>
                <c:pt idx="1">
                  <c:v>0.17897727272727273</c:v>
                </c:pt>
                <c:pt idx="2">
                  <c:v>0.18978102189781021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00-4155-BB04-373248AB1367}"/>
            </c:ext>
          </c:extLst>
        </c:ser>
        <c:ser>
          <c:idx val="2"/>
          <c:order val="2"/>
          <c:tx>
            <c:strRef>
              <c:f>T_chart!$A$16</c:f>
              <c:strCache>
                <c:ptCount val="1"/>
                <c:pt idx="0">
                  <c:v>40 – 49 let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T_chart!$B$16:$D$16</c:f>
              <c:numCache>
                <c:formatCode>0%</c:formatCode>
                <c:ptCount val="3"/>
                <c:pt idx="0">
                  <c:v>0.26525198938992045</c:v>
                </c:pt>
                <c:pt idx="1">
                  <c:v>0.21306818181818182</c:v>
                </c:pt>
                <c:pt idx="2">
                  <c:v>0.22627737226277372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6BA-499A-8F17-91C53DD5EB77}"/>
            </c:ext>
          </c:extLst>
        </c:ser>
        <c:ser>
          <c:idx val="3"/>
          <c:order val="3"/>
          <c:tx>
            <c:strRef>
              <c:f>T_chart!$A$17</c:f>
              <c:strCache>
                <c:ptCount val="1"/>
                <c:pt idx="0">
                  <c:v>50 – 59 let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T_chart!$B$17:$D$17</c:f>
              <c:numCache>
                <c:formatCode>0%</c:formatCode>
                <c:ptCount val="3"/>
                <c:pt idx="0">
                  <c:v>0.14323607427055704</c:v>
                </c:pt>
                <c:pt idx="1">
                  <c:v>0.23863636363636365</c:v>
                </c:pt>
                <c:pt idx="2">
                  <c:v>0.145985401459854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6BA-499A-8F17-91C53DD5EB77}"/>
            </c:ext>
          </c:extLst>
        </c:ser>
        <c:ser>
          <c:idx val="4"/>
          <c:order val="4"/>
          <c:tx>
            <c:strRef>
              <c:f>T_chart!$A$18</c:f>
              <c:strCache>
                <c:ptCount val="1"/>
                <c:pt idx="0">
                  <c:v>60 let a více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T_chart!$B$13:$D$13</c:f>
              <c:strCache>
                <c:ptCount val="3"/>
                <c:pt idx="0">
                  <c:v>Léto 2018 (N=377)</c:v>
                </c:pt>
                <c:pt idx="1">
                  <c:v>Jaro 2018 (N=352)</c:v>
                </c:pt>
                <c:pt idx="2">
                  <c:v>Zima 2017/18 (N=137)</c:v>
                </c:pt>
              </c:strCache>
            </c:strRef>
          </c:cat>
          <c:val>
            <c:numRef>
              <c:f>T_chart!$B$18:$D$18</c:f>
              <c:numCache>
                <c:formatCode>0%</c:formatCode>
                <c:ptCount val="3"/>
                <c:pt idx="0">
                  <c:v>0.11405835543766578</c:v>
                </c:pt>
                <c:pt idx="1">
                  <c:v>0.17329545454545456</c:v>
                </c:pt>
                <c:pt idx="2">
                  <c:v>0.18978102189781021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6BA-499A-8F17-91C53DD5EB7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77023488"/>
        <c:axId val="77037568"/>
      </c:barChart>
      <c:catAx>
        <c:axId val="7702348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77037568"/>
        <c:crosses val="autoZero"/>
        <c:auto val="1"/>
        <c:lblAlgn val="ctr"/>
        <c:lblOffset val="0"/>
        <c:noMultiLvlLbl val="0"/>
      </c:catAx>
      <c:valAx>
        <c:axId val="77037568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77023488"/>
        <c:crosses val="max"/>
        <c:crossBetween val="between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46888408147619964"/>
          <c:y val="4.5025347858914898E-2"/>
          <c:w val="0.5311158798283262"/>
          <c:h val="0.46751546643137076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>
          <a:latin typeface="+mn-lt"/>
        </a:defRPr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C1AF9-7AFA-4E04-9CFF-2FF94FA0A6BC}" type="datetime1">
              <a:rPr lang="cs-CZ" smtClean="0"/>
              <a:t>8.1.2019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EE2E5-390F-4FEF-8359-C6E7CA5D3F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04532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2CE04-932B-4561-95CF-06BE1B42BE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111262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4644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3022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7742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47288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90011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74896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54644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1156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4678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0440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840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5523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936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6700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Text zápatí (edituje se v menu Vložení / Záhlaví a zápatí)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1920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7861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26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8158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3744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2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4367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485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288594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1"/>
            <a:ext cx="10561320" cy="15548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7942156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4185328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877303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4266118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2619383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3699579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7079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1"/>
            <a:ext cx="10561320" cy="15548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467737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151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8263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7385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3440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742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8905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2762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0206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72495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3479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1401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519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Klepnutím lze upravit styl předlohy nadpisů.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51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Klepnutím lze upravit styl předlohy podnadpisů.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Klepnutím lze upravit styl předlohy nadpisů.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5808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Klepnutím lze upravit styl předlohy nadpisů.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9388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Klepnutím lze upravit styl předlohy nadpisů.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3643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Klepnutím lze upravit styl předlohy nadpisů.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693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7732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975073D-07CF-4EF9-99B1-5E036A0FC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9D2A44A2-18E9-40E0-922C-E76556DD22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B68B88F1-9B14-4024-B9C8-C808FC7DA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E68CF411-1E57-402D-8015-2A43086E4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C73EFFFB-A809-4D67-9D1C-198B6D22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521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04607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B708093-FF27-41F8-A2DC-D6C5B2A04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7E1A25E1-E48D-4E19-A9F1-57A578AEC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7E346F5D-0DCB-4CD2-8ADC-D4549F39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20B9C7DD-BA52-4D2E-AF93-D28F3E4BC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729C05B-F186-424E-8540-020C02052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19941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36746F8-CC8C-4B9C-A795-78FF59FA8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D635EA0F-D247-4407-82BE-3CAF8149F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B5AFED43-1E26-45E2-810A-3B6CF889D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DCD8C3B-45AB-4BEF-B5CF-24C225B65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F2C8954C-3067-4A92-A091-F71259084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99172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079C0EC-8A05-4214-BF95-126018B93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52FFE196-F34B-4C02-8C73-710BB1D8F2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xmlns="" id="{D9615C89-3CCF-4BF7-B523-EF53EEDAE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AFCE9E60-8750-4EC2-8E29-5CB7BA104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358C38F9-3938-44AF-819E-9E4BA840A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2879BA8F-06B6-42B1-88AF-8508D5B76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50793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F07E36B-E052-4445-8593-3F8CBB2A5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5D9880A2-6CC5-457F-B6EF-E56971C0D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xmlns="" id="{684F0B34-D569-4D6F-94D9-D06E16A25A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xmlns="" id="{1F8F2328-6547-4441-B02F-51482D7962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xmlns="" id="{D58D435E-3A77-4D5B-974F-D70974BC44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xmlns="" id="{A109B50B-470C-4B29-9D09-53657C55F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xmlns="" id="{9419282A-0328-4EA4-9389-5D6B89E7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xmlns="" id="{9A5DE737-22AF-4AC6-BA6E-93D91F922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58691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4EB893-8C79-4553-BFD5-5C2536665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B2B4BD39-57A3-44EA-8FCE-15D4C4825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31CC74EE-6703-485C-A165-FDFCA7F00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E1CCD96D-68E0-42E3-906B-3107811C4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2814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A271AF4B-298D-4C56-B3C0-31F76A111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28CCB453-4F9B-4F4A-9C7C-81C30D273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DDC4DE2C-07CC-4FA9-89AC-9DE0E2C94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01922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940C3F5-6EEB-418B-939A-BA0219AF0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B2F5C900-90C3-4D21-A6C4-41958817D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xmlns="" id="{25BBEA26-A505-45F5-8C97-2C8487D649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930274F2-277A-4EC7-A3A5-19F7FC2A0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2B8C69FC-AFE3-4718-8CF0-02205711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32FD011E-58C7-41A3-9FB8-72AC5889B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88857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BFBA2CC-93B8-401E-9601-1C9526778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xmlns="" id="{F3CB628B-C61F-4EA5-8394-4992BAF60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xmlns="" id="{0676FBBA-8610-48EB-B964-2E7FD38AA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F8DC1774-4379-4FC4-868A-67CED9119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5743FE33-450A-4178-AA6C-C9EA2833E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338317A4-CFE0-49A9-BD51-4C40693BD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86005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B110324-1F8A-41E7-817B-CDFD2A7E0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B999C1C5-AB20-4031-A28B-38B93BAB1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07098242-8E7E-4E78-B1CE-20DD3F9EF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31BEAEE6-B1DF-498B-B29E-9EB80885A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BBC518EC-58B4-4E62-9A7F-97DF740E0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98145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xmlns="" id="{43535A58-261D-4813-99A6-E7F0EBED8A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FEE2BE68-1749-4674-9731-06AD704432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621357A7-788F-4F8E-A209-D4855E0D0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2BDB7176-074F-4221-AEAB-3A003A25D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E9A6E7F-714A-4DA0-A734-CFFF35E50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4334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50967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43369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08367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05856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8158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5649530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2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89822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95788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87334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08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13755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2358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46821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95650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8823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747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7992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7104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7" Type="http://schemas.openxmlformats.org/officeDocument/2006/relationships/theme" Target="../theme/theme1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3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9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02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AD98CAF8-F50A-4967-88EC-0B5251656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1D80662F-F97B-4E59-BC47-8219881B27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00057F9-07DA-458F-AF03-6029F1D5BD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42145AE-457B-4C51-AB8F-B2659923F7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9CADFB59-10FC-443F-B4AC-04FBA18B7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4374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533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105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151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sf\Home\Dropbox\nms\_layout images\polygon-background10_BLUE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009FE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2" descr="\\psf\Home\Dropbox\nms\dopisni papiry (sablona DOC)\pomocne\NMS_logo01_WeMakeSense-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33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psf\Home\Dropbox\nms\_layout images\polygon-background10_BLUE-LIGHT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2" descr="\\psf\Home\Dropbox\nms\dopisni papiry (sablona DOC)\pomocne\NMS_logo01_WeMakeSense-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143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psf\Home\Dropbox\nms\_layout images\polygon-background10_GREY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94782" y="5699173"/>
            <a:ext cx="1254036" cy="76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77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sf\Home\Dropbox\nms\_layout images\polygon-background10_BLUE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009FE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" name="Picture 2" descr="\\psf\Home\Dropbox\nms\dopisni papiry (sablona DOC)\pomocne\NMS_logo01_WeMakeSense-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911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16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4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740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chart" Target="../charts/chart1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33.png"/><Relationship Id="rId18" Type="http://schemas.openxmlformats.org/officeDocument/2006/relationships/chart" Target="../charts/chart7.xml"/><Relationship Id="rId3" Type="http://schemas.openxmlformats.org/officeDocument/2006/relationships/image" Target="../media/image43.png"/><Relationship Id="rId21" Type="http://schemas.openxmlformats.org/officeDocument/2006/relationships/chart" Target="../charts/chart10.xml"/><Relationship Id="rId7" Type="http://schemas.openxmlformats.org/officeDocument/2006/relationships/image" Target="../media/image47.png"/><Relationship Id="rId12" Type="http://schemas.openxmlformats.org/officeDocument/2006/relationships/image" Target="../media/image50.png"/><Relationship Id="rId17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6" Type="http://schemas.openxmlformats.org/officeDocument/2006/relationships/chart" Target="../charts/chart5.xml"/><Relationship Id="rId20" Type="http://schemas.openxmlformats.org/officeDocument/2006/relationships/chart" Target="../charts/chart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11" Type="http://schemas.openxmlformats.org/officeDocument/2006/relationships/image" Target="../media/image19.png"/><Relationship Id="rId5" Type="http://schemas.openxmlformats.org/officeDocument/2006/relationships/image" Target="../media/image45.png"/><Relationship Id="rId15" Type="http://schemas.openxmlformats.org/officeDocument/2006/relationships/chart" Target="../charts/chart4.xml"/><Relationship Id="rId10" Type="http://schemas.openxmlformats.org/officeDocument/2006/relationships/chart" Target="../charts/chart2.xml"/><Relationship Id="rId19" Type="http://schemas.openxmlformats.org/officeDocument/2006/relationships/chart" Target="../charts/chart8.xml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33.png"/><Relationship Id="rId7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3.xml"/><Relationship Id="rId3" Type="http://schemas.openxmlformats.org/officeDocument/2006/relationships/image" Target="../media/image19.png"/><Relationship Id="rId7" Type="http://schemas.openxmlformats.org/officeDocument/2006/relationships/chart" Target="../charts/chart1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1.xml"/><Relationship Id="rId5" Type="http://schemas.openxmlformats.org/officeDocument/2006/relationships/image" Target="../media/image33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6.xml"/><Relationship Id="rId3" Type="http://schemas.openxmlformats.org/officeDocument/2006/relationships/image" Target="../media/image19.png"/><Relationship Id="rId7" Type="http://schemas.openxmlformats.org/officeDocument/2006/relationships/chart" Target="../charts/chart1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4.xml"/><Relationship Id="rId5" Type="http://schemas.openxmlformats.org/officeDocument/2006/relationships/image" Target="../media/image33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9.xml"/><Relationship Id="rId3" Type="http://schemas.openxmlformats.org/officeDocument/2006/relationships/image" Target="../media/image19.png"/><Relationship Id="rId7" Type="http://schemas.openxmlformats.org/officeDocument/2006/relationships/chart" Target="../charts/chart1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7.xml"/><Relationship Id="rId5" Type="http://schemas.openxmlformats.org/officeDocument/2006/relationships/image" Target="../media/image33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6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chart" Target="../charts/chart2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chart" Target="../charts/chart25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4.xml"/><Relationship Id="rId5" Type="http://schemas.openxmlformats.org/officeDocument/2006/relationships/chart" Target="../charts/chart23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6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8.xml"/><Relationship Id="rId3" Type="http://schemas.openxmlformats.org/officeDocument/2006/relationships/image" Target="../media/image19.png"/><Relationship Id="rId7" Type="http://schemas.openxmlformats.org/officeDocument/2006/relationships/chart" Target="../charts/chart2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6.xml"/><Relationship Id="rId5" Type="http://schemas.openxmlformats.org/officeDocument/2006/relationships/image" Target="../media/image33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1.xml"/><Relationship Id="rId3" Type="http://schemas.openxmlformats.org/officeDocument/2006/relationships/image" Target="../media/image19.png"/><Relationship Id="rId7" Type="http://schemas.openxmlformats.org/officeDocument/2006/relationships/chart" Target="../charts/chart3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9.xml"/><Relationship Id="rId5" Type="http://schemas.openxmlformats.org/officeDocument/2006/relationships/image" Target="../media/image33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chart" Target="../charts/chart34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33.xml"/><Relationship Id="rId5" Type="http://schemas.openxmlformats.org/officeDocument/2006/relationships/chart" Target="../charts/chart3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6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7.xml"/><Relationship Id="rId3" Type="http://schemas.openxmlformats.org/officeDocument/2006/relationships/image" Target="../media/image19.png"/><Relationship Id="rId7" Type="http://schemas.openxmlformats.org/officeDocument/2006/relationships/chart" Target="../charts/chart3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35.xml"/><Relationship Id="rId5" Type="http://schemas.openxmlformats.org/officeDocument/2006/relationships/image" Target="../media/image33.png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0.xml"/><Relationship Id="rId3" Type="http://schemas.openxmlformats.org/officeDocument/2006/relationships/image" Target="../media/image19.png"/><Relationship Id="rId7" Type="http://schemas.openxmlformats.org/officeDocument/2006/relationships/chart" Target="../charts/chart3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38.xml"/><Relationship Id="rId5" Type="http://schemas.openxmlformats.org/officeDocument/2006/relationships/image" Target="../media/image33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6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chart" Target="../charts/chart43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6" Type="http://schemas.openxmlformats.org/officeDocument/2006/relationships/chart" Target="../charts/chart42.xml"/><Relationship Id="rId5" Type="http://schemas.openxmlformats.org/officeDocument/2006/relationships/chart" Target="../charts/chart41.xml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6.xml"/><Relationship Id="rId3" Type="http://schemas.openxmlformats.org/officeDocument/2006/relationships/image" Target="../media/image19.png"/><Relationship Id="rId7" Type="http://schemas.openxmlformats.org/officeDocument/2006/relationships/chart" Target="../charts/chart4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chart" Target="../charts/chart44.xml"/><Relationship Id="rId5" Type="http://schemas.openxmlformats.org/officeDocument/2006/relationships/image" Target="../media/image33.png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9.xml"/><Relationship Id="rId3" Type="http://schemas.openxmlformats.org/officeDocument/2006/relationships/image" Target="../media/image19.png"/><Relationship Id="rId7" Type="http://schemas.openxmlformats.org/officeDocument/2006/relationships/chart" Target="../charts/chart4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47.xml"/><Relationship Id="rId5" Type="http://schemas.openxmlformats.org/officeDocument/2006/relationships/image" Target="../media/image33.png"/><Relationship Id="rId4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6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chart" Target="../charts/chart50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53.xml"/><Relationship Id="rId5" Type="http://schemas.openxmlformats.org/officeDocument/2006/relationships/chart" Target="../charts/chart52.xml"/><Relationship Id="rId4" Type="http://schemas.openxmlformats.org/officeDocument/2006/relationships/chart" Target="../charts/chart5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chart" Target="../charts/chart54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57.xml"/><Relationship Id="rId5" Type="http://schemas.openxmlformats.org/officeDocument/2006/relationships/chart" Target="../charts/chart56.xml"/><Relationship Id="rId4" Type="http://schemas.openxmlformats.org/officeDocument/2006/relationships/chart" Target="../charts/chart5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70.jpeg"/><Relationship Id="rId5" Type="http://schemas.openxmlformats.org/officeDocument/2006/relationships/image" Target="../media/image59.png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4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nadpis 2">
            <a:extLst>
              <a:ext uri="{FF2B5EF4-FFF2-40B4-BE49-F238E27FC236}">
                <a16:creationId xmlns:a16="http://schemas.microsoft.com/office/drawing/2014/main" xmlns="" id="{56E960F1-114A-4A6C-BE9C-FED4562CA897}"/>
              </a:ext>
            </a:extLst>
          </p:cNvPr>
          <p:cNvSpPr txBox="1">
            <a:spLocks/>
          </p:cNvSpPr>
          <p:nvPr/>
        </p:nvSpPr>
        <p:spPr>
          <a:xfrm>
            <a:off x="815340" y="1547758"/>
            <a:ext cx="10561320" cy="155481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Osobní dotazování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Srovnání výsledků 3 vln - zima 2017/18, jaro 2018, léto 2018</a:t>
            </a:r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xmlns="" id="{97E67D09-65C5-4089-BBF3-D9D2AE02330D}"/>
              </a:ext>
            </a:extLst>
          </p:cNvPr>
          <p:cNvSpPr txBox="1">
            <a:spLocks/>
          </p:cNvSpPr>
          <p:nvPr/>
        </p:nvSpPr>
        <p:spPr>
          <a:xfrm>
            <a:off x="815340" y="35771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Spokojenost se službami v cestovním ruchu</a:t>
            </a:r>
          </a:p>
        </p:txBody>
      </p:sp>
      <p:grpSp>
        <p:nvGrpSpPr>
          <p:cNvPr id="14" name="Skupina 13">
            <a:extLst>
              <a:ext uri="{FF2B5EF4-FFF2-40B4-BE49-F238E27FC236}">
                <a16:creationId xmlns:a16="http://schemas.microsoft.com/office/drawing/2014/main" xmlns="" id="{7AA0D056-F8D4-4EB5-8750-19B307D60A5B}"/>
              </a:ext>
            </a:extLst>
          </p:cNvPr>
          <p:cNvGrpSpPr/>
          <p:nvPr/>
        </p:nvGrpSpPr>
        <p:grpSpPr>
          <a:xfrm>
            <a:off x="751582" y="3543640"/>
            <a:ext cx="7655488" cy="2996498"/>
            <a:chOff x="751582" y="3543640"/>
            <a:chExt cx="7655488" cy="2996498"/>
          </a:xfrm>
        </p:grpSpPr>
        <p:sp>
          <p:nvSpPr>
            <p:cNvPr id="15" name="TextovéPole 14">
              <a:extLst>
                <a:ext uri="{FF2B5EF4-FFF2-40B4-BE49-F238E27FC236}">
                  <a16:creationId xmlns:a16="http://schemas.microsoft.com/office/drawing/2014/main" xmlns="" id="{7851F68F-ED6B-499A-859A-E50DD6CF527E}"/>
                </a:ext>
              </a:extLst>
            </p:cNvPr>
            <p:cNvSpPr txBox="1"/>
            <p:nvPr/>
          </p:nvSpPr>
          <p:spPr>
            <a:xfrm>
              <a:off x="751582" y="6264068"/>
              <a:ext cx="7655488" cy="276070"/>
            </a:xfrm>
            <a:prstGeom prst="rect">
              <a:avLst/>
            </a:prstGeom>
            <a:noFill/>
          </p:spPr>
          <p:txBody>
            <a:bodyPr wrap="square" rtlCol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9FE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Ministerstvo pro místní rozvoj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zpracovala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9FE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agentura NMS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Market Research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 Praze dne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9FE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lang="cs-CZ" sz="1200" b="1" kern="0" noProof="0" dirty="0">
                  <a:solidFill>
                    <a:prstClr val="black"/>
                  </a:solidFill>
                  <a:latin typeface="Calibri" panose="020F0502020204030204"/>
                </a:rPr>
                <a:t>22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10. 2018</a:t>
              </a:r>
            </a:p>
          </p:txBody>
        </p:sp>
        <p:sp>
          <p:nvSpPr>
            <p:cNvPr id="16" name="Ovál 15">
              <a:extLst>
                <a:ext uri="{FF2B5EF4-FFF2-40B4-BE49-F238E27FC236}">
                  <a16:creationId xmlns:a16="http://schemas.microsoft.com/office/drawing/2014/main" xmlns="" id="{32720D81-5672-40CF-A7A2-CAF116E7A719}"/>
                </a:ext>
              </a:extLst>
            </p:cNvPr>
            <p:cNvSpPr/>
            <p:nvPr/>
          </p:nvSpPr>
          <p:spPr bwMode="auto">
            <a:xfrm>
              <a:off x="829698" y="3543640"/>
              <a:ext cx="2064269" cy="2061385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17" name="Skupina 16">
              <a:extLst>
                <a:ext uri="{FF2B5EF4-FFF2-40B4-BE49-F238E27FC236}">
                  <a16:creationId xmlns:a16="http://schemas.microsoft.com/office/drawing/2014/main" xmlns="" id="{8E607FD3-6C13-483B-BC4F-1B8758D2144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8596" y="3692332"/>
              <a:ext cx="1766471" cy="1764000"/>
              <a:chOff x="829698" y="3543640"/>
              <a:chExt cx="2064269" cy="2061385"/>
            </a:xfrm>
          </p:grpSpPr>
          <p:sp>
            <p:nvSpPr>
              <p:cNvPr id="18" name="Ovál 17">
                <a:extLst>
                  <a:ext uri="{FF2B5EF4-FFF2-40B4-BE49-F238E27FC236}">
                    <a16:creationId xmlns:a16="http://schemas.microsoft.com/office/drawing/2014/main" xmlns="" id="{707A2617-D383-47F8-BACF-A46277318232}"/>
                  </a:ext>
                </a:extLst>
              </p:cNvPr>
              <p:cNvSpPr/>
              <p:nvPr/>
            </p:nvSpPr>
            <p:spPr bwMode="auto">
              <a:xfrm>
                <a:off x="829698" y="3543640"/>
                <a:ext cx="2064269" cy="2061385"/>
              </a:xfrm>
              <a:prstGeom prst="ellipse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pic>
            <p:nvPicPr>
              <p:cNvPr id="19" name="Obrázek 18">
                <a:extLst>
                  <a:ext uri="{FF2B5EF4-FFF2-40B4-BE49-F238E27FC236}">
                    <a16:creationId xmlns:a16="http://schemas.microsoft.com/office/drawing/2014/main" xmlns="" id="{E3B65186-5D42-4DDE-B9CE-3B644A568F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3432" y="3931705"/>
                <a:ext cx="1749142" cy="1253358"/>
              </a:xfrm>
              <a:prstGeom prst="rect">
                <a:avLst/>
              </a:prstGeom>
            </p:spPr>
          </p:pic>
        </p:grpSp>
      </p:grpSp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85E2D447-3636-4C26-8456-F871AF6E1E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087" y="4644529"/>
            <a:ext cx="3383434" cy="239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59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xmlns="" id="{06D287E7-C00D-4A39-AF2D-DEBB88923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10</a:t>
            </a:fld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xmlns="" id="{F5525229-CE7A-4833-A63E-38A8D50A049E}"/>
              </a:ext>
            </a:extLst>
          </p:cNvPr>
          <p:cNvSpPr txBox="1">
            <a:spLocks/>
          </p:cNvSpPr>
          <p:nvPr/>
        </p:nvSpPr>
        <p:spPr>
          <a:xfrm>
            <a:off x="0" y="298938"/>
            <a:ext cx="12192000" cy="615461"/>
          </a:xfrm>
          <a:prstGeom prst="rect">
            <a:avLst/>
          </a:prstGeom>
          <a:noFill/>
        </p:spPr>
        <p:txBody>
          <a:bodyPr wrap="square" lIns="900000" tIns="0" rIns="0" bIns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009FE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dirty="0"/>
              <a:t>Hlavní zjištění 3/3</a:t>
            </a:r>
          </a:p>
        </p:txBody>
      </p:sp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xmlns="" id="{C7FC0936-87A5-4EA5-B5F6-07EA89312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6465" y="1276547"/>
            <a:ext cx="10056812" cy="654885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800" dirty="0">
                <a:solidFill>
                  <a:srgbClr val="009FE3"/>
                </a:solidFill>
              </a:rPr>
              <a:t>Většina </a:t>
            </a:r>
            <a:r>
              <a:rPr lang="cs-CZ" sz="1800" dirty="0"/>
              <a:t>návštěvníků Olomouckého kraje přijedou </a:t>
            </a:r>
            <a:r>
              <a:rPr lang="cs-CZ" sz="1800" dirty="0">
                <a:solidFill>
                  <a:srgbClr val="009FE3"/>
                </a:solidFill>
              </a:rPr>
              <a:t>autem nebo na motocyklu</a:t>
            </a:r>
            <a:r>
              <a:rPr lang="cs-CZ" sz="1800" dirty="0"/>
              <a:t>, pouze </a:t>
            </a:r>
            <a:r>
              <a:rPr lang="cs-CZ" sz="1800" dirty="0">
                <a:solidFill>
                  <a:srgbClr val="009FE3"/>
                </a:solidFill>
              </a:rPr>
              <a:t>každý desátý </a:t>
            </a:r>
            <a:r>
              <a:rPr lang="cs-CZ" sz="1800" dirty="0"/>
              <a:t>využije </a:t>
            </a:r>
            <a:r>
              <a:rPr lang="cs-CZ" sz="1800" dirty="0">
                <a:solidFill>
                  <a:srgbClr val="009FE3"/>
                </a:solidFill>
              </a:rPr>
              <a:t>vlakového spojení</a:t>
            </a:r>
            <a:r>
              <a:rPr lang="cs-CZ" sz="1800" dirty="0"/>
              <a:t>. Vlak je populárnější na</a:t>
            </a:r>
            <a:r>
              <a:rPr lang="cs-CZ" sz="1800" dirty="0">
                <a:solidFill>
                  <a:srgbClr val="009FE3"/>
                </a:solidFill>
              </a:rPr>
              <a:t> Střední Moravě</a:t>
            </a:r>
            <a:r>
              <a:rPr lang="cs-CZ" sz="1800" dirty="0"/>
              <a:t> (13 %), do</a:t>
            </a:r>
            <a:r>
              <a:rPr lang="cs-CZ" sz="1800" dirty="0">
                <a:solidFill>
                  <a:srgbClr val="009FE3"/>
                </a:solidFill>
              </a:rPr>
              <a:t> Jeseníků </a:t>
            </a:r>
            <a:r>
              <a:rPr lang="cs-CZ" sz="1800" dirty="0"/>
              <a:t>s ním přijedou pouze 3 % návštěvníků. 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>
                <a:solidFill>
                  <a:srgbClr val="009FE3"/>
                </a:solidFill>
              </a:rPr>
              <a:t>Alespoň jednu noc </a:t>
            </a:r>
            <a:r>
              <a:rPr lang="cs-CZ" sz="1800" dirty="0"/>
              <a:t>v kraji celkově stráví v létě </a:t>
            </a:r>
            <a:r>
              <a:rPr lang="cs-CZ" sz="1800" dirty="0">
                <a:solidFill>
                  <a:srgbClr val="009FE3"/>
                </a:solidFill>
              </a:rPr>
              <a:t>60 % </a:t>
            </a:r>
            <a:r>
              <a:rPr lang="cs-CZ" sz="1800" dirty="0"/>
              <a:t>návštěvníků. Ti se nejčastěji ubytují </a:t>
            </a:r>
            <a:r>
              <a:rPr lang="cs-CZ" sz="1800" dirty="0">
                <a:solidFill>
                  <a:srgbClr val="009FE3"/>
                </a:solidFill>
              </a:rPr>
              <a:t>v hotelu </a:t>
            </a:r>
            <a:r>
              <a:rPr lang="cs-CZ" sz="1800" dirty="0"/>
              <a:t>(v mimosezóně 45 %), </a:t>
            </a:r>
            <a:r>
              <a:rPr lang="cs-CZ" sz="1800" dirty="0">
                <a:solidFill>
                  <a:srgbClr val="00B0F0"/>
                </a:solidFill>
              </a:rPr>
              <a:t>v kempu </a:t>
            </a:r>
            <a:r>
              <a:rPr lang="cs-CZ" sz="1800" dirty="0"/>
              <a:t>(v létě 22 %) </a:t>
            </a:r>
            <a:r>
              <a:rPr lang="cs-CZ" sz="1800" dirty="0">
                <a:solidFill>
                  <a:srgbClr val="009FE3"/>
                </a:solidFill>
              </a:rPr>
              <a:t>či v penzionu</a:t>
            </a:r>
            <a:r>
              <a:rPr lang="cs-CZ" sz="1800" dirty="0"/>
              <a:t>. </a:t>
            </a:r>
            <a:r>
              <a:rPr lang="cs-CZ" sz="1800" dirty="0">
                <a:solidFill>
                  <a:srgbClr val="009FE3"/>
                </a:solidFill>
              </a:rPr>
              <a:t>Na Střední Moravě </a:t>
            </a:r>
            <a:r>
              <a:rPr lang="cs-CZ" sz="1800" dirty="0"/>
              <a:t>jsou populární i </a:t>
            </a:r>
            <a:r>
              <a:rPr lang="cs-CZ" sz="1800" dirty="0">
                <a:solidFill>
                  <a:srgbClr val="009FE3"/>
                </a:solidFill>
              </a:rPr>
              <a:t>neplacené</a:t>
            </a:r>
            <a:r>
              <a:rPr lang="cs-CZ" sz="1800" dirty="0"/>
              <a:t> (u rodiny/známých) či jiné alternativní způsoby ubytování.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>
                <a:solidFill>
                  <a:srgbClr val="00B0F0"/>
                </a:solidFill>
              </a:rPr>
              <a:t>Češi</a:t>
            </a:r>
            <a:r>
              <a:rPr lang="cs-CZ" sz="1800" dirty="0"/>
              <a:t> region často znají, nebo jezdí na doporučení, třetina jich hledá informace na internetu. </a:t>
            </a:r>
            <a:r>
              <a:rPr lang="cs-CZ" sz="1800" dirty="0">
                <a:solidFill>
                  <a:srgbClr val="00B0F0"/>
                </a:solidFill>
              </a:rPr>
              <a:t>Cizinci</a:t>
            </a:r>
            <a:r>
              <a:rPr lang="cs-CZ" sz="1800" dirty="0"/>
              <a:t> hledají informace na internetu minimálně v polovině případů.</a:t>
            </a:r>
          </a:p>
          <a:p>
            <a:pPr marL="0" indent="0">
              <a:buNone/>
            </a:pPr>
            <a:r>
              <a:rPr lang="cs-CZ" sz="1800" dirty="0"/>
              <a:t>V rámci hledání informací na internetu dominují stránky jednotlivých lokalit.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/>
              <a:t>Míra doporučení (</a:t>
            </a:r>
            <a:r>
              <a:rPr lang="cs-CZ" sz="1800" dirty="0">
                <a:solidFill>
                  <a:srgbClr val="00B0F0"/>
                </a:solidFill>
              </a:rPr>
              <a:t>NPS</a:t>
            </a:r>
            <a:r>
              <a:rPr lang="cs-CZ" sz="1800" dirty="0"/>
              <a:t>) v případě </a:t>
            </a:r>
            <a:r>
              <a:rPr lang="cs-CZ" sz="1800" dirty="0">
                <a:solidFill>
                  <a:srgbClr val="00B0F0"/>
                </a:solidFill>
              </a:rPr>
              <a:t>Střední Moravy</a:t>
            </a:r>
            <a:r>
              <a:rPr lang="cs-CZ" sz="1800" dirty="0"/>
              <a:t> kolísá kolem hodnoty </a:t>
            </a:r>
            <a:r>
              <a:rPr lang="cs-CZ" sz="1800" dirty="0">
                <a:solidFill>
                  <a:srgbClr val="00B0F0"/>
                </a:solidFill>
              </a:rPr>
              <a:t>+75</a:t>
            </a:r>
            <a:r>
              <a:rPr lang="cs-CZ" sz="1800" dirty="0"/>
              <a:t>, stabilně asi </a:t>
            </a:r>
            <a:r>
              <a:rPr lang="cs-CZ" sz="1800" dirty="0">
                <a:solidFill>
                  <a:srgbClr val="009FE3"/>
                </a:solidFill>
              </a:rPr>
              <a:t>4/5 turistů</a:t>
            </a:r>
            <a:r>
              <a:rPr lang="cs-CZ" sz="1800" dirty="0"/>
              <a:t> chtějí návštěvu </a:t>
            </a:r>
            <a:r>
              <a:rPr lang="cs-CZ" sz="1800" dirty="0">
                <a:solidFill>
                  <a:srgbClr val="009FE3"/>
                </a:solidFill>
              </a:rPr>
              <a:t>určitě zopakovat</a:t>
            </a:r>
            <a:r>
              <a:rPr lang="cs-CZ" sz="1800" dirty="0"/>
              <a:t>. V </a:t>
            </a:r>
            <a:r>
              <a:rPr lang="cs-CZ" sz="1800" dirty="0">
                <a:solidFill>
                  <a:srgbClr val="00B0F0"/>
                </a:solidFill>
              </a:rPr>
              <a:t>Jeseníkách</a:t>
            </a:r>
            <a:r>
              <a:rPr lang="cs-CZ" sz="1800" dirty="0"/>
              <a:t> od zimy do léta NPS výrazně vzrostla (z +73 na +94), podíl těch, kteří chtějí </a:t>
            </a:r>
            <a:r>
              <a:rPr lang="cs-CZ" sz="1800" dirty="0">
                <a:solidFill>
                  <a:srgbClr val="009FE3"/>
                </a:solidFill>
              </a:rPr>
              <a:t>určitě přijet znova</a:t>
            </a:r>
            <a:r>
              <a:rPr lang="cs-CZ" sz="1800" dirty="0"/>
              <a:t>, dosáhl v létě </a:t>
            </a:r>
            <a:r>
              <a:rPr lang="cs-CZ" sz="1800" dirty="0">
                <a:solidFill>
                  <a:srgbClr val="009FE3"/>
                </a:solidFill>
              </a:rPr>
              <a:t>95%</a:t>
            </a:r>
            <a:r>
              <a:rPr lang="cs-CZ" sz="1800" dirty="0"/>
              <a:t>.</a:t>
            </a:r>
          </a:p>
          <a:p>
            <a:pPr marL="0" indent="0">
              <a:buNone/>
            </a:pPr>
            <a:endParaRPr lang="cs-CZ" sz="1800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E7880EE6-0B8D-4C59-8D6B-841F4641C5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46" y="1313319"/>
            <a:ext cx="843733" cy="843733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473152EE-910D-4116-AB36-F893EB778B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46" y="2469327"/>
            <a:ext cx="901848" cy="9018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xmlns="" id="{ECC6D3F4-A4F8-4BFF-9FEB-65DA4D03AA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6846" y="3683450"/>
            <a:ext cx="901848" cy="901848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13948DD6-452C-4E37-A971-0F6766F3FE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46" y="4972969"/>
            <a:ext cx="901849" cy="90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810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ál 6">
            <a:extLst>
              <a:ext uri="{FF2B5EF4-FFF2-40B4-BE49-F238E27FC236}">
                <a16:creationId xmlns:a16="http://schemas.microsoft.com/office/drawing/2014/main" xmlns="" id="{3399BB42-7FF8-4163-8A37-72E09090444F}"/>
              </a:ext>
            </a:extLst>
          </p:cNvPr>
          <p:cNvSpPr/>
          <p:nvPr/>
        </p:nvSpPr>
        <p:spPr>
          <a:xfrm>
            <a:off x="-789037" y="3571683"/>
            <a:ext cx="4274804" cy="4147787"/>
          </a:xfrm>
          <a:prstGeom prst="ellipse">
            <a:avLst/>
          </a:prstGeom>
          <a:blipFill dpi="0" rotWithShape="1">
            <a:blip r:embed="rId3">
              <a:alphaModFix amt="65000"/>
            </a:blip>
            <a:srcRect/>
            <a:stretch>
              <a:fillRect l="18520" t="-1114" r="-540" b="204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Nadpis 5">
            <a:extLst>
              <a:ext uri="{FF2B5EF4-FFF2-40B4-BE49-F238E27FC236}">
                <a16:creationId xmlns:a16="http://schemas.microsoft.com/office/drawing/2014/main" xmlns="" id="{9920864C-6204-49FD-B424-5CCEE1B89B51}"/>
              </a:ext>
            </a:extLst>
          </p:cNvPr>
          <p:cNvSpPr txBox="1">
            <a:spLocks/>
          </p:cNvSpPr>
          <p:nvPr/>
        </p:nvSpPr>
        <p:spPr>
          <a:xfrm>
            <a:off x="772382" y="2206662"/>
            <a:ext cx="10561320" cy="107965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Detailní zjištění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23741A7C-C0DB-4670-82A3-F9A1A90DBA6C}"/>
              </a:ext>
            </a:extLst>
          </p:cNvPr>
          <p:cNvSpPr txBox="1"/>
          <p:nvPr/>
        </p:nvSpPr>
        <p:spPr>
          <a:xfrm>
            <a:off x="0" y="4614958"/>
            <a:ext cx="35164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Charakteristika návštěvníků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Charakteristika pobytu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Ubytování, stravování, výdaje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Zdroje informací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Hodnocení pobytu a regionu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Image regionů</a:t>
            </a:r>
          </a:p>
        </p:txBody>
      </p:sp>
    </p:spTree>
    <p:extLst>
      <p:ext uri="{BB962C8B-B14F-4D97-AF65-F5344CB8AC3E}">
        <p14:creationId xmlns:p14="http://schemas.microsoft.com/office/powerpoint/2010/main" val="55172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xmlns="" id="{FB2E35BC-23A9-4D6B-8141-A7DE18B5C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12</a:t>
            </a:fld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8EBB50DC-964B-4A1E-8563-BBB4C30B383B}"/>
              </a:ext>
            </a:extLst>
          </p:cNvPr>
          <p:cNvSpPr txBox="1"/>
          <p:nvPr/>
        </p:nvSpPr>
        <p:spPr>
          <a:xfrm>
            <a:off x="0" y="2998113"/>
            <a:ext cx="12192000" cy="861774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5000" dirty="0">
                <a:solidFill>
                  <a:schemeClr val="accent6"/>
                </a:solidFill>
              </a:rPr>
              <a:t>Charakteristika návštěvníků</a:t>
            </a:r>
          </a:p>
        </p:txBody>
      </p:sp>
    </p:spTree>
    <p:extLst>
      <p:ext uri="{BB962C8B-B14F-4D97-AF65-F5344CB8AC3E}">
        <p14:creationId xmlns:p14="http://schemas.microsoft.com/office/powerpoint/2010/main" val="382492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-1" y="967859"/>
            <a:ext cx="12192000" cy="654885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Zatímco v </a:t>
            </a:r>
            <a:r>
              <a:rPr lang="cs-CZ" sz="1600" dirty="0">
                <a:solidFill>
                  <a:srgbClr val="009FE3"/>
                </a:solidFill>
              </a:rPr>
              <a:t>zimě</a:t>
            </a:r>
            <a:r>
              <a:rPr lang="cs-CZ" sz="1600" dirty="0"/>
              <a:t> byla hlavní část dotazování vedena v regionu </a:t>
            </a:r>
            <a:r>
              <a:rPr lang="cs-CZ" sz="1600" dirty="0">
                <a:solidFill>
                  <a:srgbClr val="009FE3"/>
                </a:solidFill>
              </a:rPr>
              <a:t>Jeseníky</a:t>
            </a:r>
            <a:r>
              <a:rPr lang="cs-CZ" sz="1600" dirty="0"/>
              <a:t>, </a:t>
            </a:r>
            <a:r>
              <a:rPr lang="cs-CZ" sz="1600" dirty="0">
                <a:solidFill>
                  <a:srgbClr val="009FE3"/>
                </a:solidFill>
              </a:rPr>
              <a:t>na jaře a v létě</a:t>
            </a:r>
            <a:r>
              <a:rPr lang="cs-CZ" sz="1600" dirty="0"/>
              <a:t> převládala </a:t>
            </a:r>
            <a:r>
              <a:rPr lang="cs-CZ" sz="1600" dirty="0">
                <a:solidFill>
                  <a:srgbClr val="009FE3"/>
                </a:solidFill>
              </a:rPr>
              <a:t>Střední Morava</a:t>
            </a:r>
            <a:r>
              <a:rPr lang="cs-CZ" sz="1600" dirty="0"/>
              <a:t>. Vzhledem  </a:t>
            </a:r>
            <a:br>
              <a:rPr lang="cs-CZ" sz="1600" dirty="0"/>
            </a:br>
            <a:r>
              <a:rPr lang="cs-CZ" sz="1600" dirty="0"/>
              <a:t>k odlišnému charakteru cílů uvádíme v celé zprávě výsledky </a:t>
            </a:r>
            <a:r>
              <a:rPr lang="cs-CZ" sz="1600" dirty="0">
                <a:solidFill>
                  <a:srgbClr val="009FE3"/>
                </a:solidFill>
              </a:rPr>
              <a:t>za oba regiony odděleně</a:t>
            </a:r>
            <a:r>
              <a:rPr lang="cs-CZ" sz="1600" dirty="0"/>
              <a:t>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Místa dotazování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13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454" y="1998831"/>
            <a:ext cx="562999" cy="562999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400" y="5452533"/>
            <a:ext cx="1349438" cy="856894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135" y="5573093"/>
            <a:ext cx="1661768" cy="637337"/>
          </a:xfrm>
          <a:prstGeom prst="rect">
            <a:avLst/>
          </a:prstGeom>
        </p:spPr>
      </p:pic>
      <p:sp>
        <p:nvSpPr>
          <p:cNvPr id="20" name="Obdélník 19"/>
          <p:cNvSpPr/>
          <p:nvPr/>
        </p:nvSpPr>
        <p:spPr>
          <a:xfrm>
            <a:off x="2192865" y="6577986"/>
            <a:ext cx="6697136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Počet respondentů dotazovaných na daném typu místa.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pic>
        <p:nvPicPr>
          <p:cNvPr id="31" name="Obrázek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643" y="1998832"/>
            <a:ext cx="562999" cy="562999"/>
          </a:xfrm>
          <a:prstGeom prst="rect">
            <a:avLst/>
          </a:prstGeom>
        </p:spPr>
      </p:pic>
      <p:pic>
        <p:nvPicPr>
          <p:cNvPr id="32" name="Obrázek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242" y="1998832"/>
            <a:ext cx="562999" cy="562999"/>
          </a:xfrm>
          <a:prstGeom prst="rect">
            <a:avLst/>
          </a:prstGeom>
        </p:spPr>
      </p:pic>
      <p:graphicFrame>
        <p:nvGraphicFramePr>
          <p:cNvPr id="25" name="Graf 24"/>
          <p:cNvGraphicFramePr/>
          <p:nvPr>
            <p:extLst>
              <p:ext uri="{D42A27DB-BD31-4B8C-83A1-F6EECF244321}">
                <p14:modId xmlns:p14="http://schemas.microsoft.com/office/powerpoint/2010/main" val="4003178264"/>
              </p:ext>
            </p:extLst>
          </p:nvPr>
        </p:nvGraphicFramePr>
        <p:xfrm>
          <a:off x="449792" y="2493498"/>
          <a:ext cx="10802408" cy="2959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" name="Pravá složená závorka 3"/>
          <p:cNvSpPr/>
          <p:nvPr/>
        </p:nvSpPr>
        <p:spPr>
          <a:xfrm rot="5400000">
            <a:off x="3301544" y="4267347"/>
            <a:ext cx="127908" cy="2379136"/>
          </a:xfrm>
          <a:prstGeom prst="rightBrace">
            <a:avLst>
              <a:gd name="adj1" fmla="val 47108"/>
              <a:gd name="adj2" fmla="val 50000"/>
            </a:avLst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6" name="Pravá složená závorka 25"/>
          <p:cNvSpPr/>
          <p:nvPr/>
        </p:nvSpPr>
        <p:spPr>
          <a:xfrm rot="5400000">
            <a:off x="7843698" y="2112367"/>
            <a:ext cx="127908" cy="6689095"/>
          </a:xfrm>
          <a:prstGeom prst="rightBrace">
            <a:avLst>
              <a:gd name="adj1" fmla="val 47108"/>
              <a:gd name="adj2" fmla="val 50000"/>
            </a:avLst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760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5"/>
            <a:ext cx="12192000" cy="518224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V </a:t>
            </a:r>
            <a:r>
              <a:rPr lang="cs-CZ" sz="1600" dirty="0">
                <a:solidFill>
                  <a:srgbClr val="009FE3"/>
                </a:solidFill>
              </a:rPr>
              <a:t>Jeseníkách</a:t>
            </a:r>
            <a:r>
              <a:rPr lang="cs-CZ" sz="1600" dirty="0"/>
              <a:t> byl v </a:t>
            </a:r>
            <a:r>
              <a:rPr lang="cs-CZ" sz="1600" dirty="0">
                <a:solidFill>
                  <a:srgbClr val="009FE3"/>
                </a:solidFill>
              </a:rPr>
              <a:t>zimě</a:t>
            </a:r>
            <a:r>
              <a:rPr lang="cs-CZ" sz="1600" dirty="0"/>
              <a:t> dotazován výrazně </a:t>
            </a:r>
            <a:r>
              <a:rPr lang="cs-CZ" sz="1600" dirty="0">
                <a:solidFill>
                  <a:srgbClr val="009FE3"/>
                </a:solidFill>
              </a:rPr>
              <a:t>vyšší podíl zahraničních turistů </a:t>
            </a:r>
            <a:r>
              <a:rPr lang="cs-CZ" sz="1600" dirty="0"/>
              <a:t>než na jaře a v létě. Ostatní charakteristiky vzorku respondentů se dařilo držet na poměrně </a:t>
            </a:r>
            <a:r>
              <a:rPr lang="cs-CZ" sz="1600" dirty="0">
                <a:solidFill>
                  <a:srgbClr val="009FE3"/>
                </a:solidFill>
              </a:rPr>
              <a:t>stabilní úrovni</a:t>
            </a:r>
            <a:r>
              <a:rPr lang="cs-CZ" sz="1600" dirty="0"/>
              <a:t>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Složení návštěvníků 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14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Q05. V jaké zemi žijete? Q42-Q44. Jaké je Vaše pohlaví / věk / dosažené vzdělání?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cxnSp>
        <p:nvCxnSpPr>
          <p:cNvPr id="45" name="Přímá spojnice 44"/>
          <p:cNvCxnSpPr/>
          <p:nvPr/>
        </p:nvCxnSpPr>
        <p:spPr>
          <a:xfrm>
            <a:off x="372533" y="2152218"/>
            <a:ext cx="11422784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Skupina 62"/>
          <p:cNvGrpSpPr>
            <a:grpSpLocks noChangeAspect="1"/>
          </p:cNvGrpSpPr>
          <p:nvPr/>
        </p:nvGrpSpPr>
        <p:grpSpPr>
          <a:xfrm>
            <a:off x="311201" y="2436679"/>
            <a:ext cx="340769" cy="340769"/>
            <a:chOff x="3495549" y="4962525"/>
            <a:chExt cx="1066926" cy="1066926"/>
          </a:xfrm>
        </p:grpSpPr>
        <p:pic>
          <p:nvPicPr>
            <p:cNvPr id="64" name="Obrázek 6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5549" y="4962525"/>
              <a:ext cx="1066926" cy="1066926"/>
            </a:xfrm>
            <a:prstGeom prst="rect">
              <a:avLst/>
            </a:prstGeom>
          </p:spPr>
        </p:pic>
        <p:pic>
          <p:nvPicPr>
            <p:cNvPr id="65" name="Obrázek 6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9043" y="5559146"/>
              <a:ext cx="239937" cy="239937"/>
            </a:xfrm>
            <a:prstGeom prst="rect">
              <a:avLst/>
            </a:prstGeom>
          </p:spPr>
        </p:pic>
      </p:grpSp>
      <p:grpSp>
        <p:nvGrpSpPr>
          <p:cNvPr id="66" name="Skupina 65"/>
          <p:cNvGrpSpPr>
            <a:grpSpLocks noChangeAspect="1"/>
          </p:cNvGrpSpPr>
          <p:nvPr/>
        </p:nvGrpSpPr>
        <p:grpSpPr>
          <a:xfrm>
            <a:off x="468915" y="2766238"/>
            <a:ext cx="340247" cy="340247"/>
            <a:chOff x="1719088" y="2483285"/>
            <a:chExt cx="1065689" cy="1065689"/>
          </a:xfrm>
        </p:grpSpPr>
        <p:pic>
          <p:nvPicPr>
            <p:cNvPr id="67" name="Obrázek 6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9088" y="2483285"/>
              <a:ext cx="1065689" cy="1065689"/>
            </a:xfrm>
            <a:prstGeom prst="rect">
              <a:avLst/>
            </a:prstGeom>
          </p:spPr>
        </p:pic>
        <p:pic>
          <p:nvPicPr>
            <p:cNvPr id="68" name="Obrázek 6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1961" y="2880695"/>
              <a:ext cx="519941" cy="519941"/>
            </a:xfrm>
            <a:prstGeom prst="rect">
              <a:avLst/>
            </a:prstGeom>
          </p:spPr>
        </p:pic>
      </p:grpSp>
      <p:pic>
        <p:nvPicPr>
          <p:cNvPr id="78" name="Obrázek 7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16" y="3858468"/>
            <a:ext cx="329343" cy="329343"/>
          </a:xfrm>
          <a:prstGeom prst="rect">
            <a:avLst/>
          </a:prstGeom>
        </p:spPr>
      </p:pic>
      <p:pic>
        <p:nvPicPr>
          <p:cNvPr id="79" name="Obrázek 7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27" y="3931535"/>
            <a:ext cx="329343" cy="329343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81" y="5179655"/>
            <a:ext cx="617776" cy="617776"/>
          </a:xfrm>
          <a:prstGeom prst="rect">
            <a:avLst/>
          </a:prstGeom>
        </p:spPr>
      </p:pic>
      <p:graphicFrame>
        <p:nvGraphicFramePr>
          <p:cNvPr id="37" name="Graf 36"/>
          <p:cNvGraphicFramePr/>
          <p:nvPr>
            <p:extLst>
              <p:ext uri="{D42A27DB-BD31-4B8C-83A1-F6EECF244321}">
                <p14:modId xmlns:p14="http://schemas.microsoft.com/office/powerpoint/2010/main" val="785672364"/>
              </p:ext>
            </p:extLst>
          </p:nvPr>
        </p:nvGraphicFramePr>
        <p:xfrm>
          <a:off x="1231908" y="2184948"/>
          <a:ext cx="2959100" cy="109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644" y="147228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205" y="147228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167" y="1613481"/>
            <a:ext cx="1505335" cy="454803"/>
          </a:xfrm>
          <a:prstGeom prst="rect">
            <a:avLst/>
          </a:prstGeom>
        </p:spPr>
      </p:pic>
      <p:graphicFrame>
        <p:nvGraphicFramePr>
          <p:cNvPr id="41" name="Graf 40"/>
          <p:cNvGraphicFramePr/>
          <p:nvPr>
            <p:extLst>
              <p:ext uri="{D42A27DB-BD31-4B8C-83A1-F6EECF244321}">
                <p14:modId xmlns:p14="http://schemas.microsoft.com/office/powerpoint/2010/main" val="3330545318"/>
              </p:ext>
            </p:extLst>
          </p:nvPr>
        </p:nvGraphicFramePr>
        <p:xfrm>
          <a:off x="4782077" y="2184948"/>
          <a:ext cx="2959100" cy="109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43" name="Graf 42"/>
          <p:cNvGraphicFramePr/>
          <p:nvPr>
            <p:extLst>
              <p:ext uri="{D42A27DB-BD31-4B8C-83A1-F6EECF244321}">
                <p14:modId xmlns:p14="http://schemas.microsoft.com/office/powerpoint/2010/main" val="1268761477"/>
              </p:ext>
            </p:extLst>
          </p:nvPr>
        </p:nvGraphicFramePr>
        <p:xfrm>
          <a:off x="8664359" y="2184948"/>
          <a:ext cx="2959100" cy="109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cxnSp>
        <p:nvCxnSpPr>
          <p:cNvPr id="47" name="Přímá spojnice 46"/>
          <p:cNvCxnSpPr/>
          <p:nvPr/>
        </p:nvCxnSpPr>
        <p:spPr>
          <a:xfrm>
            <a:off x="372533" y="3379885"/>
            <a:ext cx="11422784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nice 47"/>
          <p:cNvCxnSpPr/>
          <p:nvPr/>
        </p:nvCxnSpPr>
        <p:spPr>
          <a:xfrm>
            <a:off x="4543921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8277607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Přímá spojnice 49"/>
          <p:cNvCxnSpPr/>
          <p:nvPr/>
        </p:nvCxnSpPr>
        <p:spPr>
          <a:xfrm>
            <a:off x="1038721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" name="Graf 50"/>
          <p:cNvGraphicFramePr/>
          <p:nvPr>
            <p:extLst>
              <p:ext uri="{D42A27DB-BD31-4B8C-83A1-F6EECF244321}">
                <p14:modId xmlns:p14="http://schemas.microsoft.com/office/powerpoint/2010/main" val="4253878727"/>
              </p:ext>
            </p:extLst>
          </p:nvPr>
        </p:nvGraphicFramePr>
        <p:xfrm>
          <a:off x="1231908" y="3412614"/>
          <a:ext cx="2959100" cy="109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52" name="Graf 51"/>
          <p:cNvGraphicFramePr/>
          <p:nvPr>
            <p:extLst>
              <p:ext uri="{D42A27DB-BD31-4B8C-83A1-F6EECF244321}">
                <p14:modId xmlns:p14="http://schemas.microsoft.com/office/powerpoint/2010/main" val="1706143324"/>
              </p:ext>
            </p:extLst>
          </p:nvPr>
        </p:nvGraphicFramePr>
        <p:xfrm>
          <a:off x="4782077" y="3412614"/>
          <a:ext cx="2959100" cy="109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53" name="Graf 52"/>
          <p:cNvGraphicFramePr/>
          <p:nvPr>
            <p:extLst>
              <p:ext uri="{D42A27DB-BD31-4B8C-83A1-F6EECF244321}">
                <p14:modId xmlns:p14="http://schemas.microsoft.com/office/powerpoint/2010/main" val="1503126007"/>
              </p:ext>
            </p:extLst>
          </p:nvPr>
        </p:nvGraphicFramePr>
        <p:xfrm>
          <a:off x="8664359" y="3412614"/>
          <a:ext cx="2959100" cy="109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cxnSp>
        <p:nvCxnSpPr>
          <p:cNvPr id="54" name="Přímá spojnice 53"/>
          <p:cNvCxnSpPr/>
          <p:nvPr/>
        </p:nvCxnSpPr>
        <p:spPr>
          <a:xfrm>
            <a:off x="372533" y="4607551"/>
            <a:ext cx="11422784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" name="Graf 54"/>
          <p:cNvGraphicFramePr/>
          <p:nvPr>
            <p:extLst>
              <p:ext uri="{D42A27DB-BD31-4B8C-83A1-F6EECF244321}">
                <p14:modId xmlns:p14="http://schemas.microsoft.com/office/powerpoint/2010/main" val="3862364682"/>
              </p:ext>
            </p:extLst>
          </p:nvPr>
        </p:nvGraphicFramePr>
        <p:xfrm>
          <a:off x="1231908" y="4631812"/>
          <a:ext cx="2959100" cy="1591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56" name="Graf 55"/>
          <p:cNvGraphicFramePr/>
          <p:nvPr>
            <p:extLst>
              <p:ext uri="{D42A27DB-BD31-4B8C-83A1-F6EECF244321}">
                <p14:modId xmlns:p14="http://schemas.microsoft.com/office/powerpoint/2010/main" val="2363001531"/>
              </p:ext>
            </p:extLst>
          </p:nvPr>
        </p:nvGraphicFramePr>
        <p:xfrm>
          <a:off x="4782077" y="4631812"/>
          <a:ext cx="2959100" cy="1591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57" name="Graf 56"/>
          <p:cNvGraphicFramePr/>
          <p:nvPr>
            <p:extLst>
              <p:ext uri="{D42A27DB-BD31-4B8C-83A1-F6EECF244321}">
                <p14:modId xmlns:p14="http://schemas.microsoft.com/office/powerpoint/2010/main" val="4166941648"/>
              </p:ext>
            </p:extLst>
          </p:nvPr>
        </p:nvGraphicFramePr>
        <p:xfrm>
          <a:off x="8664359" y="4631812"/>
          <a:ext cx="2959100" cy="1591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</p:spTree>
    <p:extLst>
      <p:ext uri="{BB962C8B-B14F-4D97-AF65-F5344CB8AC3E}">
        <p14:creationId xmlns:p14="http://schemas.microsoft.com/office/powerpoint/2010/main" val="290847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2F1A8248-41E3-4ACA-91C9-47629EB6DA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15</a:t>
            </a:fld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xmlns="" id="{9BEDBAEF-0612-4542-BA0D-D55B6EE66E34}"/>
              </a:ext>
            </a:extLst>
          </p:cNvPr>
          <p:cNvSpPr txBox="1">
            <a:spLocks/>
          </p:cNvSpPr>
          <p:nvPr/>
        </p:nvSpPr>
        <p:spPr>
          <a:xfrm>
            <a:off x="0" y="298938"/>
            <a:ext cx="12192000" cy="615461"/>
          </a:xfrm>
          <a:prstGeom prst="rect">
            <a:avLst/>
          </a:prstGeom>
          <a:noFill/>
        </p:spPr>
        <p:txBody>
          <a:bodyPr wrap="square" lIns="900000" tIns="0" rIns="0" bIns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009FE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Tuzemští turisté během roku</a:t>
            </a:r>
          </a:p>
        </p:txBody>
      </p:sp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xmlns="" id="{D95C4144-3E63-401C-BB1D-80B55BFAF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29047"/>
            <a:ext cx="12192000" cy="654885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800" dirty="0">
                <a:solidFill>
                  <a:srgbClr val="009FE3"/>
                </a:solidFill>
              </a:rPr>
              <a:t>Tuzemští návštěvníci </a:t>
            </a:r>
            <a:r>
              <a:rPr lang="cs-CZ" sz="1800" dirty="0"/>
              <a:t>z krajů </a:t>
            </a:r>
            <a:r>
              <a:rPr lang="cs-CZ" sz="1800" dirty="0">
                <a:solidFill>
                  <a:srgbClr val="009FE3"/>
                </a:solidFill>
              </a:rPr>
              <a:t>mimo Olomoucký </a:t>
            </a:r>
            <a:r>
              <a:rPr lang="cs-CZ" sz="1800" dirty="0"/>
              <a:t>tvoří samozřejmě většinu, v zimě jich bylo </a:t>
            </a:r>
            <a:r>
              <a:rPr lang="cs-CZ" sz="1800" dirty="0">
                <a:solidFill>
                  <a:srgbClr val="00B0F0"/>
                </a:solidFill>
              </a:rPr>
              <a:t>70 %</a:t>
            </a:r>
            <a:r>
              <a:rPr lang="cs-CZ" sz="1800" dirty="0"/>
              <a:t>, na jaře a v létě zhruba </a:t>
            </a:r>
            <a:r>
              <a:rPr lang="cs-CZ" sz="1800" dirty="0">
                <a:solidFill>
                  <a:srgbClr val="00B0F0"/>
                </a:solidFill>
              </a:rPr>
              <a:t>4/5</a:t>
            </a:r>
            <a:r>
              <a:rPr lang="cs-CZ" sz="1800" dirty="0"/>
              <a:t>. 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>
                <a:solidFill>
                  <a:srgbClr val="009FE3"/>
                </a:solidFill>
              </a:rPr>
              <a:t>Většina </a:t>
            </a:r>
            <a:r>
              <a:rPr lang="cs-CZ" sz="1800" dirty="0"/>
              <a:t>návštěvníků jsou turisté z </a:t>
            </a:r>
            <a:r>
              <a:rPr lang="cs-CZ" sz="1800" dirty="0">
                <a:solidFill>
                  <a:srgbClr val="00B0F0"/>
                </a:solidFill>
              </a:rPr>
              <a:t>Jihomoravského</a:t>
            </a:r>
            <a:r>
              <a:rPr lang="cs-CZ" sz="1800" dirty="0"/>
              <a:t>, </a:t>
            </a:r>
            <a:br>
              <a:rPr lang="cs-CZ" sz="1800" dirty="0"/>
            </a:br>
            <a:r>
              <a:rPr lang="cs-CZ" sz="1800" dirty="0">
                <a:solidFill>
                  <a:srgbClr val="00B0F0"/>
                </a:solidFill>
              </a:rPr>
              <a:t>Moravskoslezského </a:t>
            </a:r>
            <a:r>
              <a:rPr lang="cs-CZ" sz="1800" dirty="0"/>
              <a:t>a</a:t>
            </a:r>
            <a:r>
              <a:rPr lang="cs-CZ" sz="1800" dirty="0">
                <a:solidFill>
                  <a:srgbClr val="00B0F0"/>
                </a:solidFill>
              </a:rPr>
              <a:t> Zlínského kraje</a:t>
            </a:r>
            <a:r>
              <a:rPr lang="cs-CZ" sz="1800" dirty="0"/>
              <a:t>. 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/>
              <a:t>Na </a:t>
            </a:r>
            <a:r>
              <a:rPr lang="cs-CZ" sz="1800" dirty="0">
                <a:solidFill>
                  <a:srgbClr val="00B0F0"/>
                </a:solidFill>
              </a:rPr>
              <a:t>Střední Moravě </a:t>
            </a:r>
            <a:r>
              <a:rPr lang="cs-CZ" sz="1800" dirty="0"/>
              <a:t>tvoří zhruba 2/3 turistů z ČR,</a:t>
            </a:r>
            <a:br>
              <a:rPr lang="cs-CZ" sz="1800" dirty="0"/>
            </a:br>
            <a:r>
              <a:rPr lang="cs-CZ" sz="1800" dirty="0"/>
              <a:t>v </a:t>
            </a:r>
            <a:r>
              <a:rPr lang="cs-CZ" sz="1800" dirty="0">
                <a:solidFill>
                  <a:srgbClr val="00B0F0"/>
                </a:solidFill>
              </a:rPr>
              <a:t>Jeseníkách</a:t>
            </a:r>
            <a:r>
              <a:rPr lang="cs-CZ" sz="1800" dirty="0"/>
              <a:t> přibližně 50 až 60 %.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/>
              <a:t>Procentní zastoupení jednotlivých krajů poměrně</a:t>
            </a:r>
            <a:br>
              <a:rPr lang="cs-CZ" sz="1800" dirty="0"/>
            </a:br>
            <a:r>
              <a:rPr lang="cs-CZ" sz="1800" dirty="0"/>
              <a:t>odpovídá jejich vzdálenosti, s 5 až 10 % v průměru </a:t>
            </a:r>
            <a:br>
              <a:rPr lang="cs-CZ" sz="1800" dirty="0"/>
            </a:br>
            <a:r>
              <a:rPr lang="cs-CZ" sz="1800" dirty="0"/>
              <a:t>za celé období následují Hl. m. Praha, kraje Pardubický, </a:t>
            </a:r>
            <a:br>
              <a:rPr lang="cs-CZ" sz="1800" dirty="0"/>
            </a:br>
            <a:r>
              <a:rPr lang="cs-CZ" sz="1800" dirty="0"/>
              <a:t>Královéhradecký a Středočeský.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/>
              <a:t>Zastoupení návštěvníků z jednotlivých krajů je v obou </a:t>
            </a:r>
            <a:br>
              <a:rPr lang="cs-CZ" sz="1800" dirty="0"/>
            </a:br>
            <a:r>
              <a:rPr lang="cs-CZ" sz="1800" dirty="0"/>
              <a:t>regionech rozmanitější v zimní a letní sezóně oproti </a:t>
            </a:r>
            <a:br>
              <a:rPr lang="cs-CZ" sz="1800" dirty="0"/>
            </a:br>
            <a:r>
              <a:rPr lang="cs-CZ" sz="1800" dirty="0"/>
              <a:t>mimosezóně.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</p:txBody>
      </p:sp>
      <p:pic>
        <p:nvPicPr>
          <p:cNvPr id="22" name="Obrázek 21">
            <a:extLst>
              <a:ext uri="{FF2B5EF4-FFF2-40B4-BE49-F238E27FC236}">
                <a16:creationId xmlns:a16="http://schemas.microsoft.com/office/drawing/2014/main" xmlns="" id="{23BBFDE8-55BD-4246-8FAB-3B6CFF4D1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868" y="2500762"/>
            <a:ext cx="5099807" cy="291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66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2F1A8248-41E3-4ACA-91C9-47629EB6DA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16</a:t>
            </a:fld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xmlns="" id="{9BEDBAEF-0612-4542-BA0D-D55B6EE66E34}"/>
              </a:ext>
            </a:extLst>
          </p:cNvPr>
          <p:cNvSpPr txBox="1">
            <a:spLocks/>
          </p:cNvSpPr>
          <p:nvPr/>
        </p:nvSpPr>
        <p:spPr>
          <a:xfrm>
            <a:off x="0" y="298938"/>
            <a:ext cx="12192000" cy="615461"/>
          </a:xfrm>
          <a:prstGeom prst="rect">
            <a:avLst/>
          </a:prstGeom>
          <a:noFill/>
        </p:spPr>
        <p:txBody>
          <a:bodyPr wrap="square" lIns="900000" tIns="0" rIns="0" bIns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009FE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Zahraniční turisté během roku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18B1F019-C3CA-4C96-8A29-67A7440E12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44" t="35230" r="29776" b="28685"/>
          <a:stretch/>
        </p:blipFill>
        <p:spPr>
          <a:xfrm>
            <a:off x="9363073" y="538567"/>
            <a:ext cx="2407642" cy="2012053"/>
          </a:xfrm>
          <a:prstGeom prst="ellipse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xmlns="" id="{C91DC8CB-D90E-4288-AE84-D8C1300AAC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073" y="5151468"/>
            <a:ext cx="2085856" cy="63019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xmlns="" id="{EF7DB8E4-8120-4812-B6B7-847BB855A4E7}"/>
              </a:ext>
            </a:extLst>
          </p:cNvPr>
          <p:cNvSpPr txBox="1"/>
          <p:nvPr/>
        </p:nvSpPr>
        <p:spPr>
          <a:xfrm>
            <a:off x="541557" y="6408615"/>
            <a:ext cx="4632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chemeClr val="bg1">
                    <a:lumMod val="50000"/>
                  </a:schemeClr>
                </a:solidFill>
              </a:rPr>
              <a:t>      - mimosezóna                    - zimní/letní sezóna</a:t>
            </a: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xmlns="" id="{3FCB0B5E-33E6-4305-9FD1-7BFE31AD83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91" y="6451999"/>
            <a:ext cx="190229" cy="190229"/>
          </a:xfrm>
          <a:prstGeom prst="rect">
            <a:avLst/>
          </a:prstGeom>
        </p:spPr>
      </p:pic>
      <p:grpSp>
        <p:nvGrpSpPr>
          <p:cNvPr id="17" name="Skupina 16">
            <a:extLst>
              <a:ext uri="{FF2B5EF4-FFF2-40B4-BE49-F238E27FC236}">
                <a16:creationId xmlns:a16="http://schemas.microsoft.com/office/drawing/2014/main" xmlns="" id="{4D77CCB4-4344-45CF-87E9-CD2EC8496645}"/>
              </a:ext>
            </a:extLst>
          </p:cNvPr>
          <p:cNvGrpSpPr/>
          <p:nvPr/>
        </p:nvGrpSpPr>
        <p:grpSpPr>
          <a:xfrm>
            <a:off x="2047235" y="6410751"/>
            <a:ext cx="319301" cy="305481"/>
            <a:chOff x="2373002" y="1999973"/>
            <a:chExt cx="319301" cy="305481"/>
          </a:xfrm>
        </p:grpSpPr>
        <p:pic>
          <p:nvPicPr>
            <p:cNvPr id="18" name="Obrázek 17">
              <a:extLst>
                <a:ext uri="{FF2B5EF4-FFF2-40B4-BE49-F238E27FC236}">
                  <a16:creationId xmlns:a16="http://schemas.microsoft.com/office/drawing/2014/main" xmlns="" id="{A2B52AD3-BD19-47D4-8036-2B977A039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9" name="Obrázek 18">
              <a:extLst>
                <a:ext uri="{FF2B5EF4-FFF2-40B4-BE49-F238E27FC236}">
                  <a16:creationId xmlns:a16="http://schemas.microsoft.com/office/drawing/2014/main" xmlns="" id="{66FFB0D6-F709-4B17-8F28-B82794296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aphicFrame>
        <p:nvGraphicFramePr>
          <p:cNvPr id="25" name="Tabulka 24">
            <a:extLst>
              <a:ext uri="{FF2B5EF4-FFF2-40B4-BE49-F238E27FC236}">
                <a16:creationId xmlns:a16="http://schemas.microsoft.com/office/drawing/2014/main" xmlns="" id="{B6963B54-3570-4A98-A515-0BF13A1C5D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098468"/>
              </p:ext>
            </p:extLst>
          </p:nvPr>
        </p:nvGraphicFramePr>
        <p:xfrm>
          <a:off x="1219200" y="2456100"/>
          <a:ext cx="8143873" cy="2695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440">
                  <a:extLst>
                    <a:ext uri="{9D8B030D-6E8A-4147-A177-3AD203B41FA5}">
                      <a16:colId xmlns:a16="http://schemas.microsoft.com/office/drawing/2014/main" xmlns="" val="1267885165"/>
                    </a:ext>
                  </a:extLst>
                </a:gridCol>
                <a:gridCol w="1785811">
                  <a:extLst>
                    <a:ext uri="{9D8B030D-6E8A-4147-A177-3AD203B41FA5}">
                      <a16:colId xmlns:a16="http://schemas.microsoft.com/office/drawing/2014/main" xmlns="" val="3128727376"/>
                    </a:ext>
                  </a:extLst>
                </a:gridCol>
                <a:gridCol w="1779237">
                  <a:extLst>
                    <a:ext uri="{9D8B030D-6E8A-4147-A177-3AD203B41FA5}">
                      <a16:colId xmlns:a16="http://schemas.microsoft.com/office/drawing/2014/main" xmlns="" val="1918938027"/>
                    </a:ext>
                  </a:extLst>
                </a:gridCol>
                <a:gridCol w="1792385">
                  <a:extLst>
                    <a:ext uri="{9D8B030D-6E8A-4147-A177-3AD203B41FA5}">
                      <a16:colId xmlns:a16="http://schemas.microsoft.com/office/drawing/2014/main" xmlns="" val="3426976737"/>
                    </a:ext>
                  </a:extLst>
                </a:gridCol>
              </a:tblGrid>
              <a:tr h="449228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Země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81426008"/>
                  </a:ext>
                </a:extLst>
              </a:tr>
              <a:tr h="449228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Polsko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77 %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29 %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40 %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95076249"/>
                  </a:ext>
                </a:extLst>
              </a:tr>
              <a:tr h="449228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Slovensko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7 %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40 %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29 %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56643003"/>
                  </a:ext>
                </a:extLst>
              </a:tr>
              <a:tr h="449228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Německo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7 %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921450105"/>
                  </a:ext>
                </a:extLst>
              </a:tr>
              <a:tr h="449228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Rakousko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53550716"/>
                  </a:ext>
                </a:extLst>
              </a:tr>
              <a:tr h="449228">
                <a:tc>
                  <a:txBody>
                    <a:bodyPr/>
                    <a:lstStyle/>
                    <a:p>
                      <a:pPr algn="ctr"/>
                      <a:r>
                        <a:rPr lang="cs-CZ" i="1" dirty="0"/>
                        <a:t>ostatní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12 %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19 %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28 %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50503268"/>
                  </a:ext>
                </a:extLst>
              </a:tr>
            </a:tbl>
          </a:graphicData>
        </a:graphic>
      </p:graphicFrame>
      <p:pic>
        <p:nvPicPr>
          <p:cNvPr id="30" name="Obrázek 29">
            <a:extLst>
              <a:ext uri="{FF2B5EF4-FFF2-40B4-BE49-F238E27FC236}">
                <a16:creationId xmlns:a16="http://schemas.microsoft.com/office/drawing/2014/main" xmlns="" id="{CFE1D28B-A75B-4DD0-B27A-80836400DC9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20" y="2988860"/>
            <a:ext cx="299166" cy="299166"/>
          </a:xfrm>
          <a:prstGeom prst="rect">
            <a:avLst/>
          </a:prstGeom>
        </p:spPr>
      </p:pic>
      <p:pic>
        <p:nvPicPr>
          <p:cNvPr id="31" name="Obrázek 30">
            <a:extLst>
              <a:ext uri="{FF2B5EF4-FFF2-40B4-BE49-F238E27FC236}">
                <a16:creationId xmlns:a16="http://schemas.microsoft.com/office/drawing/2014/main" xmlns="" id="{88D915C4-6C3C-4875-90B9-5D0CC3A07A8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20" y="3429000"/>
            <a:ext cx="299167" cy="299167"/>
          </a:xfrm>
          <a:prstGeom prst="rect">
            <a:avLst/>
          </a:prstGeom>
        </p:spPr>
      </p:pic>
      <p:pic>
        <p:nvPicPr>
          <p:cNvPr id="32" name="Obrázek 31">
            <a:extLst>
              <a:ext uri="{FF2B5EF4-FFF2-40B4-BE49-F238E27FC236}">
                <a16:creationId xmlns:a16="http://schemas.microsoft.com/office/drawing/2014/main" xmlns="" id="{DD312789-891E-49CE-BB1B-0DB839F9AD2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20" y="3885404"/>
            <a:ext cx="299167" cy="299167"/>
          </a:xfrm>
          <a:prstGeom prst="rect">
            <a:avLst/>
          </a:prstGeom>
        </p:spPr>
      </p:pic>
      <p:pic>
        <p:nvPicPr>
          <p:cNvPr id="33" name="Obrázek 32">
            <a:extLst>
              <a:ext uri="{FF2B5EF4-FFF2-40B4-BE49-F238E27FC236}">
                <a16:creationId xmlns:a16="http://schemas.microsoft.com/office/drawing/2014/main" xmlns="" id="{6D866CF0-3219-4721-8D68-749E862006C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20" y="4341808"/>
            <a:ext cx="299167" cy="299167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xmlns="" id="{D9CB8EED-43F3-4B82-84CF-3D24D101FE3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277" y="2550619"/>
            <a:ext cx="306131" cy="306131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xmlns="" id="{1CA7F355-CD4A-4FF3-B78A-DC817D48E1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118" y="2550619"/>
            <a:ext cx="306131" cy="306131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7D78C117-EB37-4D28-ABB1-C5105BCBCC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959" y="2550620"/>
            <a:ext cx="306130" cy="306130"/>
          </a:xfrm>
          <a:prstGeom prst="rect">
            <a:avLst/>
          </a:prstGeom>
        </p:spPr>
      </p:pic>
      <p:sp>
        <p:nvSpPr>
          <p:cNvPr id="35" name="Zástupný symbol pro obsah 7">
            <a:extLst>
              <a:ext uri="{FF2B5EF4-FFF2-40B4-BE49-F238E27FC236}">
                <a16:creationId xmlns:a16="http://schemas.microsoft.com/office/drawing/2014/main" xmlns="" id="{114E3484-17F1-4A54-9B6F-1992E38D7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54029"/>
            <a:ext cx="9944100" cy="729904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800" dirty="0">
                <a:solidFill>
                  <a:srgbClr val="00B0F0"/>
                </a:solidFill>
              </a:rPr>
              <a:t>Nejčastějšími zahraničními návštěvníky jsou Slováci a Poláci</a:t>
            </a:r>
            <a:r>
              <a:rPr lang="cs-CZ" sz="1800" dirty="0"/>
              <a:t>, v menším počtu ale přijíždějí turisté</a:t>
            </a:r>
            <a:r>
              <a:rPr lang="cs-CZ" sz="1800" dirty="0">
                <a:solidFill>
                  <a:srgbClr val="00B0F0"/>
                </a:solidFill>
              </a:rPr>
              <a:t> z celého světa. </a:t>
            </a:r>
            <a:r>
              <a:rPr lang="cs-CZ" sz="1800" dirty="0"/>
              <a:t>Během 3 vln dotazování jsme narazili na návštěvníky z Evropy, Austrálie, Asie i Ameriky. </a:t>
            </a:r>
            <a:r>
              <a:rPr lang="cs-CZ" sz="1800" dirty="0">
                <a:solidFill>
                  <a:srgbClr val="00B0F0"/>
                </a:solidFill>
              </a:rPr>
              <a:t>4 nejčastější </a:t>
            </a:r>
            <a:r>
              <a:rPr lang="cs-CZ" sz="1800" dirty="0"/>
              <a:t>země (PL, SK, DE, AT) jsou v tabulce níže, všechny dohromady v části </a:t>
            </a:r>
            <a:r>
              <a:rPr lang="cs-CZ" sz="1800" i="1" dirty="0"/>
              <a:t>Přílohy</a:t>
            </a:r>
            <a:r>
              <a:rPr lang="cs-CZ" sz="1800" dirty="0"/>
              <a:t>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/>
              <a:t>		odkud ještě?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37" name="Řečová bublina: obdélníkový bublinový popisek se zakulacenými rohy 36">
            <a:extLst>
              <a:ext uri="{FF2B5EF4-FFF2-40B4-BE49-F238E27FC236}">
                <a16:creationId xmlns:a16="http://schemas.microsoft.com/office/drawing/2014/main" xmlns="" id="{B059ED59-918D-4166-8325-FBFA23F5177C}"/>
              </a:ext>
            </a:extLst>
          </p:cNvPr>
          <p:cNvSpPr/>
          <p:nvPr/>
        </p:nvSpPr>
        <p:spPr>
          <a:xfrm>
            <a:off x="4122054" y="5341035"/>
            <a:ext cx="1552575" cy="1414628"/>
          </a:xfrm>
          <a:prstGeom prst="wedgeRoundRectCallout">
            <a:avLst>
              <a:gd name="adj1" fmla="val -11631"/>
              <a:gd name="adj2" fmla="val -6639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err="1">
                <a:solidFill>
                  <a:schemeClr val="accent1">
                    <a:lumMod val="75000"/>
                  </a:schemeClr>
                </a:solidFill>
              </a:rPr>
              <a:t>Bahrain</a:t>
            </a:r>
            <a:r>
              <a:rPr lang="cs-CZ" sz="1100" dirty="0">
                <a:solidFill>
                  <a:schemeClr val="accent1">
                    <a:lumMod val="75000"/>
                  </a:schemeClr>
                </a:solidFill>
              </a:rPr>
              <a:t>, Chorvatsko, Indonésie, Katar,</a:t>
            </a:r>
            <a:br>
              <a:rPr lang="cs-CZ" sz="11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1100" dirty="0">
                <a:solidFill>
                  <a:schemeClr val="accent1">
                    <a:lumMod val="75000"/>
                  </a:schemeClr>
                </a:solidFill>
              </a:rPr>
              <a:t>J. Korea, Maďarsko, Nizozemsko, Nový Zéland, Portugalsko, Rumunsko, Spojené Arabské Emiráty, Španělsko, USA</a:t>
            </a:r>
          </a:p>
        </p:txBody>
      </p:sp>
      <p:sp>
        <p:nvSpPr>
          <p:cNvPr id="38" name="Řečová bublina: obdélníkový bublinový popisek se zakulacenými rohy 37">
            <a:extLst>
              <a:ext uri="{FF2B5EF4-FFF2-40B4-BE49-F238E27FC236}">
                <a16:creationId xmlns:a16="http://schemas.microsoft.com/office/drawing/2014/main" xmlns="" id="{80B8AFD0-9B18-490B-AACB-E33EFDA5CAC9}"/>
              </a:ext>
            </a:extLst>
          </p:cNvPr>
          <p:cNvSpPr/>
          <p:nvPr/>
        </p:nvSpPr>
        <p:spPr>
          <a:xfrm>
            <a:off x="5919751" y="5350572"/>
            <a:ext cx="1552575" cy="1291656"/>
          </a:xfrm>
          <a:prstGeom prst="wedgeRoundRectCallout">
            <a:avLst>
              <a:gd name="adj1" fmla="val -11631"/>
              <a:gd name="adj2" fmla="val -6809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>
                <a:solidFill>
                  <a:schemeClr val="accent1">
                    <a:lumMod val="75000"/>
                  </a:schemeClr>
                </a:solidFill>
              </a:rPr>
              <a:t>Čína, Francie, Kanada, Maďarsko, Malajsie, Rumunsko, Rusko, Španělsko, </a:t>
            </a:r>
            <a:r>
              <a:rPr lang="cs-CZ" sz="1100" dirty="0" err="1">
                <a:solidFill>
                  <a:schemeClr val="accent1">
                    <a:lumMod val="75000"/>
                  </a:schemeClr>
                </a:solidFill>
              </a:rPr>
              <a:t>Tchai-wan</a:t>
            </a:r>
            <a:r>
              <a:rPr lang="cs-CZ" sz="1100" dirty="0">
                <a:solidFill>
                  <a:schemeClr val="accent1">
                    <a:lumMod val="75000"/>
                  </a:schemeClr>
                </a:solidFill>
              </a:rPr>
              <a:t>, Thajsko, Turecko, Ukrajina, Velká Británie</a:t>
            </a:r>
          </a:p>
        </p:txBody>
      </p:sp>
      <p:sp>
        <p:nvSpPr>
          <p:cNvPr id="39" name="Řečová bublina: obdélníkový bublinový popisek se zakulacenými rohy 38">
            <a:extLst>
              <a:ext uri="{FF2B5EF4-FFF2-40B4-BE49-F238E27FC236}">
                <a16:creationId xmlns:a16="http://schemas.microsoft.com/office/drawing/2014/main" xmlns="" id="{3A61F10A-1469-4909-9DB1-F014AD13C0B6}"/>
              </a:ext>
            </a:extLst>
          </p:cNvPr>
          <p:cNvSpPr/>
          <p:nvPr/>
        </p:nvSpPr>
        <p:spPr>
          <a:xfrm>
            <a:off x="7676394" y="5350573"/>
            <a:ext cx="1552575" cy="1208489"/>
          </a:xfrm>
          <a:prstGeom prst="wedgeRoundRectCallout">
            <a:avLst>
              <a:gd name="adj1" fmla="val -11631"/>
              <a:gd name="adj2" fmla="val -6979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>
                <a:solidFill>
                  <a:schemeClr val="accent1">
                    <a:lumMod val="75000"/>
                  </a:schemeClr>
                </a:solidFill>
              </a:rPr>
              <a:t>Austrálie, Belgie, Francie, Japonsko, Moldavsko, Nizozemsko, Portugalsko, Rusko, Slovinsko, Španělsko, Švýcarsko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55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Velikost skupiny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17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4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004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3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052852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8049011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délník 13"/>
          <p:cNvSpPr/>
          <p:nvPr/>
        </p:nvSpPr>
        <p:spPr>
          <a:xfrm>
            <a:off x="2253229" y="6581243"/>
            <a:ext cx="3791974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Q12. S kolika osobami cestujete?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15" name="Graf 14"/>
          <p:cNvGraphicFramePr/>
          <p:nvPr>
            <p:extLst>
              <p:ext uri="{D42A27DB-BD31-4B8C-83A1-F6EECF244321}">
                <p14:modId xmlns:p14="http://schemas.microsoft.com/office/powerpoint/2010/main" val="2153504042"/>
              </p:ext>
            </p:extLst>
          </p:nvPr>
        </p:nvGraphicFramePr>
        <p:xfrm>
          <a:off x="611334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Graf 16"/>
          <p:cNvGraphicFramePr/>
          <p:nvPr>
            <p:extLst>
              <p:ext uri="{D42A27DB-BD31-4B8C-83A1-F6EECF244321}">
                <p14:modId xmlns:p14="http://schemas.microsoft.com/office/powerpoint/2010/main" val="389220228"/>
              </p:ext>
            </p:extLst>
          </p:nvPr>
        </p:nvGraphicFramePr>
        <p:xfrm>
          <a:off x="4468752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9" name="Graf 18"/>
          <p:cNvGraphicFramePr/>
          <p:nvPr>
            <p:extLst>
              <p:ext uri="{D42A27DB-BD31-4B8C-83A1-F6EECF244321}">
                <p14:modId xmlns:p14="http://schemas.microsoft.com/office/powerpoint/2010/main" val="4060317648"/>
              </p:ext>
            </p:extLst>
          </p:nvPr>
        </p:nvGraphicFramePr>
        <p:xfrm>
          <a:off x="8326170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6" name="Zástupný symbol pro obsah 7"/>
          <p:cNvSpPr>
            <a:spLocks noGrp="1"/>
          </p:cNvSpPr>
          <p:nvPr>
            <p:ph idx="1"/>
          </p:nvPr>
        </p:nvSpPr>
        <p:spPr>
          <a:xfrm>
            <a:off x="0" y="1010195"/>
            <a:ext cx="12192000" cy="568834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Co se týče </a:t>
            </a:r>
            <a:r>
              <a:rPr lang="cs-CZ" sz="1600" dirty="0">
                <a:solidFill>
                  <a:srgbClr val="009FE3"/>
                </a:solidFill>
              </a:rPr>
              <a:t>velkých zájezdů </a:t>
            </a:r>
            <a:r>
              <a:rPr lang="cs-CZ" sz="1600" dirty="0"/>
              <a:t>(alespoň 10 osob), ty jsou na </a:t>
            </a:r>
            <a:r>
              <a:rPr lang="cs-CZ" sz="1600" dirty="0">
                <a:solidFill>
                  <a:srgbClr val="009FE3"/>
                </a:solidFill>
              </a:rPr>
              <a:t>Střední Moravě </a:t>
            </a:r>
            <a:r>
              <a:rPr lang="cs-CZ" sz="1600" dirty="0"/>
              <a:t>nejčastější </a:t>
            </a:r>
            <a:r>
              <a:rPr lang="cs-CZ" sz="1600" dirty="0">
                <a:solidFill>
                  <a:srgbClr val="009FE3"/>
                </a:solidFill>
              </a:rPr>
              <a:t>v mimosezóně</a:t>
            </a:r>
            <a:r>
              <a:rPr lang="cs-CZ" sz="1600" dirty="0"/>
              <a:t>, zatímco v </a:t>
            </a:r>
            <a:r>
              <a:rPr lang="cs-CZ" sz="1600" dirty="0">
                <a:solidFill>
                  <a:srgbClr val="009FE3"/>
                </a:solidFill>
              </a:rPr>
              <a:t>Jeseníkách</a:t>
            </a:r>
            <a:r>
              <a:rPr lang="cs-CZ" sz="1600" dirty="0"/>
              <a:t> se </a:t>
            </a:r>
            <a:br>
              <a:rPr lang="cs-CZ" sz="1600" dirty="0"/>
            </a:br>
            <a:r>
              <a:rPr lang="cs-CZ" sz="1600" dirty="0"/>
              <a:t>s nimi setkáme </a:t>
            </a:r>
            <a:r>
              <a:rPr lang="cs-CZ" sz="1600" dirty="0">
                <a:solidFill>
                  <a:srgbClr val="009FE3"/>
                </a:solidFill>
              </a:rPr>
              <a:t>nejvíce v zimě</a:t>
            </a:r>
            <a:r>
              <a:rPr lang="cs-CZ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956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5"/>
            <a:ext cx="12192000" cy="568834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Na </a:t>
            </a:r>
            <a:r>
              <a:rPr lang="cs-CZ" sz="1600" dirty="0">
                <a:solidFill>
                  <a:srgbClr val="009FE3"/>
                </a:solidFill>
              </a:rPr>
              <a:t>Střední Moravě </a:t>
            </a:r>
            <a:r>
              <a:rPr lang="cs-CZ" sz="1600" dirty="0"/>
              <a:t>od zimy do léta </a:t>
            </a:r>
            <a:r>
              <a:rPr lang="cs-CZ" sz="1600" dirty="0">
                <a:solidFill>
                  <a:srgbClr val="009FE3"/>
                </a:solidFill>
              </a:rPr>
              <a:t>rostl</a:t>
            </a:r>
            <a:r>
              <a:rPr lang="cs-CZ" sz="1600" dirty="0"/>
              <a:t> podíl těch, kteří </a:t>
            </a:r>
            <a:r>
              <a:rPr lang="cs-CZ" sz="1600" dirty="0">
                <a:solidFill>
                  <a:srgbClr val="009FE3"/>
                </a:solidFill>
              </a:rPr>
              <a:t>přijíždějí s rodinou</a:t>
            </a:r>
            <a:r>
              <a:rPr lang="cs-CZ" sz="1600" dirty="0"/>
              <a:t>, na úkor samostatně přijíždějících návštěvníků.</a:t>
            </a:r>
            <a:br>
              <a:rPr lang="cs-CZ" sz="1600" dirty="0"/>
            </a:br>
            <a:r>
              <a:rPr lang="cs-CZ" sz="1600" dirty="0"/>
              <a:t>V </a:t>
            </a:r>
            <a:r>
              <a:rPr lang="cs-CZ" sz="1600" dirty="0">
                <a:solidFill>
                  <a:srgbClr val="009FE3"/>
                </a:solidFill>
              </a:rPr>
              <a:t>Jeseníkách</a:t>
            </a:r>
            <a:r>
              <a:rPr lang="cs-CZ" sz="1600" dirty="0"/>
              <a:t> je situace odlišná - podíl </a:t>
            </a:r>
            <a:r>
              <a:rPr lang="cs-CZ" sz="1600" dirty="0">
                <a:solidFill>
                  <a:srgbClr val="009FE3"/>
                </a:solidFill>
              </a:rPr>
              <a:t>samostatně cestujících </a:t>
            </a:r>
            <a:r>
              <a:rPr lang="cs-CZ" sz="1600" dirty="0"/>
              <a:t>je </a:t>
            </a:r>
            <a:r>
              <a:rPr lang="cs-CZ" sz="1600" dirty="0">
                <a:solidFill>
                  <a:srgbClr val="009FE3"/>
                </a:solidFill>
              </a:rPr>
              <a:t>vyšší v mimosezóně </a:t>
            </a:r>
            <a:r>
              <a:rPr lang="cs-CZ" sz="1600" dirty="0"/>
              <a:t>(na jaře) než v obou sezónách.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Spolucestující osoby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18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4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004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3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052852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8049011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429933" y="6581243"/>
            <a:ext cx="3750734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Q13. S kým konkrétně cestujete?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34" name="Graf 33"/>
          <p:cNvGraphicFramePr/>
          <p:nvPr>
            <p:extLst>
              <p:ext uri="{D42A27DB-BD31-4B8C-83A1-F6EECF244321}">
                <p14:modId xmlns:p14="http://schemas.microsoft.com/office/powerpoint/2010/main" val="3177338207"/>
              </p:ext>
            </p:extLst>
          </p:nvPr>
        </p:nvGraphicFramePr>
        <p:xfrm>
          <a:off x="194736" y="2187407"/>
          <a:ext cx="3903132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2" name="Graf 41"/>
          <p:cNvGraphicFramePr/>
          <p:nvPr>
            <p:extLst>
              <p:ext uri="{D42A27DB-BD31-4B8C-83A1-F6EECF244321}">
                <p14:modId xmlns:p14="http://schemas.microsoft.com/office/powerpoint/2010/main" val="1868767729"/>
              </p:ext>
            </p:extLst>
          </p:nvPr>
        </p:nvGraphicFramePr>
        <p:xfrm>
          <a:off x="4139024" y="2187407"/>
          <a:ext cx="3903132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6" name="Graf 45"/>
          <p:cNvGraphicFramePr/>
          <p:nvPr>
            <p:extLst>
              <p:ext uri="{D42A27DB-BD31-4B8C-83A1-F6EECF244321}">
                <p14:modId xmlns:p14="http://schemas.microsoft.com/office/powerpoint/2010/main" val="3734668591"/>
              </p:ext>
            </p:extLst>
          </p:nvPr>
        </p:nvGraphicFramePr>
        <p:xfrm>
          <a:off x="8135881" y="2187407"/>
          <a:ext cx="3903132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47119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878203"/>
            <a:ext cx="12192000" cy="761455"/>
          </a:xfrm>
          <a:noFill/>
        </p:spPr>
        <p:txBody>
          <a:bodyPr lIns="792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Dominantním dopravním prostředkem je </a:t>
            </a:r>
            <a:r>
              <a:rPr lang="cs-CZ" sz="1600" dirty="0">
                <a:solidFill>
                  <a:srgbClr val="009FE3"/>
                </a:solidFill>
              </a:rPr>
              <a:t>automobil</a:t>
            </a:r>
            <a:r>
              <a:rPr lang="cs-CZ" sz="1600" dirty="0"/>
              <a:t>, v </a:t>
            </a:r>
            <a:r>
              <a:rPr lang="cs-CZ" sz="1600" dirty="0">
                <a:solidFill>
                  <a:srgbClr val="009FE3"/>
                </a:solidFill>
              </a:rPr>
              <a:t>Jeseníkách</a:t>
            </a:r>
            <a:r>
              <a:rPr lang="cs-CZ" sz="1600" dirty="0"/>
              <a:t> (vzhledem k menší dostupnosti) ještě </a:t>
            </a:r>
            <a:r>
              <a:rPr lang="cs-CZ" sz="1600" dirty="0">
                <a:solidFill>
                  <a:srgbClr val="009FE3"/>
                </a:solidFill>
              </a:rPr>
              <a:t>výrazněji než na Střední Moravě</a:t>
            </a:r>
            <a:r>
              <a:rPr lang="cs-CZ" sz="1600" dirty="0"/>
              <a:t>. 46% podíl železniční dopravy na Střední Moravě v zimě musíme vzhledem k malé bázi považovat za odlehlou hodnotu, vlaková doprava je tu však i přesto častější, než v Jeseníkách, díky dobré dopravní dostupnosti města Olomouc.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Způsob dopravy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19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4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004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3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052852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8049011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Graf 33"/>
          <p:cNvGraphicFramePr/>
          <p:nvPr>
            <p:extLst>
              <p:ext uri="{D42A27DB-BD31-4B8C-83A1-F6EECF244321}">
                <p14:modId xmlns:p14="http://schemas.microsoft.com/office/powerpoint/2010/main" val="1100908124"/>
              </p:ext>
            </p:extLst>
          </p:nvPr>
        </p:nvGraphicFramePr>
        <p:xfrm>
          <a:off x="194736" y="2187407"/>
          <a:ext cx="3750731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Obdélník 13"/>
          <p:cNvSpPr/>
          <p:nvPr/>
        </p:nvSpPr>
        <p:spPr>
          <a:xfrm>
            <a:off x="2556933" y="6581243"/>
            <a:ext cx="5655735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Q14. Jakou formu dopravy jste zvolil/a?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16" name="Graf 15"/>
          <p:cNvGraphicFramePr/>
          <p:nvPr>
            <p:extLst>
              <p:ext uri="{D42A27DB-BD31-4B8C-83A1-F6EECF244321}">
                <p14:modId xmlns:p14="http://schemas.microsoft.com/office/powerpoint/2010/main" val="2015730176"/>
              </p:ext>
            </p:extLst>
          </p:nvPr>
        </p:nvGraphicFramePr>
        <p:xfrm>
          <a:off x="4175566" y="2187407"/>
          <a:ext cx="3750731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Graf 17"/>
          <p:cNvGraphicFramePr/>
          <p:nvPr>
            <p:extLst>
              <p:ext uri="{D42A27DB-BD31-4B8C-83A1-F6EECF244321}">
                <p14:modId xmlns:p14="http://schemas.microsoft.com/office/powerpoint/2010/main" val="2998072556"/>
              </p:ext>
            </p:extLst>
          </p:nvPr>
        </p:nvGraphicFramePr>
        <p:xfrm>
          <a:off x="8162566" y="2187407"/>
          <a:ext cx="3750731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91562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ál 6">
            <a:extLst>
              <a:ext uri="{FF2B5EF4-FFF2-40B4-BE49-F238E27FC236}">
                <a16:creationId xmlns:a16="http://schemas.microsoft.com/office/drawing/2014/main" xmlns="" id="{3399BB42-7FF8-4163-8A37-72E09090444F}"/>
              </a:ext>
            </a:extLst>
          </p:cNvPr>
          <p:cNvSpPr/>
          <p:nvPr/>
        </p:nvSpPr>
        <p:spPr>
          <a:xfrm>
            <a:off x="-789037" y="3571683"/>
            <a:ext cx="4274804" cy="4147787"/>
          </a:xfrm>
          <a:prstGeom prst="ellipse">
            <a:avLst/>
          </a:prstGeom>
          <a:blipFill dpi="0" rotWithShape="1">
            <a:blip r:embed="rId3">
              <a:alphaModFix amt="37000"/>
            </a:blip>
            <a:srcRect/>
            <a:stretch>
              <a:fillRect l="18520" t="-1114" r="-540" b="204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13" name="Nadpis 5">
            <a:extLst>
              <a:ext uri="{FF2B5EF4-FFF2-40B4-BE49-F238E27FC236}">
                <a16:creationId xmlns:a16="http://schemas.microsoft.com/office/drawing/2014/main" xmlns="" id="{9920864C-6204-49FD-B424-5CCEE1B89B51}"/>
              </a:ext>
            </a:extLst>
          </p:cNvPr>
          <p:cNvSpPr txBox="1">
            <a:spLocks/>
          </p:cNvSpPr>
          <p:nvPr/>
        </p:nvSpPr>
        <p:spPr>
          <a:xfrm>
            <a:off x="772382" y="2206662"/>
            <a:ext cx="10561320" cy="107965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accent6"/>
                </a:solidFill>
              </a:rPr>
              <a:t>Základní přehled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0F8B68B7-D9C0-4FB4-9ED4-5E0F33BE42D7}"/>
              </a:ext>
            </a:extLst>
          </p:cNvPr>
          <p:cNvSpPr txBox="1"/>
          <p:nvPr/>
        </p:nvSpPr>
        <p:spPr>
          <a:xfrm>
            <a:off x="355940" y="4872709"/>
            <a:ext cx="27370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Obsah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Design výzkumu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Přehled v číslech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Mapa lokalit</a:t>
            </a:r>
          </a:p>
        </p:txBody>
      </p:sp>
    </p:spTree>
    <p:extLst>
      <p:ext uri="{BB962C8B-B14F-4D97-AF65-F5344CB8AC3E}">
        <p14:creationId xmlns:p14="http://schemas.microsoft.com/office/powerpoint/2010/main" val="58633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xmlns="" id="{FB2E35BC-23A9-4D6B-8141-A7DE18B5C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8EBB50DC-964B-4A1E-8563-BBB4C30B383B}"/>
              </a:ext>
            </a:extLst>
          </p:cNvPr>
          <p:cNvSpPr txBox="1"/>
          <p:nvPr/>
        </p:nvSpPr>
        <p:spPr>
          <a:xfrm>
            <a:off x="0" y="2998113"/>
            <a:ext cx="12192000" cy="861774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5000" b="0" i="0" u="none" strike="noStrike" kern="1200" cap="none" spc="0" normalizeH="0" baseline="0" noProof="0" dirty="0">
                <a:ln>
                  <a:noFill/>
                </a:ln>
                <a:solidFill>
                  <a:srgbClr val="1964A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Charakteristika pobytu</a:t>
            </a:r>
          </a:p>
        </p:txBody>
      </p:sp>
    </p:spTree>
    <p:extLst>
      <p:ext uri="{BB962C8B-B14F-4D97-AF65-F5344CB8AC3E}">
        <p14:creationId xmlns:p14="http://schemas.microsoft.com/office/powerpoint/2010/main" val="69423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03287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Díky lázním jsou </a:t>
            </a:r>
            <a:r>
              <a:rPr lang="cs-CZ" sz="1600" dirty="0">
                <a:solidFill>
                  <a:srgbClr val="009FE3"/>
                </a:solidFill>
              </a:rPr>
              <a:t>dlouhé</a:t>
            </a:r>
            <a:r>
              <a:rPr lang="cs-CZ" sz="1600" dirty="0"/>
              <a:t> (více než týdenní) </a:t>
            </a:r>
            <a:r>
              <a:rPr lang="cs-CZ" sz="1600" dirty="0">
                <a:solidFill>
                  <a:srgbClr val="009FE3"/>
                </a:solidFill>
              </a:rPr>
              <a:t>pobyty</a:t>
            </a:r>
            <a:r>
              <a:rPr lang="cs-CZ" sz="1600" dirty="0"/>
              <a:t> mnohem </a:t>
            </a:r>
            <a:r>
              <a:rPr lang="cs-CZ" sz="1600" dirty="0">
                <a:solidFill>
                  <a:srgbClr val="009FE3"/>
                </a:solidFill>
              </a:rPr>
              <a:t>častější v Jeseníkách </a:t>
            </a:r>
            <a:r>
              <a:rPr lang="cs-CZ" sz="1600" dirty="0"/>
              <a:t>než na Střední Moravě. Na Střední Moravu přijíždí na jaře a v létě na více než týdenní pobyt jen minimum turistů.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Délka pobytu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21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4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004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3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120588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7972808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délník 13"/>
          <p:cNvSpPr/>
          <p:nvPr/>
        </p:nvSpPr>
        <p:spPr>
          <a:xfrm>
            <a:off x="2253229" y="6581243"/>
            <a:ext cx="5002704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Q06. Jak dlouho celkem potrvá Váš pobyt v regionu?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15" name="Graf 14"/>
          <p:cNvGraphicFramePr/>
          <p:nvPr>
            <p:extLst>
              <p:ext uri="{D42A27DB-BD31-4B8C-83A1-F6EECF244321}">
                <p14:modId xmlns:p14="http://schemas.microsoft.com/office/powerpoint/2010/main" val="809156388"/>
              </p:ext>
            </p:extLst>
          </p:nvPr>
        </p:nvGraphicFramePr>
        <p:xfrm>
          <a:off x="611334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Graf 15"/>
          <p:cNvGraphicFramePr/>
          <p:nvPr>
            <p:extLst>
              <p:ext uri="{D42A27DB-BD31-4B8C-83A1-F6EECF244321}">
                <p14:modId xmlns:p14="http://schemas.microsoft.com/office/powerpoint/2010/main" val="1234262644"/>
              </p:ext>
            </p:extLst>
          </p:nvPr>
        </p:nvGraphicFramePr>
        <p:xfrm>
          <a:off x="4460285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Graf 19"/>
          <p:cNvGraphicFramePr/>
          <p:nvPr>
            <p:extLst>
              <p:ext uri="{D42A27DB-BD31-4B8C-83A1-F6EECF244321}">
                <p14:modId xmlns:p14="http://schemas.microsoft.com/office/powerpoint/2010/main" val="3472707954"/>
              </p:ext>
            </p:extLst>
          </p:nvPr>
        </p:nvGraphicFramePr>
        <p:xfrm>
          <a:off x="8312618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79578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925525"/>
            <a:ext cx="12192000" cy="568834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>
                <a:solidFill>
                  <a:srgbClr val="009FE3"/>
                </a:solidFill>
              </a:rPr>
              <a:t>Struktura důvodů </a:t>
            </a:r>
            <a:r>
              <a:rPr lang="cs-CZ" sz="1600" dirty="0"/>
              <a:t>návštěvy se v obou regionech </a:t>
            </a:r>
            <a:r>
              <a:rPr lang="cs-CZ" sz="1600" dirty="0">
                <a:solidFill>
                  <a:srgbClr val="009FE3"/>
                </a:solidFill>
              </a:rPr>
              <a:t>během roku mění</a:t>
            </a:r>
            <a:r>
              <a:rPr lang="cs-CZ" sz="1600" dirty="0"/>
              <a:t>. Na </a:t>
            </a:r>
            <a:r>
              <a:rPr lang="cs-CZ" sz="1600" dirty="0">
                <a:solidFill>
                  <a:srgbClr val="009FE3"/>
                </a:solidFill>
              </a:rPr>
              <a:t>Střední Moravě v létě </a:t>
            </a:r>
            <a:r>
              <a:rPr lang="cs-CZ" sz="1600" dirty="0"/>
              <a:t>jasně vedou </a:t>
            </a:r>
            <a:r>
              <a:rPr lang="cs-CZ" sz="1600" dirty="0">
                <a:solidFill>
                  <a:srgbClr val="009FE3"/>
                </a:solidFill>
              </a:rPr>
              <a:t>pobyty rekreační</a:t>
            </a:r>
            <a:r>
              <a:rPr lang="cs-CZ" sz="1600" dirty="0"/>
              <a:t>, zatímco </a:t>
            </a:r>
            <a:r>
              <a:rPr lang="cs-CZ" sz="1600" dirty="0">
                <a:solidFill>
                  <a:srgbClr val="009FE3"/>
                </a:solidFill>
              </a:rPr>
              <a:t>v zimě </a:t>
            </a:r>
            <a:r>
              <a:rPr lang="cs-CZ" sz="1600" dirty="0"/>
              <a:t>se sem více jezdí </a:t>
            </a:r>
            <a:r>
              <a:rPr lang="cs-CZ" sz="1600" dirty="0">
                <a:solidFill>
                  <a:srgbClr val="009FE3"/>
                </a:solidFill>
              </a:rPr>
              <a:t>na návštěvu či za prací</a:t>
            </a:r>
            <a:r>
              <a:rPr lang="cs-CZ" sz="1600" dirty="0"/>
              <a:t>. V </a:t>
            </a:r>
            <a:r>
              <a:rPr lang="cs-CZ" sz="1600" dirty="0">
                <a:solidFill>
                  <a:srgbClr val="009FE3"/>
                </a:solidFill>
              </a:rPr>
              <a:t>Jeseníkách</a:t>
            </a:r>
            <a:r>
              <a:rPr lang="cs-CZ" sz="1600" dirty="0"/>
              <a:t> nalezneme </a:t>
            </a:r>
            <a:r>
              <a:rPr lang="cs-CZ" sz="1600" dirty="0">
                <a:solidFill>
                  <a:srgbClr val="009FE3"/>
                </a:solidFill>
              </a:rPr>
              <a:t>dva hlavní důvody </a:t>
            </a:r>
            <a:r>
              <a:rPr lang="cs-CZ" sz="1600" dirty="0"/>
              <a:t>- častější </a:t>
            </a:r>
            <a:r>
              <a:rPr lang="cs-CZ" sz="1600" dirty="0">
                <a:solidFill>
                  <a:srgbClr val="009FE3"/>
                </a:solidFill>
              </a:rPr>
              <a:t>rekreace</a:t>
            </a:r>
            <a:r>
              <a:rPr lang="cs-CZ" sz="1600" dirty="0"/>
              <a:t> dominuje zejména </a:t>
            </a:r>
            <a:r>
              <a:rPr lang="cs-CZ" sz="1600" dirty="0">
                <a:solidFill>
                  <a:srgbClr val="009FE3"/>
                </a:solidFill>
              </a:rPr>
              <a:t>v sezóně </a:t>
            </a:r>
            <a:r>
              <a:rPr lang="cs-CZ" sz="1600" dirty="0"/>
              <a:t>(zima, léto), </a:t>
            </a:r>
            <a:r>
              <a:rPr lang="cs-CZ" sz="1600" dirty="0">
                <a:solidFill>
                  <a:srgbClr val="009FE3"/>
                </a:solidFill>
              </a:rPr>
              <a:t>léčebné pobyty </a:t>
            </a:r>
            <a:r>
              <a:rPr lang="cs-CZ" sz="1600" dirty="0"/>
              <a:t>ji nejvíce doplňují </a:t>
            </a:r>
            <a:r>
              <a:rPr lang="cs-CZ" sz="1600" dirty="0">
                <a:solidFill>
                  <a:srgbClr val="009FE3"/>
                </a:solidFill>
              </a:rPr>
              <a:t>v mimosezóně</a:t>
            </a:r>
            <a:r>
              <a:rPr lang="cs-CZ" sz="1600" dirty="0"/>
              <a:t>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Důvod návštěvy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22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41" y="1599285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004" y="1599285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35" y="1740486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086720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8049011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429933" y="6581243"/>
            <a:ext cx="3750734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Q08. Jaký je hlavní důvod Vaší návštěvy?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34" name="Graf 33"/>
          <p:cNvGraphicFramePr/>
          <p:nvPr>
            <p:extLst>
              <p:ext uri="{D42A27DB-BD31-4B8C-83A1-F6EECF244321}">
                <p14:modId xmlns:p14="http://schemas.microsoft.com/office/powerpoint/2010/main" val="824740957"/>
              </p:ext>
            </p:extLst>
          </p:nvPr>
        </p:nvGraphicFramePr>
        <p:xfrm>
          <a:off x="135467" y="2187407"/>
          <a:ext cx="3903132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Graf 14"/>
          <p:cNvGraphicFramePr/>
          <p:nvPr>
            <p:extLst>
              <p:ext uri="{D42A27DB-BD31-4B8C-83A1-F6EECF244321}">
                <p14:modId xmlns:p14="http://schemas.microsoft.com/office/powerpoint/2010/main" val="1710802971"/>
              </p:ext>
            </p:extLst>
          </p:nvPr>
        </p:nvGraphicFramePr>
        <p:xfrm>
          <a:off x="4102046" y="2187407"/>
          <a:ext cx="3903132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Graf 16"/>
          <p:cNvGraphicFramePr/>
          <p:nvPr>
            <p:extLst>
              <p:ext uri="{D42A27DB-BD31-4B8C-83A1-F6EECF244321}">
                <p14:modId xmlns:p14="http://schemas.microsoft.com/office/powerpoint/2010/main" val="3373716271"/>
              </p:ext>
            </p:extLst>
          </p:nvPr>
        </p:nvGraphicFramePr>
        <p:xfrm>
          <a:off x="8074143" y="2187407"/>
          <a:ext cx="3903132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05997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xmlns="" id="{FB2E35BC-23A9-4D6B-8141-A7DE18B5C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8EBB50DC-964B-4A1E-8563-BBB4C30B383B}"/>
              </a:ext>
            </a:extLst>
          </p:cNvPr>
          <p:cNvSpPr txBox="1"/>
          <p:nvPr/>
        </p:nvSpPr>
        <p:spPr>
          <a:xfrm>
            <a:off x="0" y="2998113"/>
            <a:ext cx="12192000" cy="861774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5000" b="0" i="0" u="none" strike="noStrike" kern="1200" cap="none" spc="0" normalizeH="0" baseline="0" noProof="0" dirty="0">
                <a:ln>
                  <a:noFill/>
                </a:ln>
                <a:solidFill>
                  <a:srgbClr val="1964A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Ubytování, stravování, výdaje</a:t>
            </a:r>
          </a:p>
        </p:txBody>
      </p:sp>
    </p:spTree>
    <p:extLst>
      <p:ext uri="{BB962C8B-B14F-4D97-AF65-F5344CB8AC3E}">
        <p14:creationId xmlns:p14="http://schemas.microsoft.com/office/powerpoint/2010/main" val="38067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5"/>
            <a:ext cx="12192000" cy="546756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Ubytování </a:t>
            </a:r>
            <a:r>
              <a:rPr lang="cs-CZ" sz="1600" dirty="0">
                <a:solidFill>
                  <a:srgbClr val="009FE3"/>
                </a:solidFill>
              </a:rPr>
              <a:t>v kempu </a:t>
            </a:r>
            <a:r>
              <a:rPr lang="cs-CZ" sz="1600" dirty="0"/>
              <a:t>je samozřejmě spojeno </a:t>
            </a:r>
            <a:r>
              <a:rPr lang="cs-CZ" sz="1600" dirty="0">
                <a:solidFill>
                  <a:srgbClr val="009FE3"/>
                </a:solidFill>
              </a:rPr>
              <a:t>s letním obdobím</a:t>
            </a:r>
            <a:r>
              <a:rPr lang="cs-CZ" sz="1600" dirty="0"/>
              <a:t>, pronájmy </a:t>
            </a:r>
            <a:r>
              <a:rPr lang="cs-CZ" sz="1600" dirty="0">
                <a:solidFill>
                  <a:srgbClr val="009FE3"/>
                </a:solidFill>
              </a:rPr>
              <a:t>chat a chalup </a:t>
            </a:r>
            <a:r>
              <a:rPr lang="cs-CZ" sz="1600" dirty="0"/>
              <a:t>s </a:t>
            </a:r>
            <a:r>
              <a:rPr lang="cs-CZ" sz="1600" dirty="0">
                <a:solidFill>
                  <a:srgbClr val="009FE3"/>
                </a:solidFill>
              </a:rPr>
              <a:t>létem i zimou</a:t>
            </a:r>
            <a:r>
              <a:rPr lang="cs-CZ" sz="1600" dirty="0"/>
              <a:t>. Oba tyto typy ubírají </a:t>
            </a:r>
            <a:br>
              <a:rPr lang="cs-CZ" sz="1600" dirty="0"/>
            </a:br>
            <a:r>
              <a:rPr lang="cs-CZ" sz="1600" dirty="0"/>
              <a:t>z podílu </a:t>
            </a:r>
            <a:r>
              <a:rPr lang="cs-CZ" sz="1600" dirty="0">
                <a:solidFill>
                  <a:srgbClr val="009FE3"/>
                </a:solidFill>
              </a:rPr>
              <a:t>hotelů a penzionů</a:t>
            </a:r>
            <a:r>
              <a:rPr lang="cs-CZ" sz="1600" dirty="0"/>
              <a:t>, které ovšem zůstávají celkově </a:t>
            </a:r>
            <a:r>
              <a:rPr lang="cs-CZ" sz="1600" dirty="0">
                <a:solidFill>
                  <a:srgbClr val="009FE3"/>
                </a:solidFill>
              </a:rPr>
              <a:t>nejčastějším způsobem ubytování </a:t>
            </a:r>
            <a:r>
              <a:rPr lang="cs-CZ" sz="1600" dirty="0"/>
              <a:t>v obou regionech.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Způsob ubytování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24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4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004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3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052852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8049011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429932" y="6581243"/>
            <a:ext cx="673946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Q15. Kde jste nebo budete ubytovaní? (N=361/226/317; ti, kteří v destinaci stráví alespoň jednu noc)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34" name="Graf 33"/>
          <p:cNvGraphicFramePr/>
          <p:nvPr>
            <p:extLst>
              <p:ext uri="{D42A27DB-BD31-4B8C-83A1-F6EECF244321}">
                <p14:modId xmlns:p14="http://schemas.microsoft.com/office/powerpoint/2010/main" val="4057455239"/>
              </p:ext>
            </p:extLst>
          </p:nvPr>
        </p:nvGraphicFramePr>
        <p:xfrm>
          <a:off x="194736" y="2187407"/>
          <a:ext cx="3903132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Graf 14"/>
          <p:cNvGraphicFramePr/>
          <p:nvPr>
            <p:extLst>
              <p:ext uri="{D42A27DB-BD31-4B8C-83A1-F6EECF244321}">
                <p14:modId xmlns:p14="http://schemas.microsoft.com/office/powerpoint/2010/main" val="3415160876"/>
              </p:ext>
            </p:extLst>
          </p:nvPr>
        </p:nvGraphicFramePr>
        <p:xfrm>
          <a:off x="4097868" y="2187407"/>
          <a:ext cx="3903132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7" name="Graf 16"/>
          <p:cNvGraphicFramePr/>
          <p:nvPr>
            <p:extLst>
              <p:ext uri="{D42A27DB-BD31-4B8C-83A1-F6EECF244321}">
                <p14:modId xmlns:p14="http://schemas.microsoft.com/office/powerpoint/2010/main" val="2341193116"/>
              </p:ext>
            </p:extLst>
          </p:nvPr>
        </p:nvGraphicFramePr>
        <p:xfrm>
          <a:off x="8105705" y="2187407"/>
          <a:ext cx="3903132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46762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593541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Způsobem stravování se od sebe oba regiony </a:t>
            </a:r>
            <a:r>
              <a:rPr lang="cs-CZ" sz="1600" dirty="0">
                <a:solidFill>
                  <a:srgbClr val="009FE3"/>
                </a:solidFill>
              </a:rPr>
              <a:t>v podstatě neliší</a:t>
            </a:r>
            <a:r>
              <a:rPr lang="cs-CZ" sz="1600" dirty="0"/>
              <a:t>, na </a:t>
            </a:r>
            <a:r>
              <a:rPr lang="cs-CZ" sz="1600" dirty="0">
                <a:solidFill>
                  <a:srgbClr val="009FE3"/>
                </a:solidFill>
              </a:rPr>
              <a:t>Střední Moravě </a:t>
            </a:r>
            <a:r>
              <a:rPr lang="cs-CZ" sz="1600" dirty="0"/>
              <a:t>je jen o něco vyšší podíl těch, kteří se spoléhají na </a:t>
            </a:r>
            <a:r>
              <a:rPr lang="cs-CZ" sz="1600" dirty="0">
                <a:solidFill>
                  <a:srgbClr val="009FE3"/>
                </a:solidFill>
              </a:rPr>
              <a:t>vlastní zásoby</a:t>
            </a:r>
            <a:r>
              <a:rPr lang="cs-CZ" sz="1600" dirty="0"/>
              <a:t>. Restaurační stravu přitom doplňuje vlastní jídlo více v obou sezónách než mimo ně.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Způsob stravování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25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4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535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3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052852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7922009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429932" y="6581243"/>
            <a:ext cx="673946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Q16. Jakým způsobem se během svého pobytu stravujete?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14" name="Graf 13"/>
          <p:cNvGraphicFramePr/>
          <p:nvPr>
            <p:extLst>
              <p:ext uri="{D42A27DB-BD31-4B8C-83A1-F6EECF244321}">
                <p14:modId xmlns:p14="http://schemas.microsoft.com/office/powerpoint/2010/main" val="1856976924"/>
              </p:ext>
            </p:extLst>
          </p:nvPr>
        </p:nvGraphicFramePr>
        <p:xfrm>
          <a:off x="194736" y="2223330"/>
          <a:ext cx="3858116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Graf 15"/>
          <p:cNvGraphicFramePr/>
          <p:nvPr>
            <p:extLst>
              <p:ext uri="{D42A27DB-BD31-4B8C-83A1-F6EECF244321}">
                <p14:modId xmlns:p14="http://schemas.microsoft.com/office/powerpoint/2010/main" val="4019358680"/>
              </p:ext>
            </p:extLst>
          </p:nvPr>
        </p:nvGraphicFramePr>
        <p:xfrm>
          <a:off x="4121873" y="2223330"/>
          <a:ext cx="3858116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9" name="Graf 18"/>
          <p:cNvGraphicFramePr/>
          <p:nvPr>
            <p:extLst>
              <p:ext uri="{D42A27DB-BD31-4B8C-83A1-F6EECF244321}">
                <p14:modId xmlns:p14="http://schemas.microsoft.com/office/powerpoint/2010/main" val="3697737435"/>
              </p:ext>
            </p:extLst>
          </p:nvPr>
        </p:nvGraphicFramePr>
        <p:xfrm>
          <a:off x="7970235" y="2223330"/>
          <a:ext cx="4086296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42795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556969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Vzhledem k </a:t>
            </a:r>
            <a:r>
              <a:rPr lang="cs-CZ" sz="1600" dirty="0">
                <a:solidFill>
                  <a:srgbClr val="009FE3"/>
                </a:solidFill>
              </a:rPr>
              <a:t>lyžařům</a:t>
            </a:r>
            <a:r>
              <a:rPr lang="cs-CZ" sz="1600" dirty="0"/>
              <a:t> jsou v </a:t>
            </a:r>
            <a:r>
              <a:rPr lang="cs-CZ" sz="1600" dirty="0">
                <a:solidFill>
                  <a:srgbClr val="009FE3"/>
                </a:solidFill>
              </a:rPr>
              <a:t>Jeseníkách</a:t>
            </a:r>
            <a:r>
              <a:rPr lang="cs-CZ" sz="1600" dirty="0"/>
              <a:t> pochopitelně </a:t>
            </a:r>
            <a:r>
              <a:rPr lang="cs-CZ" sz="1600" dirty="0">
                <a:solidFill>
                  <a:srgbClr val="009FE3"/>
                </a:solidFill>
              </a:rPr>
              <a:t>dražší zimní pobyty</a:t>
            </a:r>
            <a:r>
              <a:rPr lang="cs-CZ" sz="1600" dirty="0"/>
              <a:t>, zatímco na </a:t>
            </a:r>
            <a:r>
              <a:rPr lang="cs-CZ" sz="1600" dirty="0">
                <a:solidFill>
                  <a:srgbClr val="009FE3"/>
                </a:solidFill>
              </a:rPr>
              <a:t>Střední Moravě </a:t>
            </a:r>
            <a:r>
              <a:rPr lang="cs-CZ" sz="1600" dirty="0"/>
              <a:t>k sezónním výkyvům dochází </a:t>
            </a:r>
            <a:r>
              <a:rPr lang="cs-CZ" sz="1600" dirty="0">
                <a:solidFill>
                  <a:srgbClr val="009FE3"/>
                </a:solidFill>
              </a:rPr>
              <a:t>mnohem méně</a:t>
            </a:r>
            <a:r>
              <a:rPr lang="cs-CZ" sz="1600" dirty="0"/>
              <a:t>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Denní náklady na dovolenou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26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4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004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3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120588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7972808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délník 13"/>
          <p:cNvSpPr/>
          <p:nvPr/>
        </p:nvSpPr>
        <p:spPr>
          <a:xfrm>
            <a:off x="2253229" y="6581243"/>
            <a:ext cx="6391238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Q39. Kolik jste utratili nebo plánujete utratit za jeden den Vašeho pobytu? [Celkem]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15" name="Graf 14"/>
          <p:cNvGraphicFramePr/>
          <p:nvPr>
            <p:extLst>
              <p:ext uri="{D42A27DB-BD31-4B8C-83A1-F6EECF244321}">
                <p14:modId xmlns:p14="http://schemas.microsoft.com/office/powerpoint/2010/main" val="3125448022"/>
              </p:ext>
            </p:extLst>
          </p:nvPr>
        </p:nvGraphicFramePr>
        <p:xfrm>
          <a:off x="611334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Graf 16"/>
          <p:cNvGraphicFramePr/>
          <p:nvPr>
            <p:extLst>
              <p:ext uri="{D42A27DB-BD31-4B8C-83A1-F6EECF244321}">
                <p14:modId xmlns:p14="http://schemas.microsoft.com/office/powerpoint/2010/main" val="3871001141"/>
              </p:ext>
            </p:extLst>
          </p:nvPr>
        </p:nvGraphicFramePr>
        <p:xfrm>
          <a:off x="4463553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9" name="Graf 18"/>
          <p:cNvGraphicFramePr/>
          <p:nvPr>
            <p:extLst>
              <p:ext uri="{D42A27DB-BD31-4B8C-83A1-F6EECF244321}">
                <p14:modId xmlns:p14="http://schemas.microsoft.com/office/powerpoint/2010/main" val="1286477497"/>
              </p:ext>
            </p:extLst>
          </p:nvPr>
        </p:nvGraphicFramePr>
        <p:xfrm>
          <a:off x="8300770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32985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xmlns="" id="{FB2E35BC-23A9-4D6B-8141-A7DE18B5C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84A6FD77-FF82-4402-8213-508521E32FB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217" y="2182159"/>
            <a:ext cx="1070747" cy="1070747"/>
          </a:xfrm>
          <a:prstGeom prst="rect">
            <a:avLst/>
          </a:prstGeom>
          <a:effectLst/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8EBB50DC-964B-4A1E-8563-BBB4C30B383B}"/>
              </a:ext>
            </a:extLst>
          </p:cNvPr>
          <p:cNvSpPr txBox="1"/>
          <p:nvPr/>
        </p:nvSpPr>
        <p:spPr>
          <a:xfrm>
            <a:off x="0" y="2998113"/>
            <a:ext cx="12192000" cy="861774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5000" b="0" i="0" u="none" strike="noStrike" kern="1200" cap="none" spc="0" normalizeH="0" baseline="0" noProof="0" dirty="0">
                <a:ln>
                  <a:noFill/>
                </a:ln>
                <a:solidFill>
                  <a:srgbClr val="1964A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Zdroje informací</a:t>
            </a:r>
          </a:p>
        </p:txBody>
      </p:sp>
    </p:spTree>
    <p:extLst>
      <p:ext uri="{BB962C8B-B14F-4D97-AF65-F5344CB8AC3E}">
        <p14:creationId xmlns:p14="http://schemas.microsoft.com/office/powerpoint/2010/main" val="29851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03287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V obou regionech se uplatňuje "</a:t>
            </a:r>
            <a:r>
              <a:rPr lang="cs-CZ" sz="1600" dirty="0" err="1">
                <a:solidFill>
                  <a:srgbClr val="009FE3"/>
                </a:solidFill>
              </a:rPr>
              <a:t>word</a:t>
            </a:r>
            <a:r>
              <a:rPr lang="cs-CZ" sz="1600" dirty="0">
                <a:solidFill>
                  <a:srgbClr val="009FE3"/>
                </a:solidFill>
              </a:rPr>
              <a:t> </a:t>
            </a:r>
            <a:r>
              <a:rPr lang="cs-CZ" sz="1600" dirty="0" err="1">
                <a:solidFill>
                  <a:srgbClr val="009FE3"/>
                </a:solidFill>
              </a:rPr>
              <a:t>of</a:t>
            </a:r>
            <a:r>
              <a:rPr lang="cs-CZ" sz="1600" dirty="0">
                <a:solidFill>
                  <a:srgbClr val="009FE3"/>
                </a:solidFill>
              </a:rPr>
              <a:t> </a:t>
            </a:r>
            <a:r>
              <a:rPr lang="cs-CZ" sz="1600" dirty="0" err="1">
                <a:solidFill>
                  <a:srgbClr val="009FE3"/>
                </a:solidFill>
              </a:rPr>
              <a:t>mouth</a:t>
            </a:r>
            <a:r>
              <a:rPr lang="cs-CZ" sz="1600" dirty="0"/>
              <a:t>" podstatně </a:t>
            </a:r>
            <a:r>
              <a:rPr lang="cs-CZ" sz="1600" dirty="0">
                <a:solidFill>
                  <a:srgbClr val="009FE3"/>
                </a:solidFill>
              </a:rPr>
              <a:t>více v zimních měsících </a:t>
            </a:r>
            <a:r>
              <a:rPr lang="cs-CZ" sz="1600" dirty="0"/>
              <a:t>než v ostatních obdobích, naopak jsou </a:t>
            </a:r>
            <a:br>
              <a:rPr lang="cs-CZ" sz="1600" dirty="0"/>
            </a:br>
            <a:r>
              <a:rPr lang="cs-CZ" sz="1600" dirty="0">
                <a:solidFill>
                  <a:srgbClr val="009FE3"/>
                </a:solidFill>
              </a:rPr>
              <a:t>v zimě méně častí</a:t>
            </a:r>
            <a:r>
              <a:rPr lang="cs-CZ" sz="1600" dirty="0"/>
              <a:t> turisté přijíždějící do regionu už jako "</a:t>
            </a:r>
            <a:r>
              <a:rPr lang="cs-CZ" sz="1600" dirty="0">
                <a:solidFill>
                  <a:srgbClr val="009FE3"/>
                </a:solidFill>
              </a:rPr>
              <a:t>na známé místo</a:t>
            </a:r>
            <a:r>
              <a:rPr lang="cs-CZ" sz="1600" dirty="0"/>
              <a:t>" bez předchozího hledání informací.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Zdroje informací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28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38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875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7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052852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7922009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429932" y="6581243"/>
            <a:ext cx="673946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Q09. Kde jste čerpal/a informace o regionu?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14" name="Graf 13"/>
          <p:cNvGraphicFramePr/>
          <p:nvPr>
            <p:extLst>
              <p:ext uri="{D42A27DB-BD31-4B8C-83A1-F6EECF244321}">
                <p14:modId xmlns:p14="http://schemas.microsoft.com/office/powerpoint/2010/main" val="2916256330"/>
              </p:ext>
            </p:extLst>
          </p:nvPr>
        </p:nvGraphicFramePr>
        <p:xfrm>
          <a:off x="304808" y="2223330"/>
          <a:ext cx="4112125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Graf 14"/>
          <p:cNvGraphicFramePr/>
          <p:nvPr>
            <p:extLst>
              <p:ext uri="{D42A27DB-BD31-4B8C-83A1-F6EECF244321}">
                <p14:modId xmlns:p14="http://schemas.microsoft.com/office/powerpoint/2010/main" val="3196296118"/>
              </p:ext>
            </p:extLst>
          </p:nvPr>
        </p:nvGraphicFramePr>
        <p:xfrm>
          <a:off x="4173964" y="2223330"/>
          <a:ext cx="4112125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Graf 17"/>
          <p:cNvGraphicFramePr/>
          <p:nvPr>
            <p:extLst>
              <p:ext uri="{D42A27DB-BD31-4B8C-83A1-F6EECF244321}">
                <p14:modId xmlns:p14="http://schemas.microsoft.com/office/powerpoint/2010/main" val="3129324447"/>
              </p:ext>
            </p:extLst>
          </p:nvPr>
        </p:nvGraphicFramePr>
        <p:xfrm>
          <a:off x="8043120" y="2223330"/>
          <a:ext cx="4112125" cy="409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90950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08454EFA-4099-4A67-B685-5382081D7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29</a:t>
            </a:fld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xmlns="" id="{36CDC33F-E232-4C63-91C9-F5034A213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Hledání informací online</a:t>
            </a:r>
          </a:p>
        </p:txBody>
      </p:sp>
      <p:grpSp>
        <p:nvGrpSpPr>
          <p:cNvPr id="8" name="Skupina 7">
            <a:extLst>
              <a:ext uri="{FF2B5EF4-FFF2-40B4-BE49-F238E27FC236}">
                <a16:creationId xmlns:a16="http://schemas.microsoft.com/office/drawing/2014/main" xmlns="" id="{1674EA97-5887-44F1-A550-B103F127B1B0}"/>
              </a:ext>
            </a:extLst>
          </p:cNvPr>
          <p:cNvGrpSpPr/>
          <p:nvPr/>
        </p:nvGrpSpPr>
        <p:grpSpPr>
          <a:xfrm>
            <a:off x="676895" y="2089385"/>
            <a:ext cx="806833" cy="612000"/>
            <a:chOff x="964191" y="2454481"/>
            <a:chExt cx="806833" cy="612000"/>
          </a:xfrm>
        </p:grpSpPr>
        <p:pic>
          <p:nvPicPr>
            <p:cNvPr id="9" name="Obrázek 8">
              <a:extLst>
                <a:ext uri="{FF2B5EF4-FFF2-40B4-BE49-F238E27FC236}">
                  <a16:creationId xmlns:a16="http://schemas.microsoft.com/office/drawing/2014/main" xmlns="" id="{0E804017-0B9F-4A6F-9622-84E50E1B0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1133" y="2454481"/>
              <a:ext cx="612000" cy="612000"/>
            </a:xfrm>
            <a:prstGeom prst="rect">
              <a:avLst/>
            </a:prstGeom>
          </p:spPr>
        </p:pic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xmlns="" id="{7186D7C8-D610-4F92-9E63-6D46AD5492D3}"/>
                </a:ext>
              </a:extLst>
            </p:cNvPr>
            <p:cNvSpPr txBox="1"/>
            <p:nvPr/>
          </p:nvSpPr>
          <p:spPr>
            <a:xfrm>
              <a:off x="964191" y="2597067"/>
              <a:ext cx="8068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b="1" dirty="0">
                  <a:solidFill>
                    <a:schemeClr val="bg1"/>
                  </a:solidFill>
                </a:rPr>
                <a:t>WWW</a:t>
              </a:r>
            </a:p>
          </p:txBody>
        </p:sp>
      </p:grpSp>
      <p:pic>
        <p:nvPicPr>
          <p:cNvPr id="11" name="Obrázek 10">
            <a:extLst>
              <a:ext uri="{FF2B5EF4-FFF2-40B4-BE49-F238E27FC236}">
                <a16:creationId xmlns:a16="http://schemas.microsoft.com/office/drawing/2014/main" xmlns="" id="{2D6EB4B4-4BC9-4146-AF9B-12F07530F0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24" y="4410961"/>
            <a:ext cx="529973" cy="52997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xmlns="" id="{FD3B5487-CE03-4A65-BC1E-1BF116DF20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37" y="5159459"/>
            <a:ext cx="614794" cy="614794"/>
          </a:xfrm>
          <a:prstGeom prst="rect">
            <a:avLst/>
          </a:prstGeom>
        </p:spPr>
      </p:pic>
      <p:sp>
        <p:nvSpPr>
          <p:cNvPr id="13" name="Zástupný symbol pro obsah 7">
            <a:extLst>
              <a:ext uri="{FF2B5EF4-FFF2-40B4-BE49-F238E27FC236}">
                <a16:creationId xmlns:a16="http://schemas.microsoft.com/office/drawing/2014/main" xmlns="" id="{022AB1D7-E5FB-40C5-910C-F6D47A774CA5}"/>
              </a:ext>
            </a:extLst>
          </p:cNvPr>
          <p:cNvSpPr txBox="1">
            <a:spLocks/>
          </p:cNvSpPr>
          <p:nvPr/>
        </p:nvSpPr>
        <p:spPr>
          <a:xfrm>
            <a:off x="1590670" y="2029298"/>
            <a:ext cx="9507468" cy="603287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600" dirty="0"/>
              <a:t>Různé </a:t>
            </a:r>
            <a:r>
              <a:rPr lang="cs-CZ" sz="1600" dirty="0">
                <a:solidFill>
                  <a:srgbClr val="00B0F0"/>
                </a:solidFill>
              </a:rPr>
              <a:t>webové stránky </a:t>
            </a:r>
            <a:r>
              <a:rPr lang="cs-CZ" sz="1600" dirty="0"/>
              <a:t>dostávají před sociálními sítěmi přednost od zhruba 70 až 80 procent těch, co před návštěvou Olomouckého kraje zamíří na internet.</a:t>
            </a:r>
          </a:p>
          <a:p>
            <a:pPr marL="0" indent="0">
              <a:buFont typeface="Wingdings" pitchFamily="2" charset="2"/>
              <a:buNone/>
            </a:pPr>
            <a:r>
              <a:rPr lang="cs-CZ" sz="1600" dirty="0"/>
              <a:t>	zhruba </a:t>
            </a:r>
            <a:r>
              <a:rPr lang="cs-CZ" sz="1600" dirty="0">
                <a:solidFill>
                  <a:srgbClr val="00B0F0"/>
                </a:solidFill>
              </a:rPr>
              <a:t>33 %</a:t>
            </a:r>
            <a:r>
              <a:rPr lang="cs-CZ" sz="1600" dirty="0"/>
              <a:t> z nich chodí pak hlavně na </a:t>
            </a:r>
            <a:r>
              <a:rPr lang="cs-CZ" sz="1600" dirty="0">
                <a:solidFill>
                  <a:srgbClr val="00B0F0"/>
                </a:solidFill>
              </a:rPr>
              <a:t>webové stránky daných lokalit</a:t>
            </a:r>
          </a:p>
          <a:p>
            <a:pPr marL="0" indent="0">
              <a:buFont typeface="Wingdings" pitchFamily="2" charset="2"/>
              <a:buNone/>
            </a:pPr>
            <a:r>
              <a:rPr lang="cs-CZ" sz="1600" dirty="0"/>
              <a:t>	dalších cca </a:t>
            </a:r>
            <a:r>
              <a:rPr lang="cs-CZ" sz="1600" dirty="0">
                <a:solidFill>
                  <a:srgbClr val="00B0F0"/>
                </a:solidFill>
              </a:rPr>
              <a:t>15 %</a:t>
            </a:r>
            <a:r>
              <a:rPr lang="cs-CZ" sz="1600" dirty="0"/>
              <a:t> z nich chodí na </a:t>
            </a:r>
            <a:r>
              <a:rPr lang="cs-CZ" sz="1600" dirty="0">
                <a:solidFill>
                  <a:srgbClr val="00B0F0"/>
                </a:solidFill>
              </a:rPr>
              <a:t>obecné portály </a:t>
            </a:r>
            <a:r>
              <a:rPr lang="cs-CZ" sz="1600" dirty="0"/>
              <a:t>typu </a:t>
            </a:r>
            <a:r>
              <a:rPr lang="cs-CZ" sz="1600" i="1" dirty="0"/>
              <a:t>kudyznudy.cz </a:t>
            </a:r>
          </a:p>
          <a:p>
            <a:pPr marL="0" indent="0">
              <a:buFont typeface="Wingdings" pitchFamily="2" charset="2"/>
              <a:buNone/>
            </a:pPr>
            <a:r>
              <a:rPr lang="cs-CZ" sz="1600" i="1" dirty="0"/>
              <a:t>	</a:t>
            </a:r>
            <a:r>
              <a:rPr lang="cs-CZ" sz="1600" dirty="0"/>
              <a:t>zbytek používá obecné </a:t>
            </a:r>
            <a:r>
              <a:rPr lang="cs-CZ" sz="1600" dirty="0" err="1"/>
              <a:t>vyhledáváče</a:t>
            </a:r>
            <a:r>
              <a:rPr lang="cs-CZ" sz="1600" dirty="0"/>
              <a:t>, případně si navštívené stránky nepamatuje</a:t>
            </a:r>
          </a:p>
          <a:p>
            <a:pPr marL="0" indent="0">
              <a:buFont typeface="Wingdings" pitchFamily="2" charset="2"/>
              <a:buNone/>
            </a:pPr>
            <a:endParaRPr lang="cs-CZ" sz="1600" dirty="0"/>
          </a:p>
          <a:p>
            <a:pPr marL="0" indent="0">
              <a:buFont typeface="Wingdings" pitchFamily="2" charset="2"/>
              <a:buNone/>
            </a:pPr>
            <a:endParaRPr lang="cs-CZ" sz="1600" dirty="0"/>
          </a:p>
          <a:p>
            <a:pPr marL="0" indent="0">
              <a:buFont typeface="Wingdings" pitchFamily="2" charset="2"/>
              <a:buNone/>
            </a:pPr>
            <a:endParaRPr lang="cs-CZ" sz="1600" dirty="0"/>
          </a:p>
          <a:p>
            <a:pPr marL="0" indent="0">
              <a:buFont typeface="Wingdings" pitchFamily="2" charset="2"/>
              <a:buNone/>
            </a:pPr>
            <a:endParaRPr lang="cs-CZ" sz="1600" dirty="0"/>
          </a:p>
          <a:p>
            <a:pPr marL="0" indent="0">
              <a:buFont typeface="Wingdings" pitchFamily="2" charset="2"/>
              <a:buNone/>
            </a:pPr>
            <a:r>
              <a:rPr lang="cs-CZ" sz="1600" dirty="0"/>
              <a:t>Zhruba </a:t>
            </a:r>
            <a:r>
              <a:rPr lang="cs-CZ" sz="1600" dirty="0">
                <a:solidFill>
                  <a:srgbClr val="00B0F0"/>
                </a:solidFill>
              </a:rPr>
              <a:t>1/5</a:t>
            </a:r>
            <a:r>
              <a:rPr lang="cs-CZ" sz="1600" dirty="0"/>
              <a:t> návštěvníků hledá informace převážně na </a:t>
            </a:r>
            <a:r>
              <a:rPr lang="cs-CZ" sz="1600" dirty="0">
                <a:solidFill>
                  <a:srgbClr val="00B0F0"/>
                </a:solidFill>
              </a:rPr>
              <a:t>sociálních sítích</a:t>
            </a:r>
            <a:r>
              <a:rPr lang="cs-CZ" sz="1600" dirty="0"/>
              <a:t>.</a:t>
            </a:r>
          </a:p>
          <a:p>
            <a:pPr marL="0" indent="0">
              <a:buFont typeface="Wingdings" pitchFamily="2" charset="2"/>
              <a:buNone/>
            </a:pPr>
            <a:endParaRPr lang="cs-CZ" sz="1600" dirty="0"/>
          </a:p>
          <a:p>
            <a:pPr marL="0" indent="0">
              <a:buFont typeface="Wingdings" pitchFamily="2" charset="2"/>
              <a:buNone/>
            </a:pPr>
            <a:r>
              <a:rPr lang="cs-CZ" sz="1600" dirty="0"/>
              <a:t>Náhodný „zásah“ reklamou je spíše nepravděpodobný, </a:t>
            </a:r>
            <a:r>
              <a:rPr lang="cs-CZ" sz="1600" dirty="0" err="1"/>
              <a:t>proklik</a:t>
            </a:r>
            <a:r>
              <a:rPr lang="cs-CZ" sz="1600" dirty="0"/>
              <a:t> přes reklamu je výjimečný.</a:t>
            </a:r>
          </a:p>
        </p:txBody>
      </p:sp>
      <p:grpSp>
        <p:nvGrpSpPr>
          <p:cNvPr id="14" name="Skupina 13">
            <a:extLst>
              <a:ext uri="{FF2B5EF4-FFF2-40B4-BE49-F238E27FC236}">
                <a16:creationId xmlns:a16="http://schemas.microsoft.com/office/drawing/2014/main" xmlns="" id="{A77DD195-2C85-4F56-87D6-33AB620D85CA}"/>
              </a:ext>
            </a:extLst>
          </p:cNvPr>
          <p:cNvGrpSpPr/>
          <p:nvPr/>
        </p:nvGrpSpPr>
        <p:grpSpPr>
          <a:xfrm>
            <a:off x="2809030" y="1087128"/>
            <a:ext cx="6573940" cy="769441"/>
            <a:chOff x="6229770" y="410999"/>
            <a:chExt cx="4504568" cy="769441"/>
          </a:xfrm>
        </p:grpSpPr>
        <p:sp>
          <p:nvSpPr>
            <p:cNvPr id="15" name="TextovéPole 14">
              <a:extLst>
                <a:ext uri="{FF2B5EF4-FFF2-40B4-BE49-F238E27FC236}">
                  <a16:creationId xmlns:a16="http://schemas.microsoft.com/office/drawing/2014/main" xmlns="" id="{1C9A890E-F89E-40CE-BA8F-95635927B851}"/>
                </a:ext>
              </a:extLst>
            </p:cNvPr>
            <p:cNvSpPr txBox="1"/>
            <p:nvPr/>
          </p:nvSpPr>
          <p:spPr>
            <a:xfrm>
              <a:off x="6229770" y="519602"/>
              <a:ext cx="4504568" cy="553998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lIns="1404000" t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1964AA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ze všech návštěvníků hledala informace </a:t>
              </a:r>
              <a:r>
                <a: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964AA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 Olomouckém kraji </a:t>
              </a:r>
              <a:r>
                <a:rPr kumimoji="0" lang="cs-CZ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1964AA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na </a:t>
              </a:r>
              <a:r>
                <a:rPr lang="cs-CZ" b="1" dirty="0">
                  <a:solidFill>
                    <a:srgbClr val="1964AA">
                      <a:lumMod val="75000"/>
                    </a:srgbClr>
                  </a:solidFill>
                  <a:latin typeface="Calibri"/>
                </a:rPr>
                <a:t>internetu</a:t>
              </a:r>
              <a:endPara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1964AA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xmlns="" id="{930FEF7A-517A-47DE-9914-9C2490FB3BEC}"/>
                </a:ext>
              </a:extLst>
            </p:cNvPr>
            <p:cNvSpPr txBox="1"/>
            <p:nvPr/>
          </p:nvSpPr>
          <p:spPr>
            <a:xfrm>
              <a:off x="6282013" y="410999"/>
              <a:ext cx="287151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cs-CZ" sz="4400" dirty="0">
                  <a:solidFill>
                    <a:srgbClr val="1964AA">
                      <a:lumMod val="75000"/>
                    </a:srgbClr>
                  </a:solidFill>
                  <a:latin typeface="Calibri"/>
                </a:rPr>
                <a:t>c</a:t>
              </a:r>
              <a:r>
                <a:rPr kumimoji="0" lang="cs-CZ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1964AA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 1/3</a:t>
              </a:r>
            </a:p>
          </p:txBody>
        </p:sp>
      </p:grpSp>
      <p:sp>
        <p:nvSpPr>
          <p:cNvPr id="20" name="TextovéPole 19">
            <a:extLst>
              <a:ext uri="{FF2B5EF4-FFF2-40B4-BE49-F238E27FC236}">
                <a16:creationId xmlns:a16="http://schemas.microsoft.com/office/drawing/2014/main" xmlns="" id="{6B856B31-4F28-413D-A485-B90FB3ADA570}"/>
              </a:ext>
            </a:extLst>
          </p:cNvPr>
          <p:cNvSpPr txBox="1"/>
          <p:nvPr/>
        </p:nvSpPr>
        <p:spPr>
          <a:xfrm>
            <a:off x="10298509" y="2632585"/>
            <a:ext cx="1813142" cy="12618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cs-CZ" sz="4000" dirty="0">
                <a:solidFill>
                  <a:schemeClr val="accent6">
                    <a:lumMod val="75000"/>
                  </a:schemeClr>
                </a:solidFill>
              </a:rPr>
              <a:t>9 z 10</a:t>
            </a:r>
          </a:p>
          <a:p>
            <a:pPr algn="ctr"/>
            <a:r>
              <a:rPr lang="cs-CZ" sz="1200" dirty="0">
                <a:solidFill>
                  <a:schemeClr val="accent6">
                    <a:lumMod val="75000"/>
                  </a:schemeClr>
                </a:solidFill>
              </a:rPr>
              <a:t>lidí, kteří využili web/FB, </a:t>
            </a:r>
            <a:r>
              <a:rPr lang="cs-CZ" sz="1200" b="1" dirty="0">
                <a:solidFill>
                  <a:schemeClr val="accent6">
                    <a:lumMod val="75000"/>
                  </a:schemeClr>
                </a:solidFill>
              </a:rPr>
              <a:t>hledalo informace záměrně</a:t>
            </a:r>
          </a:p>
        </p:txBody>
      </p:sp>
      <p:sp>
        <p:nvSpPr>
          <p:cNvPr id="21" name="Pravá složená závorka 20">
            <a:extLst>
              <a:ext uri="{FF2B5EF4-FFF2-40B4-BE49-F238E27FC236}">
                <a16:creationId xmlns:a16="http://schemas.microsoft.com/office/drawing/2014/main" xmlns="" id="{E07CC0A1-4DD5-4727-A9DE-205D90A232E8}"/>
              </a:ext>
            </a:extLst>
          </p:cNvPr>
          <p:cNvSpPr/>
          <p:nvPr/>
        </p:nvSpPr>
        <p:spPr>
          <a:xfrm>
            <a:off x="10103676" y="2125571"/>
            <a:ext cx="320181" cy="2665503"/>
          </a:xfrm>
          <a:prstGeom prst="rightBrace">
            <a:avLst>
              <a:gd name="adj1" fmla="val 69304"/>
              <a:gd name="adj2" fmla="val 50000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Řečová bublina: obdélníkový bublinový popisek se zakulacenými rohy 23">
            <a:extLst>
              <a:ext uri="{FF2B5EF4-FFF2-40B4-BE49-F238E27FC236}">
                <a16:creationId xmlns:a16="http://schemas.microsoft.com/office/drawing/2014/main" xmlns="" id="{3F0C423A-7284-4DE0-8C33-7B89377EED98}"/>
              </a:ext>
            </a:extLst>
          </p:cNvPr>
          <p:cNvSpPr/>
          <p:nvPr/>
        </p:nvSpPr>
        <p:spPr>
          <a:xfrm>
            <a:off x="2809030" y="3638551"/>
            <a:ext cx="6211145" cy="772410"/>
          </a:xfrm>
          <a:prstGeom prst="wedgeRoundRectCallout">
            <a:avLst>
              <a:gd name="adj1" fmla="val -64937"/>
              <a:gd name="adj2" fmla="val -63729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Stránky </a:t>
            </a:r>
            <a:r>
              <a:rPr lang="cs-CZ" sz="14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www.navstivtejeseniky.cz </a:t>
            </a:r>
            <a:r>
              <a:rPr lang="cs-CZ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byly v létě navštíveny 6 % těch, kteří hledali informace na webu. Obecně však tyto stránky a web </a:t>
            </a:r>
            <a:r>
              <a:rPr lang="cs-CZ" sz="14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www.strednimorava-tourism.cz </a:t>
            </a:r>
            <a:r>
              <a:rPr lang="cs-CZ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návštěvníci téměř nezmiňovali a neznají je.</a:t>
            </a:r>
            <a:endParaRPr lang="cs-CZ" sz="14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99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63504"/>
          </a:xfrm>
        </p:spPr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Obsah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3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4294967295"/>
          </p:nvPr>
        </p:nvSpPr>
        <p:spPr>
          <a:xfrm>
            <a:off x="850832" y="1384419"/>
            <a:ext cx="7927412" cy="495288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2000" dirty="0"/>
              <a:t>Design výzkumu </a:t>
            </a:r>
          </a:p>
          <a:p>
            <a:pPr>
              <a:lnSpc>
                <a:spcPct val="1200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2000" dirty="0"/>
              <a:t>Hlavní zjištění</a:t>
            </a:r>
          </a:p>
          <a:p>
            <a:pPr>
              <a:lnSpc>
                <a:spcPct val="1200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2000" dirty="0"/>
              <a:t>Detailní zjištění</a:t>
            </a:r>
          </a:p>
          <a:p>
            <a:pPr lvl="1">
              <a:lnSpc>
                <a:spcPct val="1200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1800" dirty="0"/>
              <a:t>Charakteristika návštěvníků</a:t>
            </a:r>
          </a:p>
          <a:p>
            <a:pPr lvl="1">
              <a:lnSpc>
                <a:spcPct val="1200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1800" dirty="0"/>
              <a:t>Charakteristika pobytu</a:t>
            </a:r>
          </a:p>
          <a:p>
            <a:pPr lvl="1">
              <a:lnSpc>
                <a:spcPct val="1200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1800" dirty="0"/>
              <a:t>Ubytování, stravování, výdaje</a:t>
            </a:r>
          </a:p>
          <a:p>
            <a:pPr lvl="1">
              <a:lnSpc>
                <a:spcPct val="1200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1800" dirty="0"/>
              <a:t>Zdroje informací</a:t>
            </a:r>
          </a:p>
          <a:p>
            <a:pPr lvl="1">
              <a:lnSpc>
                <a:spcPct val="1200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1800" dirty="0"/>
              <a:t>Hodnocení pobytu a regionu</a:t>
            </a:r>
          </a:p>
          <a:p>
            <a:pPr lvl="1">
              <a:lnSpc>
                <a:spcPct val="1200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1800" dirty="0"/>
              <a:t>Image regionu</a:t>
            </a:r>
          </a:p>
          <a:p>
            <a:pPr lvl="0"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2000" dirty="0"/>
              <a:t>Přílohy</a:t>
            </a:r>
          </a:p>
          <a:p>
            <a:pPr lvl="0"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2000" dirty="0"/>
              <a:t>Kontakty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xmlns="" id="{EF571F28-EF34-4381-ADEE-466D8AF57CB1}"/>
              </a:ext>
            </a:extLst>
          </p:cNvPr>
          <p:cNvSpPr/>
          <p:nvPr/>
        </p:nvSpPr>
        <p:spPr>
          <a:xfrm>
            <a:off x="6347637" y="1"/>
            <a:ext cx="5844363" cy="6868528"/>
          </a:xfrm>
          <a:prstGeom prst="rect">
            <a:avLst/>
          </a:prstGeom>
          <a:blipFill>
            <a:blip r:embed="rId2">
              <a:alphaModFix amt="49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964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03287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Povědomí o Olomouc region </a:t>
            </a:r>
            <a:r>
              <a:rPr lang="cs-CZ" sz="1600" dirty="0" err="1"/>
              <a:t>card</a:t>
            </a:r>
            <a:r>
              <a:rPr lang="cs-CZ" sz="1600" dirty="0"/>
              <a:t> </a:t>
            </a:r>
            <a:r>
              <a:rPr lang="cs-CZ" sz="1600" dirty="0">
                <a:solidFill>
                  <a:srgbClr val="009FE3"/>
                </a:solidFill>
              </a:rPr>
              <a:t>v obou regionech stagnuje</a:t>
            </a:r>
            <a:r>
              <a:rPr lang="cs-CZ" sz="1600" dirty="0"/>
              <a:t>, na </a:t>
            </a:r>
            <a:r>
              <a:rPr lang="cs-CZ" sz="1600" dirty="0">
                <a:solidFill>
                  <a:srgbClr val="009FE3"/>
                </a:solidFill>
              </a:rPr>
              <a:t>Střední Moravě </a:t>
            </a:r>
            <a:r>
              <a:rPr lang="cs-CZ" sz="1600" dirty="0"/>
              <a:t>se pohybuje okolo </a:t>
            </a:r>
            <a:r>
              <a:rPr lang="cs-CZ" sz="1600" dirty="0">
                <a:solidFill>
                  <a:srgbClr val="009FE3"/>
                </a:solidFill>
              </a:rPr>
              <a:t>20%</a:t>
            </a:r>
            <a:r>
              <a:rPr lang="cs-CZ" sz="1600" dirty="0"/>
              <a:t>, v </a:t>
            </a:r>
            <a:r>
              <a:rPr lang="cs-CZ" sz="1600" dirty="0">
                <a:solidFill>
                  <a:srgbClr val="009FE3"/>
                </a:solidFill>
              </a:rPr>
              <a:t>Jeseníkách</a:t>
            </a:r>
            <a:r>
              <a:rPr lang="cs-CZ" sz="1600" dirty="0"/>
              <a:t> je dokonce jen na úrovni necelých </a:t>
            </a:r>
            <a:r>
              <a:rPr lang="cs-CZ" sz="1600" dirty="0">
                <a:solidFill>
                  <a:srgbClr val="009FE3"/>
                </a:solidFill>
              </a:rPr>
              <a:t>15%</a:t>
            </a:r>
            <a:r>
              <a:rPr lang="cs-CZ" sz="1600" dirty="0"/>
              <a:t>. Nejčastějším zdrojem, kde se lidé o kartě dozvěděli, je </a:t>
            </a:r>
            <a:r>
              <a:rPr lang="cs-CZ" sz="1600" dirty="0">
                <a:solidFill>
                  <a:srgbClr val="00B0F0"/>
                </a:solidFill>
              </a:rPr>
              <a:t>internet</a:t>
            </a:r>
            <a:r>
              <a:rPr lang="cs-CZ" sz="1600" dirty="0"/>
              <a:t>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Znalost </a:t>
            </a:r>
            <a:r>
              <a:rPr lang="cs-CZ" b="1" dirty="0"/>
              <a:t>Olomouc region </a:t>
            </a:r>
            <a:r>
              <a:rPr lang="cs-CZ" b="1" dirty="0" err="1"/>
              <a:t>card</a:t>
            </a:r>
            <a:endParaRPr lang="cs-CZ" b="1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30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4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004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3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120588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7972808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délník 13"/>
          <p:cNvSpPr/>
          <p:nvPr/>
        </p:nvSpPr>
        <p:spPr>
          <a:xfrm>
            <a:off x="2253229" y="6581243"/>
            <a:ext cx="6391238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chemeClr val="tx2"/>
                </a:solidFill>
                <a:cs typeface="Arial" charset="0"/>
              </a:rPr>
              <a:t>Q40. Slyšeli jste už o slevové kartě Olomouc region </a:t>
            </a:r>
            <a:r>
              <a:rPr lang="cs-CZ" sz="1200" dirty="0" err="1">
                <a:solidFill>
                  <a:schemeClr val="tx2"/>
                </a:solidFill>
                <a:cs typeface="Arial" charset="0"/>
              </a:rPr>
              <a:t>card</a:t>
            </a:r>
            <a:r>
              <a:rPr lang="cs-CZ" sz="1200" dirty="0">
                <a:solidFill>
                  <a:schemeClr val="tx2"/>
                </a:solidFill>
                <a:cs typeface="Arial" charset="0"/>
              </a:rPr>
              <a:t>?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15" name="Graf 14"/>
          <p:cNvGraphicFramePr/>
          <p:nvPr>
            <p:extLst>
              <p:ext uri="{D42A27DB-BD31-4B8C-83A1-F6EECF244321}">
                <p14:modId xmlns:p14="http://schemas.microsoft.com/office/powerpoint/2010/main" val="310050219"/>
              </p:ext>
            </p:extLst>
          </p:nvPr>
        </p:nvGraphicFramePr>
        <p:xfrm>
          <a:off x="611334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Graf 15"/>
          <p:cNvGraphicFramePr/>
          <p:nvPr>
            <p:extLst>
              <p:ext uri="{D42A27DB-BD31-4B8C-83A1-F6EECF244321}">
                <p14:modId xmlns:p14="http://schemas.microsoft.com/office/powerpoint/2010/main" val="745769280"/>
              </p:ext>
            </p:extLst>
          </p:nvPr>
        </p:nvGraphicFramePr>
        <p:xfrm>
          <a:off x="4448549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0" name="Graf 19"/>
          <p:cNvGraphicFramePr/>
          <p:nvPr>
            <p:extLst>
              <p:ext uri="{D42A27DB-BD31-4B8C-83A1-F6EECF244321}">
                <p14:modId xmlns:p14="http://schemas.microsoft.com/office/powerpoint/2010/main" val="3431764036"/>
              </p:ext>
            </p:extLst>
          </p:nvPr>
        </p:nvGraphicFramePr>
        <p:xfrm>
          <a:off x="8343944" y="2199272"/>
          <a:ext cx="3181294" cy="416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27389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xmlns="" id="{FB2E35BC-23A9-4D6B-8141-A7DE18B5C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8EBB50DC-964B-4A1E-8563-BBB4C30B383B}"/>
              </a:ext>
            </a:extLst>
          </p:cNvPr>
          <p:cNvSpPr txBox="1"/>
          <p:nvPr/>
        </p:nvSpPr>
        <p:spPr>
          <a:xfrm>
            <a:off x="0" y="2998113"/>
            <a:ext cx="12192000" cy="861774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5000" b="0" i="0" u="none" strike="noStrike" kern="1200" cap="none" spc="0" normalizeH="0" baseline="0" noProof="0" dirty="0">
                <a:ln>
                  <a:noFill/>
                </a:ln>
                <a:solidFill>
                  <a:srgbClr val="1964A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Hodnocení pobytu a regionu</a:t>
            </a:r>
          </a:p>
        </p:txBody>
      </p:sp>
    </p:spTree>
    <p:extLst>
      <p:ext uri="{BB962C8B-B14F-4D97-AF65-F5344CB8AC3E}">
        <p14:creationId xmlns:p14="http://schemas.microsoft.com/office/powerpoint/2010/main" val="16800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32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4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004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3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120588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7972808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délník 13"/>
          <p:cNvSpPr/>
          <p:nvPr/>
        </p:nvSpPr>
        <p:spPr>
          <a:xfrm>
            <a:off x="1802835" y="6581243"/>
            <a:ext cx="7527432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chemeClr val="tx2"/>
                </a:solidFill>
                <a:cs typeface="Arial" charset="0"/>
              </a:rPr>
              <a:t>Q25. Doporučil/a byste návštěvu regionu Vašim přátelům, známým nebo členům rodiny? [škála 0-10]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15" name="Graf 14"/>
          <p:cNvGraphicFramePr/>
          <p:nvPr>
            <p:extLst>
              <p:ext uri="{D42A27DB-BD31-4B8C-83A1-F6EECF244321}">
                <p14:modId xmlns:p14="http://schemas.microsoft.com/office/powerpoint/2010/main" val="3024710461"/>
              </p:ext>
            </p:extLst>
          </p:nvPr>
        </p:nvGraphicFramePr>
        <p:xfrm>
          <a:off x="611334" y="2236888"/>
          <a:ext cx="3181294" cy="383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Ovál 1"/>
          <p:cNvSpPr/>
          <p:nvPr/>
        </p:nvSpPr>
        <p:spPr>
          <a:xfrm>
            <a:off x="963693" y="6083708"/>
            <a:ext cx="450559" cy="45055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+73</a:t>
            </a:r>
          </a:p>
        </p:txBody>
      </p:sp>
      <p:sp>
        <p:nvSpPr>
          <p:cNvPr id="17" name="Ovál 16"/>
          <p:cNvSpPr/>
          <p:nvPr/>
        </p:nvSpPr>
        <p:spPr>
          <a:xfrm>
            <a:off x="1969199" y="6083708"/>
            <a:ext cx="450559" cy="45055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+75</a:t>
            </a:r>
          </a:p>
        </p:txBody>
      </p:sp>
      <p:sp>
        <p:nvSpPr>
          <p:cNvPr id="18" name="Ovál 17"/>
          <p:cNvSpPr/>
          <p:nvPr/>
        </p:nvSpPr>
        <p:spPr>
          <a:xfrm>
            <a:off x="2991639" y="6083708"/>
            <a:ext cx="450559" cy="45055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+83</a:t>
            </a:r>
          </a:p>
        </p:txBody>
      </p:sp>
      <p:graphicFrame>
        <p:nvGraphicFramePr>
          <p:cNvPr id="19" name="Graf 18"/>
          <p:cNvGraphicFramePr/>
          <p:nvPr>
            <p:extLst>
              <p:ext uri="{D42A27DB-BD31-4B8C-83A1-F6EECF244321}">
                <p14:modId xmlns:p14="http://schemas.microsoft.com/office/powerpoint/2010/main" val="1634557499"/>
              </p:ext>
            </p:extLst>
          </p:nvPr>
        </p:nvGraphicFramePr>
        <p:xfrm>
          <a:off x="4474633" y="2236888"/>
          <a:ext cx="3181294" cy="383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" name="Ovál 20"/>
          <p:cNvSpPr/>
          <p:nvPr/>
        </p:nvSpPr>
        <p:spPr>
          <a:xfrm>
            <a:off x="4826992" y="6083708"/>
            <a:ext cx="450559" cy="45055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>
                <a:solidFill>
                  <a:schemeClr val="accent3">
                    <a:lumMod val="50000"/>
                  </a:schemeClr>
                </a:solidFill>
              </a:rPr>
              <a:t>+77</a:t>
            </a:r>
          </a:p>
        </p:txBody>
      </p:sp>
      <p:sp>
        <p:nvSpPr>
          <p:cNvPr id="22" name="Ovál 21"/>
          <p:cNvSpPr/>
          <p:nvPr/>
        </p:nvSpPr>
        <p:spPr>
          <a:xfrm>
            <a:off x="5832498" y="6083708"/>
            <a:ext cx="450559" cy="45055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>
                <a:solidFill>
                  <a:schemeClr val="accent3">
                    <a:lumMod val="50000"/>
                  </a:schemeClr>
                </a:solidFill>
              </a:rPr>
              <a:t>+72</a:t>
            </a:r>
          </a:p>
        </p:txBody>
      </p:sp>
      <p:sp>
        <p:nvSpPr>
          <p:cNvPr id="23" name="Ovál 22"/>
          <p:cNvSpPr/>
          <p:nvPr/>
        </p:nvSpPr>
        <p:spPr>
          <a:xfrm>
            <a:off x="6854938" y="6083708"/>
            <a:ext cx="450559" cy="45055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>
                <a:solidFill>
                  <a:schemeClr val="accent3">
                    <a:lumMod val="50000"/>
                  </a:schemeClr>
                </a:solidFill>
              </a:rPr>
              <a:t>+79</a:t>
            </a:r>
          </a:p>
        </p:txBody>
      </p:sp>
      <p:graphicFrame>
        <p:nvGraphicFramePr>
          <p:cNvPr id="24" name="Graf 23"/>
          <p:cNvGraphicFramePr/>
          <p:nvPr>
            <p:extLst>
              <p:ext uri="{D42A27DB-BD31-4B8C-83A1-F6EECF244321}">
                <p14:modId xmlns:p14="http://schemas.microsoft.com/office/powerpoint/2010/main" val="1164015643"/>
              </p:ext>
            </p:extLst>
          </p:nvPr>
        </p:nvGraphicFramePr>
        <p:xfrm>
          <a:off x="8362330" y="2236888"/>
          <a:ext cx="3181294" cy="383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5" name="Ovál 24"/>
          <p:cNvSpPr/>
          <p:nvPr/>
        </p:nvSpPr>
        <p:spPr>
          <a:xfrm>
            <a:off x="8714689" y="6083708"/>
            <a:ext cx="450559" cy="45055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>
                <a:solidFill>
                  <a:schemeClr val="accent2">
                    <a:lumMod val="50000"/>
                  </a:schemeClr>
                </a:solidFill>
              </a:rPr>
              <a:t>+73</a:t>
            </a:r>
          </a:p>
        </p:txBody>
      </p:sp>
      <p:sp>
        <p:nvSpPr>
          <p:cNvPr id="26" name="Ovál 25"/>
          <p:cNvSpPr/>
          <p:nvPr/>
        </p:nvSpPr>
        <p:spPr>
          <a:xfrm>
            <a:off x="9720195" y="6083708"/>
            <a:ext cx="450559" cy="45055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>
                <a:solidFill>
                  <a:schemeClr val="accent2">
                    <a:lumMod val="50000"/>
                  </a:schemeClr>
                </a:solidFill>
              </a:rPr>
              <a:t>+82</a:t>
            </a:r>
          </a:p>
        </p:txBody>
      </p:sp>
      <p:sp>
        <p:nvSpPr>
          <p:cNvPr id="27" name="Ovál 26"/>
          <p:cNvSpPr/>
          <p:nvPr/>
        </p:nvSpPr>
        <p:spPr>
          <a:xfrm>
            <a:off x="10742635" y="6083708"/>
            <a:ext cx="450559" cy="45055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600" b="1" dirty="0">
                <a:solidFill>
                  <a:schemeClr val="accent2">
                    <a:lumMod val="50000"/>
                  </a:schemeClr>
                </a:solidFill>
              </a:rPr>
              <a:t>+94</a:t>
            </a:r>
          </a:p>
        </p:txBody>
      </p:sp>
      <p:sp>
        <p:nvSpPr>
          <p:cNvPr id="2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532911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Zatímco u návštěvníků </a:t>
            </a:r>
            <a:r>
              <a:rPr lang="cs-CZ" sz="1600" dirty="0">
                <a:solidFill>
                  <a:srgbClr val="009FE3"/>
                </a:solidFill>
              </a:rPr>
              <a:t>Střední Moravy </a:t>
            </a:r>
            <a:r>
              <a:rPr lang="cs-CZ" sz="1600" dirty="0"/>
              <a:t>je hodnota </a:t>
            </a:r>
            <a:r>
              <a:rPr lang="cs-CZ" sz="1600" dirty="0">
                <a:solidFill>
                  <a:srgbClr val="009FE3"/>
                </a:solidFill>
              </a:rPr>
              <a:t>NPS víceméně stabilní </a:t>
            </a:r>
            <a:r>
              <a:rPr lang="cs-CZ" sz="1600" dirty="0"/>
              <a:t>(okolo +75), v regionu </a:t>
            </a:r>
            <a:r>
              <a:rPr lang="cs-CZ" sz="1600" dirty="0">
                <a:solidFill>
                  <a:srgbClr val="009FE3"/>
                </a:solidFill>
              </a:rPr>
              <a:t>Jeseník</a:t>
            </a:r>
            <a:r>
              <a:rPr lang="cs-CZ" sz="1600" dirty="0"/>
              <a:t> se od zimy do léta </a:t>
            </a:r>
            <a:r>
              <a:rPr lang="cs-CZ" sz="1600" dirty="0">
                <a:solidFill>
                  <a:srgbClr val="009FE3"/>
                </a:solidFill>
              </a:rPr>
              <a:t>výrazně zvýšila </a:t>
            </a:r>
            <a:r>
              <a:rPr lang="cs-CZ" sz="1600" dirty="0"/>
              <a:t>(z +73 na +94) a dosahuje již téměř absolutního možného maxima (+100).</a:t>
            </a:r>
          </a:p>
        </p:txBody>
      </p:sp>
      <p:sp>
        <p:nvSpPr>
          <p:cNvPr id="29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Doporučení návštěvy</a:t>
            </a:r>
            <a:endParaRPr lang="cs-CZ" b="1" dirty="0"/>
          </a:p>
        </p:txBody>
      </p:sp>
      <p:sp>
        <p:nvSpPr>
          <p:cNvPr id="30" name="Obdélník 29"/>
          <p:cNvSpPr/>
          <p:nvPr/>
        </p:nvSpPr>
        <p:spPr>
          <a:xfrm>
            <a:off x="155919" y="6162020"/>
            <a:ext cx="59273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NPS</a:t>
            </a:r>
            <a:endParaRPr lang="cs-CZ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19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33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4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004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3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120588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7972808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délník 13"/>
          <p:cNvSpPr/>
          <p:nvPr/>
        </p:nvSpPr>
        <p:spPr>
          <a:xfrm>
            <a:off x="1802835" y="6581243"/>
            <a:ext cx="7527432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Q24. Máte v plánu svou návštěvu regionu v budoucnu zopakovat?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15" name="Graf 14"/>
          <p:cNvGraphicFramePr/>
          <p:nvPr>
            <p:extLst>
              <p:ext uri="{D42A27DB-BD31-4B8C-83A1-F6EECF244321}">
                <p14:modId xmlns:p14="http://schemas.microsoft.com/office/powerpoint/2010/main" val="2314316931"/>
              </p:ext>
            </p:extLst>
          </p:nvPr>
        </p:nvGraphicFramePr>
        <p:xfrm>
          <a:off x="611334" y="2311399"/>
          <a:ext cx="3181294" cy="4269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03287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Také chuť opakovat návštěvu regionu </a:t>
            </a:r>
            <a:r>
              <a:rPr lang="cs-CZ" sz="1600" dirty="0">
                <a:solidFill>
                  <a:srgbClr val="009FE3"/>
                </a:solidFill>
              </a:rPr>
              <a:t>potvrzuje závěry </a:t>
            </a:r>
            <a:r>
              <a:rPr lang="cs-CZ" sz="1600" dirty="0"/>
              <a:t>vyslovené nad </a:t>
            </a:r>
            <a:r>
              <a:rPr lang="cs-CZ" sz="1600" dirty="0">
                <a:solidFill>
                  <a:srgbClr val="009FE3"/>
                </a:solidFill>
              </a:rPr>
              <a:t>výsledky NPS</a:t>
            </a:r>
            <a:r>
              <a:rPr lang="cs-CZ" sz="1600" dirty="0"/>
              <a:t>. U </a:t>
            </a:r>
            <a:r>
              <a:rPr lang="cs-CZ" sz="1600" dirty="0">
                <a:solidFill>
                  <a:srgbClr val="009FE3"/>
                </a:solidFill>
              </a:rPr>
              <a:t>Střední Moravy </a:t>
            </a:r>
            <a:r>
              <a:rPr lang="cs-CZ" sz="1600" dirty="0"/>
              <a:t>je hodnota </a:t>
            </a:r>
            <a:r>
              <a:rPr lang="cs-CZ" sz="1600" dirty="0">
                <a:solidFill>
                  <a:srgbClr val="009FE3"/>
                </a:solidFill>
              </a:rPr>
              <a:t>stabilní</a:t>
            </a:r>
            <a:r>
              <a:rPr lang="cs-CZ" sz="1600" dirty="0"/>
              <a:t>, vůli "vrátit se" má </a:t>
            </a:r>
            <a:r>
              <a:rPr lang="cs-CZ" sz="1600" dirty="0">
                <a:solidFill>
                  <a:srgbClr val="009FE3"/>
                </a:solidFill>
              </a:rPr>
              <a:t>přes 90 % </a:t>
            </a:r>
            <a:r>
              <a:rPr lang="cs-CZ" sz="1600" dirty="0"/>
              <a:t>turistů, zato v </a:t>
            </a:r>
            <a:r>
              <a:rPr lang="cs-CZ" sz="1600" dirty="0">
                <a:solidFill>
                  <a:srgbClr val="00B0F0"/>
                </a:solidFill>
              </a:rPr>
              <a:t>Jeseníkách</a:t>
            </a:r>
            <a:r>
              <a:rPr lang="cs-CZ" sz="1600" dirty="0"/>
              <a:t> roste a je </a:t>
            </a:r>
            <a:r>
              <a:rPr lang="cs-CZ" sz="1600" dirty="0">
                <a:solidFill>
                  <a:srgbClr val="009FE3"/>
                </a:solidFill>
              </a:rPr>
              <a:t>téměř bezvýhradná</a:t>
            </a:r>
            <a:r>
              <a:rPr lang="cs-CZ" sz="1600" dirty="0"/>
              <a:t>.</a:t>
            </a:r>
          </a:p>
        </p:txBody>
      </p:sp>
      <p:sp>
        <p:nvSpPr>
          <p:cNvPr id="29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Opakování návštěvy</a:t>
            </a:r>
            <a:endParaRPr lang="cs-CZ" b="1" dirty="0"/>
          </a:p>
        </p:txBody>
      </p:sp>
      <p:graphicFrame>
        <p:nvGraphicFramePr>
          <p:cNvPr id="30" name="Graf 29"/>
          <p:cNvGraphicFramePr/>
          <p:nvPr>
            <p:extLst>
              <p:ext uri="{D42A27DB-BD31-4B8C-83A1-F6EECF244321}">
                <p14:modId xmlns:p14="http://schemas.microsoft.com/office/powerpoint/2010/main" val="3113387055"/>
              </p:ext>
            </p:extLst>
          </p:nvPr>
        </p:nvGraphicFramePr>
        <p:xfrm>
          <a:off x="4463553" y="2311399"/>
          <a:ext cx="3181294" cy="4269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2" name="Graf 31"/>
          <p:cNvGraphicFramePr/>
          <p:nvPr>
            <p:extLst>
              <p:ext uri="{D42A27DB-BD31-4B8C-83A1-F6EECF244321}">
                <p14:modId xmlns:p14="http://schemas.microsoft.com/office/powerpoint/2010/main" val="1640749431"/>
              </p:ext>
            </p:extLst>
          </p:nvPr>
        </p:nvGraphicFramePr>
        <p:xfrm>
          <a:off x="8241177" y="2311399"/>
          <a:ext cx="3181294" cy="4269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89627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567629"/>
          </a:xfrm>
          <a:noFill/>
        </p:spPr>
        <p:txBody>
          <a:bodyPr lIns="900000" tIns="0" rIns="576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V celkovém pohledu během sledovaného časového období </a:t>
            </a:r>
            <a:r>
              <a:rPr lang="cs-CZ" sz="1600" dirty="0">
                <a:solidFill>
                  <a:srgbClr val="009FE3"/>
                </a:solidFill>
              </a:rPr>
              <a:t>spokojenost na Střední Moravě klesla</a:t>
            </a:r>
            <a:r>
              <a:rPr lang="cs-CZ" sz="1600" dirty="0"/>
              <a:t>, zejména u </a:t>
            </a:r>
            <a:r>
              <a:rPr lang="cs-CZ" sz="1600" dirty="0">
                <a:solidFill>
                  <a:srgbClr val="009FE3"/>
                </a:solidFill>
              </a:rPr>
              <a:t>dopravní infrastruktury</a:t>
            </a:r>
            <a:r>
              <a:rPr lang="cs-CZ" sz="1600" dirty="0"/>
              <a:t> a </a:t>
            </a:r>
            <a:r>
              <a:rPr lang="cs-CZ" sz="1600" dirty="0">
                <a:solidFill>
                  <a:srgbClr val="009FE3"/>
                </a:solidFill>
              </a:rPr>
              <a:t>možnosti zábavy</a:t>
            </a:r>
            <a:r>
              <a:rPr lang="cs-CZ" sz="1600" dirty="0"/>
              <a:t>. Naopak </a:t>
            </a:r>
            <a:r>
              <a:rPr lang="cs-CZ" sz="1600" dirty="0">
                <a:solidFill>
                  <a:srgbClr val="009FE3"/>
                </a:solidFill>
              </a:rPr>
              <a:t>v Jeseníkách spokojenost roste </a:t>
            </a:r>
            <a:r>
              <a:rPr lang="cs-CZ" sz="1600" dirty="0"/>
              <a:t>- to se týká hlavně </a:t>
            </a:r>
            <a:r>
              <a:rPr lang="cs-CZ" sz="1600" dirty="0">
                <a:solidFill>
                  <a:srgbClr val="009FE3"/>
                </a:solidFill>
              </a:rPr>
              <a:t>infocenter</a:t>
            </a:r>
            <a:r>
              <a:rPr lang="cs-CZ" sz="1600" dirty="0"/>
              <a:t> a </a:t>
            </a:r>
            <a:r>
              <a:rPr lang="cs-CZ" sz="1600" dirty="0">
                <a:solidFill>
                  <a:srgbClr val="009FE3"/>
                </a:solidFill>
              </a:rPr>
              <a:t>rozvoje cestovního ruchu</a:t>
            </a:r>
            <a:r>
              <a:rPr lang="cs-CZ" sz="1600" dirty="0"/>
              <a:t>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Spokojenost s jednotlivými oblastmi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34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381" y="1556950"/>
            <a:ext cx="1070768" cy="679938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875" y="1556950"/>
            <a:ext cx="1491317" cy="571964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75" y="1698151"/>
            <a:ext cx="1505335" cy="454803"/>
          </a:xfrm>
          <a:prstGeom prst="rect">
            <a:avLst/>
          </a:prstGeom>
        </p:spPr>
      </p:pic>
      <p:cxnSp>
        <p:nvCxnSpPr>
          <p:cNvPr id="48" name="Přímá spojnice 47"/>
          <p:cNvCxnSpPr/>
          <p:nvPr/>
        </p:nvCxnSpPr>
        <p:spPr>
          <a:xfrm>
            <a:off x="4052852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7922009" y="1613481"/>
            <a:ext cx="0" cy="4897386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429932" y="6581243"/>
            <a:ext cx="673946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Q18. Ohodnoťte míru své spokojenosti v následujících oblastech. (N=525/510/525)</a:t>
            </a:r>
            <a:endParaRPr lang="cs-CZ" sz="1200" i="1" dirty="0">
              <a:solidFill>
                <a:srgbClr val="595959"/>
              </a:solidFill>
              <a:cs typeface="Arial" charset="0"/>
            </a:endParaRPr>
          </a:p>
        </p:txBody>
      </p:sp>
      <p:graphicFrame>
        <p:nvGraphicFramePr>
          <p:cNvPr id="14" name="Graf 13"/>
          <p:cNvGraphicFramePr/>
          <p:nvPr>
            <p:extLst>
              <p:ext uri="{D42A27DB-BD31-4B8C-83A1-F6EECF244321}">
                <p14:modId xmlns:p14="http://schemas.microsoft.com/office/powerpoint/2010/main" val="67495096"/>
              </p:ext>
            </p:extLst>
          </p:nvPr>
        </p:nvGraphicFramePr>
        <p:xfrm>
          <a:off x="181658" y="2223331"/>
          <a:ext cx="3858116" cy="4167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Zaoblený obdélníkový bublinový popisek 1"/>
          <p:cNvSpPr/>
          <p:nvPr/>
        </p:nvSpPr>
        <p:spPr>
          <a:xfrm>
            <a:off x="270933" y="2035792"/>
            <a:ext cx="1375675" cy="573313"/>
          </a:xfrm>
          <a:prstGeom prst="wedgeRoundRectCallout">
            <a:avLst>
              <a:gd name="adj1" fmla="val 51591"/>
              <a:gd name="adj2" fmla="val 126002"/>
              <a:gd name="adj3" fmla="val 16667"/>
            </a:avLst>
          </a:prstGeom>
          <a:solidFill>
            <a:schemeClr val="bg1"/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>
                <a:solidFill>
                  <a:schemeClr val="tx1"/>
                </a:solidFill>
              </a:rPr>
              <a:t>Zobrazeny top-boxy ("Výborné")</a:t>
            </a:r>
          </a:p>
          <a:p>
            <a:pPr algn="ctr"/>
            <a:r>
              <a:rPr lang="cs-CZ" sz="1100" dirty="0">
                <a:solidFill>
                  <a:schemeClr val="tx1"/>
                </a:solidFill>
              </a:rPr>
              <a:t>z 5-stupňové škály</a:t>
            </a:r>
          </a:p>
        </p:txBody>
      </p:sp>
      <p:graphicFrame>
        <p:nvGraphicFramePr>
          <p:cNvPr id="16" name="Graf 15"/>
          <p:cNvGraphicFramePr/>
          <p:nvPr>
            <p:extLst>
              <p:ext uri="{D42A27DB-BD31-4B8C-83A1-F6EECF244321}">
                <p14:modId xmlns:p14="http://schemas.microsoft.com/office/powerpoint/2010/main" val="4212485921"/>
              </p:ext>
            </p:extLst>
          </p:nvPr>
        </p:nvGraphicFramePr>
        <p:xfrm>
          <a:off x="4063893" y="2223331"/>
          <a:ext cx="3858116" cy="4167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9" name="Graf 18"/>
          <p:cNvGraphicFramePr/>
          <p:nvPr>
            <p:extLst>
              <p:ext uri="{D42A27DB-BD31-4B8C-83A1-F6EECF244321}">
                <p14:modId xmlns:p14="http://schemas.microsoft.com/office/powerpoint/2010/main" val="2627494893"/>
              </p:ext>
            </p:extLst>
          </p:nvPr>
        </p:nvGraphicFramePr>
        <p:xfrm>
          <a:off x="7933049" y="2223331"/>
          <a:ext cx="3858116" cy="4167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5068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xmlns="" id="{FB2E35BC-23A9-4D6B-8141-A7DE18B5C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8EBB50DC-964B-4A1E-8563-BBB4C30B383B}"/>
              </a:ext>
            </a:extLst>
          </p:cNvPr>
          <p:cNvSpPr txBox="1"/>
          <p:nvPr/>
        </p:nvSpPr>
        <p:spPr>
          <a:xfrm>
            <a:off x="0" y="2998113"/>
            <a:ext cx="12192000" cy="861774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5000" b="0" i="0" u="none" strike="noStrike" kern="1200" cap="none" spc="0" normalizeH="0" baseline="0" noProof="0" dirty="0">
                <a:ln>
                  <a:noFill/>
                </a:ln>
                <a:solidFill>
                  <a:srgbClr val="1964A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Image regionu</a:t>
            </a:r>
          </a:p>
        </p:txBody>
      </p:sp>
    </p:spTree>
    <p:extLst>
      <p:ext uri="{BB962C8B-B14F-4D97-AF65-F5344CB8AC3E}">
        <p14:creationId xmlns:p14="http://schemas.microsoft.com/office/powerpoint/2010/main" val="232584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36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0" y="298800"/>
            <a:ext cx="12192000" cy="650566"/>
          </a:xfrm>
          <a:noFill/>
        </p:spPr>
        <p:txBody>
          <a:bodyPr wrap="square" lIns="900000" tIns="0" rIns="0" bIns="0" anchor="t">
            <a:noAutofit/>
          </a:bodyPr>
          <a:lstStyle/>
          <a:p>
            <a:r>
              <a:rPr lang="cs-CZ" sz="3600" dirty="0"/>
              <a:t>Výroky o Střední Moravě</a:t>
            </a:r>
          </a:p>
        </p:txBody>
      </p:sp>
      <p:sp>
        <p:nvSpPr>
          <p:cNvPr id="10" name="Obdélník 9"/>
          <p:cNvSpPr/>
          <p:nvPr/>
        </p:nvSpPr>
        <p:spPr>
          <a:xfrm>
            <a:off x="948267" y="6581243"/>
            <a:ext cx="9127550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Q35-38. Do jaké míry souhlasíte s tím, že daný výrok popisuje region Střední Morava? (N=137/352/377; návštěvníci Střední Moravy)</a:t>
            </a:r>
          </a:p>
        </p:txBody>
      </p:sp>
      <p:sp>
        <p:nvSpPr>
          <p:cNvPr id="11" name="Zástupný symbol pro obsah 7"/>
          <p:cNvSpPr>
            <a:spLocks noGrp="1"/>
          </p:cNvSpPr>
          <p:nvPr>
            <p:ph idx="1"/>
          </p:nvPr>
        </p:nvSpPr>
        <p:spPr>
          <a:xfrm>
            <a:off x="0" y="951732"/>
            <a:ext cx="12192000" cy="588767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U návštěvníků </a:t>
            </a:r>
            <a:r>
              <a:rPr lang="cs-CZ" sz="1600" dirty="0">
                <a:solidFill>
                  <a:srgbClr val="009FE3"/>
                </a:solidFill>
              </a:rPr>
              <a:t>Střední Moravy </a:t>
            </a:r>
            <a:r>
              <a:rPr lang="cs-CZ" sz="1600" dirty="0"/>
              <a:t>není znatelný </a:t>
            </a:r>
            <a:r>
              <a:rPr lang="cs-CZ" sz="1600" dirty="0">
                <a:solidFill>
                  <a:srgbClr val="009FE3"/>
                </a:solidFill>
              </a:rPr>
              <a:t>žádný větší posun </a:t>
            </a:r>
            <a:r>
              <a:rPr lang="cs-CZ" sz="1600" dirty="0"/>
              <a:t>v míře jejich souhlasu s představenými výroky; většinou se jedná pouze o přesuny mezi kategoriemi "rozhodně" a "spíše" souhlasím.</a:t>
            </a:r>
          </a:p>
          <a:p>
            <a:pPr marL="0" indent="0">
              <a:buNone/>
            </a:pPr>
            <a:r>
              <a:rPr lang="cs-CZ" sz="1600" dirty="0"/>
              <a:t>Střední Morava je trvale vnímána jako </a:t>
            </a:r>
            <a:r>
              <a:rPr lang="cs-CZ" sz="1600" dirty="0">
                <a:solidFill>
                  <a:srgbClr val="009FE3"/>
                </a:solidFill>
              </a:rPr>
              <a:t>místo s mnoha památkami</a:t>
            </a:r>
            <a:r>
              <a:rPr lang="cs-CZ" sz="1600" dirty="0"/>
              <a:t> a přirozeným </a:t>
            </a:r>
            <a:r>
              <a:rPr lang="cs-CZ" sz="1600" dirty="0">
                <a:solidFill>
                  <a:srgbClr val="009FE3"/>
                </a:solidFill>
              </a:rPr>
              <a:t>centrem Olomoucí</a:t>
            </a:r>
            <a:r>
              <a:rPr lang="cs-CZ" sz="1600" dirty="0"/>
              <a:t>.</a:t>
            </a:r>
            <a:endParaRPr lang="cs-CZ" sz="1600" dirty="0">
              <a:solidFill>
                <a:srgbClr val="009FE3"/>
              </a:solidFill>
            </a:endParaRPr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endParaRPr lang="cs-CZ" sz="1600" dirty="0"/>
          </a:p>
        </p:txBody>
      </p:sp>
      <p:graphicFrame>
        <p:nvGraphicFramePr>
          <p:cNvPr id="8" name="Graf 7"/>
          <p:cNvGraphicFramePr/>
          <p:nvPr>
            <p:extLst>
              <p:ext uri="{D42A27DB-BD31-4B8C-83A1-F6EECF244321}">
                <p14:modId xmlns:p14="http://schemas.microsoft.com/office/powerpoint/2010/main" val="3627390958"/>
              </p:ext>
            </p:extLst>
          </p:nvPr>
        </p:nvGraphicFramePr>
        <p:xfrm>
          <a:off x="2048935" y="1947341"/>
          <a:ext cx="9000065" cy="1032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6" name="Obrázek 45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152" y="122746"/>
            <a:ext cx="1359848" cy="521543"/>
          </a:xfrm>
          <a:prstGeom prst="rect">
            <a:avLst/>
          </a:prstGeom>
        </p:spPr>
      </p:pic>
      <p:cxnSp>
        <p:nvCxnSpPr>
          <p:cNvPr id="9" name="Přímá spojnice 8"/>
          <p:cNvCxnSpPr/>
          <p:nvPr/>
        </p:nvCxnSpPr>
        <p:spPr>
          <a:xfrm>
            <a:off x="736600" y="3100494"/>
            <a:ext cx="10414000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délník 11"/>
          <p:cNvSpPr/>
          <p:nvPr/>
        </p:nvSpPr>
        <p:spPr>
          <a:xfrm>
            <a:off x="943266" y="2352312"/>
            <a:ext cx="1000605" cy="46435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600" b="1" dirty="0">
                <a:solidFill>
                  <a:prstClr val="black"/>
                </a:solidFill>
                <a:cs typeface="Arial" charset="0"/>
              </a:rPr>
              <a:t>Významné památky</a:t>
            </a:r>
          </a:p>
        </p:txBody>
      </p:sp>
      <p:graphicFrame>
        <p:nvGraphicFramePr>
          <p:cNvPr id="13" name="Graf 12"/>
          <p:cNvGraphicFramePr/>
          <p:nvPr>
            <p:extLst>
              <p:ext uri="{D42A27DB-BD31-4B8C-83A1-F6EECF244321}">
                <p14:modId xmlns:p14="http://schemas.microsoft.com/office/powerpoint/2010/main" val="2117144319"/>
              </p:ext>
            </p:extLst>
          </p:nvPr>
        </p:nvGraphicFramePr>
        <p:xfrm>
          <a:off x="2048935" y="3214983"/>
          <a:ext cx="9000065" cy="79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4" name="Přímá spojnice 13"/>
          <p:cNvCxnSpPr/>
          <p:nvPr/>
        </p:nvCxnSpPr>
        <p:spPr>
          <a:xfrm>
            <a:off x="736600" y="4149579"/>
            <a:ext cx="10414000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bdélník 14"/>
          <p:cNvSpPr/>
          <p:nvPr/>
        </p:nvSpPr>
        <p:spPr>
          <a:xfrm>
            <a:off x="838202" y="3392929"/>
            <a:ext cx="1210733" cy="46435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600" b="1" dirty="0">
                <a:solidFill>
                  <a:prstClr val="black"/>
                </a:solidFill>
                <a:cs typeface="Arial" charset="0"/>
              </a:rPr>
              <a:t>Centrem je Olomouc</a:t>
            </a:r>
          </a:p>
        </p:txBody>
      </p:sp>
      <p:graphicFrame>
        <p:nvGraphicFramePr>
          <p:cNvPr id="16" name="Graf 15"/>
          <p:cNvGraphicFramePr/>
          <p:nvPr>
            <p:extLst>
              <p:ext uri="{D42A27DB-BD31-4B8C-83A1-F6EECF244321}">
                <p14:modId xmlns:p14="http://schemas.microsoft.com/office/powerpoint/2010/main" val="83259919"/>
              </p:ext>
            </p:extLst>
          </p:nvPr>
        </p:nvGraphicFramePr>
        <p:xfrm>
          <a:off x="2048935" y="4264068"/>
          <a:ext cx="9000065" cy="79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7" name="Přímá spojnice 16"/>
          <p:cNvCxnSpPr/>
          <p:nvPr/>
        </p:nvCxnSpPr>
        <p:spPr>
          <a:xfrm>
            <a:off x="736600" y="5198664"/>
            <a:ext cx="10414000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bdélník 17"/>
          <p:cNvSpPr/>
          <p:nvPr/>
        </p:nvSpPr>
        <p:spPr>
          <a:xfrm>
            <a:off x="777665" y="5525751"/>
            <a:ext cx="1331806" cy="46435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600" b="1" dirty="0">
                <a:solidFill>
                  <a:prstClr val="black"/>
                </a:solidFill>
                <a:cs typeface="Arial" charset="0"/>
              </a:rPr>
              <a:t>Dobrá dopravní dostupnost</a:t>
            </a:r>
          </a:p>
        </p:txBody>
      </p:sp>
      <p:graphicFrame>
        <p:nvGraphicFramePr>
          <p:cNvPr id="19" name="Graf 18"/>
          <p:cNvGraphicFramePr/>
          <p:nvPr>
            <p:extLst>
              <p:ext uri="{D42A27DB-BD31-4B8C-83A1-F6EECF244321}">
                <p14:modId xmlns:p14="http://schemas.microsoft.com/office/powerpoint/2010/main" val="3615361373"/>
              </p:ext>
            </p:extLst>
          </p:nvPr>
        </p:nvGraphicFramePr>
        <p:xfrm>
          <a:off x="2048935" y="5344398"/>
          <a:ext cx="9000065" cy="79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" name="Obdélník 20"/>
          <p:cNvSpPr/>
          <p:nvPr/>
        </p:nvSpPr>
        <p:spPr>
          <a:xfrm>
            <a:off x="777665" y="4464011"/>
            <a:ext cx="1331806" cy="46435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600" b="1" dirty="0">
                <a:solidFill>
                  <a:prstClr val="black"/>
                </a:solidFill>
                <a:cs typeface="Arial" charset="0"/>
              </a:rPr>
              <a:t>Bohatá nabídka aktivní turistiky</a:t>
            </a:r>
          </a:p>
        </p:txBody>
      </p:sp>
    </p:spTree>
    <p:extLst>
      <p:ext uri="{BB962C8B-B14F-4D97-AF65-F5344CB8AC3E}">
        <p14:creationId xmlns:p14="http://schemas.microsoft.com/office/powerpoint/2010/main" val="317252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37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0" y="298800"/>
            <a:ext cx="12192000" cy="650566"/>
          </a:xfrm>
          <a:noFill/>
        </p:spPr>
        <p:txBody>
          <a:bodyPr wrap="square" lIns="900000" tIns="0" rIns="0" bIns="0" anchor="t">
            <a:noAutofit/>
          </a:bodyPr>
          <a:lstStyle/>
          <a:p>
            <a:r>
              <a:rPr lang="cs-CZ" sz="3600" dirty="0"/>
              <a:t>Výroky o Jeseníkách</a:t>
            </a:r>
          </a:p>
        </p:txBody>
      </p:sp>
      <p:sp>
        <p:nvSpPr>
          <p:cNvPr id="10" name="Obdélník 9"/>
          <p:cNvSpPr/>
          <p:nvPr/>
        </p:nvSpPr>
        <p:spPr>
          <a:xfrm>
            <a:off x="948267" y="6581243"/>
            <a:ext cx="9127550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Q31-34. Do jaké míry souhlasíte s tím, že daný výrok popisuje region Jeseníky? (N=388/158/148; návštěvníci Jeseníků)</a:t>
            </a:r>
          </a:p>
        </p:txBody>
      </p:sp>
      <p:sp>
        <p:nvSpPr>
          <p:cNvPr id="11" name="Zástupný symbol pro obsah 7"/>
          <p:cNvSpPr>
            <a:spLocks noGrp="1"/>
          </p:cNvSpPr>
          <p:nvPr>
            <p:ph idx="1"/>
          </p:nvPr>
        </p:nvSpPr>
        <p:spPr>
          <a:xfrm>
            <a:off x="0" y="951732"/>
            <a:ext cx="12192000" cy="654885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600" dirty="0"/>
              <a:t>Naopak v </a:t>
            </a:r>
            <a:r>
              <a:rPr lang="cs-CZ" sz="1600" dirty="0">
                <a:solidFill>
                  <a:srgbClr val="009FE3"/>
                </a:solidFill>
              </a:rPr>
              <a:t>Jeseníkách</a:t>
            </a:r>
            <a:r>
              <a:rPr lang="cs-CZ" sz="1600" dirty="0"/>
              <a:t> je znatelný </a:t>
            </a:r>
            <a:r>
              <a:rPr lang="cs-CZ" sz="1600" dirty="0">
                <a:solidFill>
                  <a:srgbClr val="009FE3"/>
                </a:solidFill>
              </a:rPr>
              <a:t>nárůst souznění </a:t>
            </a:r>
            <a:r>
              <a:rPr lang="cs-CZ" sz="1600" dirty="0"/>
              <a:t>s vnímáním tohoto regionu jako </a:t>
            </a:r>
            <a:r>
              <a:rPr lang="cs-CZ" sz="1600" dirty="0">
                <a:solidFill>
                  <a:srgbClr val="009FE3"/>
                </a:solidFill>
              </a:rPr>
              <a:t>zdravých hor</a:t>
            </a:r>
            <a:r>
              <a:rPr lang="cs-CZ" sz="1600" dirty="0"/>
              <a:t>, "skutečného pokladu". Míra </a:t>
            </a:r>
            <a:r>
              <a:rPr lang="cs-CZ" sz="1600" dirty="0">
                <a:solidFill>
                  <a:srgbClr val="009FE3"/>
                </a:solidFill>
              </a:rPr>
              <a:t>absolutního souhlasu </a:t>
            </a:r>
            <a:r>
              <a:rPr lang="cs-CZ" sz="1600" dirty="0"/>
              <a:t>s výrokem "</a:t>
            </a:r>
            <a:r>
              <a:rPr lang="cs-CZ" sz="1600" dirty="0">
                <a:solidFill>
                  <a:srgbClr val="009FE3"/>
                </a:solidFill>
              </a:rPr>
              <a:t>Jeseníky jsou zdravé hory</a:t>
            </a:r>
            <a:r>
              <a:rPr lang="cs-CZ" sz="1600" dirty="0"/>
              <a:t>" vzrostla ze 79% v zimě na </a:t>
            </a:r>
            <a:r>
              <a:rPr lang="cs-CZ" sz="1600" dirty="0">
                <a:solidFill>
                  <a:srgbClr val="009FE3"/>
                </a:solidFill>
              </a:rPr>
              <a:t>95% v létě</a:t>
            </a:r>
            <a:r>
              <a:rPr lang="cs-CZ" sz="1600" dirty="0"/>
              <a:t>.</a:t>
            </a:r>
          </a:p>
          <a:p>
            <a:pPr marL="0" indent="0">
              <a:buNone/>
            </a:pPr>
            <a:endParaRPr lang="cs-CZ" sz="1600" dirty="0"/>
          </a:p>
        </p:txBody>
      </p:sp>
      <p:graphicFrame>
        <p:nvGraphicFramePr>
          <p:cNvPr id="8" name="Graf 7"/>
          <p:cNvGraphicFramePr/>
          <p:nvPr>
            <p:extLst>
              <p:ext uri="{D42A27DB-BD31-4B8C-83A1-F6EECF244321}">
                <p14:modId xmlns:p14="http://schemas.microsoft.com/office/powerpoint/2010/main" val="2022768398"/>
              </p:ext>
            </p:extLst>
          </p:nvPr>
        </p:nvGraphicFramePr>
        <p:xfrm>
          <a:off x="2048935" y="1947341"/>
          <a:ext cx="9000065" cy="1032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6" name="Obrázek 45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152" y="122746"/>
            <a:ext cx="1359848" cy="521543"/>
          </a:xfrm>
          <a:prstGeom prst="rect">
            <a:avLst/>
          </a:prstGeom>
        </p:spPr>
      </p:pic>
      <p:cxnSp>
        <p:nvCxnSpPr>
          <p:cNvPr id="9" name="Přímá spojnice 8"/>
          <p:cNvCxnSpPr/>
          <p:nvPr/>
        </p:nvCxnSpPr>
        <p:spPr>
          <a:xfrm>
            <a:off x="736600" y="3100494"/>
            <a:ext cx="10414000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délník 11"/>
          <p:cNvSpPr/>
          <p:nvPr/>
        </p:nvSpPr>
        <p:spPr>
          <a:xfrm>
            <a:off x="943266" y="2352312"/>
            <a:ext cx="1000605" cy="46435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600" b="1" dirty="0">
                <a:cs typeface="Arial" charset="0"/>
              </a:rPr>
              <a:t>Zdravé hory</a:t>
            </a:r>
          </a:p>
        </p:txBody>
      </p:sp>
      <p:graphicFrame>
        <p:nvGraphicFramePr>
          <p:cNvPr id="13" name="Graf 12"/>
          <p:cNvGraphicFramePr/>
          <p:nvPr>
            <p:extLst>
              <p:ext uri="{D42A27DB-BD31-4B8C-83A1-F6EECF244321}">
                <p14:modId xmlns:p14="http://schemas.microsoft.com/office/powerpoint/2010/main" val="4022057417"/>
              </p:ext>
            </p:extLst>
          </p:nvPr>
        </p:nvGraphicFramePr>
        <p:xfrm>
          <a:off x="2048935" y="3214983"/>
          <a:ext cx="9000065" cy="79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4" name="Přímá spojnice 13"/>
          <p:cNvCxnSpPr/>
          <p:nvPr/>
        </p:nvCxnSpPr>
        <p:spPr>
          <a:xfrm>
            <a:off x="736600" y="4149579"/>
            <a:ext cx="10414000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bdélník 14"/>
          <p:cNvSpPr/>
          <p:nvPr/>
        </p:nvSpPr>
        <p:spPr>
          <a:xfrm>
            <a:off x="838202" y="3392929"/>
            <a:ext cx="1210733" cy="46435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600" b="1" dirty="0">
                <a:cs typeface="Arial" charset="0"/>
              </a:rPr>
              <a:t>Skutečný poklad</a:t>
            </a:r>
          </a:p>
        </p:txBody>
      </p:sp>
      <p:graphicFrame>
        <p:nvGraphicFramePr>
          <p:cNvPr id="16" name="Graf 15"/>
          <p:cNvGraphicFramePr/>
          <p:nvPr>
            <p:extLst>
              <p:ext uri="{D42A27DB-BD31-4B8C-83A1-F6EECF244321}">
                <p14:modId xmlns:p14="http://schemas.microsoft.com/office/powerpoint/2010/main" val="2783109796"/>
              </p:ext>
            </p:extLst>
          </p:nvPr>
        </p:nvGraphicFramePr>
        <p:xfrm>
          <a:off x="2048935" y="4264068"/>
          <a:ext cx="9000065" cy="79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7" name="Přímá spojnice 16"/>
          <p:cNvCxnSpPr/>
          <p:nvPr/>
        </p:nvCxnSpPr>
        <p:spPr>
          <a:xfrm>
            <a:off x="736600" y="5198664"/>
            <a:ext cx="10414000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bdélník 17"/>
          <p:cNvSpPr/>
          <p:nvPr/>
        </p:nvSpPr>
        <p:spPr>
          <a:xfrm>
            <a:off x="838202" y="5525751"/>
            <a:ext cx="1210733" cy="46435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600" b="1" dirty="0">
                <a:cs typeface="Arial" charset="0"/>
              </a:rPr>
              <a:t>Nejkrásnější české hory</a:t>
            </a:r>
          </a:p>
        </p:txBody>
      </p:sp>
      <p:graphicFrame>
        <p:nvGraphicFramePr>
          <p:cNvPr id="19" name="Graf 18"/>
          <p:cNvGraphicFramePr/>
          <p:nvPr>
            <p:extLst>
              <p:ext uri="{D42A27DB-BD31-4B8C-83A1-F6EECF244321}">
                <p14:modId xmlns:p14="http://schemas.microsoft.com/office/powerpoint/2010/main" val="3117503057"/>
              </p:ext>
            </p:extLst>
          </p:nvPr>
        </p:nvGraphicFramePr>
        <p:xfrm>
          <a:off x="2048935" y="5344398"/>
          <a:ext cx="9000065" cy="79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" name="Obdélník 20"/>
          <p:cNvSpPr/>
          <p:nvPr/>
        </p:nvSpPr>
        <p:spPr>
          <a:xfrm>
            <a:off x="838202" y="4464011"/>
            <a:ext cx="1210733" cy="46435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600" b="1" dirty="0">
                <a:cs typeface="Arial" charset="0"/>
              </a:rPr>
              <a:t>Čarodějné hory</a:t>
            </a:r>
          </a:p>
        </p:txBody>
      </p:sp>
    </p:spTree>
    <p:extLst>
      <p:ext uri="{BB962C8B-B14F-4D97-AF65-F5344CB8AC3E}">
        <p14:creationId xmlns:p14="http://schemas.microsoft.com/office/powerpoint/2010/main" val="142643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ál 6">
            <a:extLst>
              <a:ext uri="{FF2B5EF4-FFF2-40B4-BE49-F238E27FC236}">
                <a16:creationId xmlns:a16="http://schemas.microsoft.com/office/drawing/2014/main" xmlns="" id="{3399BB42-7FF8-4163-8A37-72E09090444F}"/>
              </a:ext>
            </a:extLst>
          </p:cNvPr>
          <p:cNvSpPr/>
          <p:nvPr/>
        </p:nvSpPr>
        <p:spPr>
          <a:xfrm>
            <a:off x="-789037" y="3571683"/>
            <a:ext cx="4274804" cy="4147787"/>
          </a:xfrm>
          <a:prstGeom prst="ellipse">
            <a:avLst/>
          </a:prstGeom>
          <a:blipFill dpi="0" rotWithShape="1">
            <a:blip r:embed="rId3">
              <a:alphaModFix amt="37000"/>
            </a:blip>
            <a:srcRect/>
            <a:stretch>
              <a:fillRect l="18520" t="-1114" r="-540" b="204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13" name="Nadpis 5">
            <a:extLst>
              <a:ext uri="{FF2B5EF4-FFF2-40B4-BE49-F238E27FC236}">
                <a16:creationId xmlns:a16="http://schemas.microsoft.com/office/drawing/2014/main" xmlns="" id="{9920864C-6204-49FD-B424-5CCEE1B89B51}"/>
              </a:ext>
            </a:extLst>
          </p:cNvPr>
          <p:cNvSpPr txBox="1">
            <a:spLocks/>
          </p:cNvSpPr>
          <p:nvPr/>
        </p:nvSpPr>
        <p:spPr>
          <a:xfrm>
            <a:off x="772382" y="2206662"/>
            <a:ext cx="10561320" cy="107965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accent6"/>
                </a:solidFill>
              </a:rPr>
              <a:t>Přílohy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0F8B68B7-D9C0-4FB4-9ED4-5E0F33BE42D7}"/>
              </a:ext>
            </a:extLst>
          </p:cNvPr>
          <p:cNvSpPr txBox="1"/>
          <p:nvPr/>
        </p:nvSpPr>
        <p:spPr>
          <a:xfrm>
            <a:off x="355940" y="4872709"/>
            <a:ext cx="2737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Seznam lokalit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Zahraniční turisté</a:t>
            </a:r>
          </a:p>
        </p:txBody>
      </p:sp>
    </p:spTree>
    <p:extLst>
      <p:ext uri="{BB962C8B-B14F-4D97-AF65-F5344CB8AC3E}">
        <p14:creationId xmlns:p14="http://schemas.microsoft.com/office/powerpoint/2010/main" val="389730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xmlns="" id="{B30CCB7C-5BF6-4ED7-A3E6-87A2D02836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64865"/>
          </a:xfrm>
        </p:spPr>
        <p:txBody>
          <a:bodyPr/>
          <a:lstStyle/>
          <a:p>
            <a:r>
              <a:rPr lang="cs-CZ" dirty="0"/>
              <a:t>Zahraniční návštěvníci – počet dotazníků 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xmlns="" id="{6F9807D2-CF68-48F8-A3DB-31AFF89BBE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39</a:t>
            </a:fld>
            <a:endParaRPr lang="cs-CZ" dirty="0"/>
          </a:p>
        </p:txBody>
      </p:sp>
      <p:graphicFrame>
        <p:nvGraphicFramePr>
          <p:cNvPr id="13" name="Tabulka 12">
            <a:extLst>
              <a:ext uri="{FF2B5EF4-FFF2-40B4-BE49-F238E27FC236}">
                <a16:creationId xmlns:a16="http://schemas.microsoft.com/office/drawing/2014/main" xmlns="" id="{43174DE9-A11C-41E3-AC70-BD237D2F50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494408"/>
              </p:ext>
            </p:extLst>
          </p:nvPr>
        </p:nvGraphicFramePr>
        <p:xfrm>
          <a:off x="486182" y="1817233"/>
          <a:ext cx="7645923" cy="4351344"/>
        </p:xfrm>
        <a:graphic>
          <a:graphicData uri="http://schemas.openxmlformats.org/drawingml/2006/table">
            <a:tbl>
              <a:tblPr/>
              <a:tblGrid>
                <a:gridCol w="596755">
                  <a:extLst>
                    <a:ext uri="{9D8B030D-6E8A-4147-A177-3AD203B41FA5}">
                      <a16:colId xmlns:a16="http://schemas.microsoft.com/office/drawing/2014/main" xmlns="" val="1734623600"/>
                    </a:ext>
                  </a:extLst>
                </a:gridCol>
                <a:gridCol w="1069186">
                  <a:extLst>
                    <a:ext uri="{9D8B030D-6E8A-4147-A177-3AD203B41FA5}">
                      <a16:colId xmlns:a16="http://schemas.microsoft.com/office/drawing/2014/main" xmlns="" val="3071843633"/>
                    </a:ext>
                  </a:extLst>
                </a:gridCol>
                <a:gridCol w="596755">
                  <a:extLst>
                    <a:ext uri="{9D8B030D-6E8A-4147-A177-3AD203B41FA5}">
                      <a16:colId xmlns:a16="http://schemas.microsoft.com/office/drawing/2014/main" xmlns="" val="2156993346"/>
                    </a:ext>
                  </a:extLst>
                </a:gridCol>
                <a:gridCol w="596755">
                  <a:extLst>
                    <a:ext uri="{9D8B030D-6E8A-4147-A177-3AD203B41FA5}">
                      <a16:colId xmlns:a16="http://schemas.microsoft.com/office/drawing/2014/main" xmlns="" val="533828323"/>
                    </a:ext>
                  </a:extLst>
                </a:gridCol>
                <a:gridCol w="1193510">
                  <a:extLst>
                    <a:ext uri="{9D8B030D-6E8A-4147-A177-3AD203B41FA5}">
                      <a16:colId xmlns:a16="http://schemas.microsoft.com/office/drawing/2014/main" xmlns="" val="1707964471"/>
                    </a:ext>
                  </a:extLst>
                </a:gridCol>
                <a:gridCol w="596755">
                  <a:extLst>
                    <a:ext uri="{9D8B030D-6E8A-4147-A177-3AD203B41FA5}">
                      <a16:colId xmlns:a16="http://schemas.microsoft.com/office/drawing/2014/main" xmlns="" val="451915193"/>
                    </a:ext>
                  </a:extLst>
                </a:gridCol>
                <a:gridCol w="596755">
                  <a:extLst>
                    <a:ext uri="{9D8B030D-6E8A-4147-A177-3AD203B41FA5}">
                      <a16:colId xmlns:a16="http://schemas.microsoft.com/office/drawing/2014/main" xmlns="" val="4003402067"/>
                    </a:ext>
                  </a:extLst>
                </a:gridCol>
                <a:gridCol w="1205942">
                  <a:extLst>
                    <a:ext uri="{9D8B030D-6E8A-4147-A177-3AD203B41FA5}">
                      <a16:colId xmlns:a16="http://schemas.microsoft.com/office/drawing/2014/main" xmlns="" val="559562929"/>
                    </a:ext>
                  </a:extLst>
                </a:gridCol>
                <a:gridCol w="596755">
                  <a:extLst>
                    <a:ext uri="{9D8B030D-6E8A-4147-A177-3AD203B41FA5}">
                      <a16:colId xmlns:a16="http://schemas.microsoft.com/office/drawing/2014/main" xmlns="" val="2452470560"/>
                    </a:ext>
                  </a:extLst>
                </a:gridCol>
                <a:gridCol w="596755">
                  <a:extLst>
                    <a:ext uri="{9D8B030D-6E8A-4147-A177-3AD203B41FA5}">
                      <a16:colId xmlns:a16="http://schemas.microsoft.com/office/drawing/2014/main" xmlns="" val="90557810"/>
                    </a:ext>
                  </a:extLst>
                </a:gridCol>
              </a:tblGrid>
              <a:tr h="18648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711362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Slovensko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7619141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Slovensko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Slovensko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0713384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Německo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Německo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Belgie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8738795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Indonésie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Rakousko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Španělsko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29142132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Katar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Francie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Slovinsko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6417918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Španělsko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Malajsie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Nizozemsko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14523132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Bahrain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Thajsko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Francie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8335951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Chorvatsko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Ukrajina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Německo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92064137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Korea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Čína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Austrálie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6903424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Maďarsko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Kanada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Japonsko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09544190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Nizozemsko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Maďarsko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Moldavsko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2498354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Nový Zéland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Rumunsko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Portugalsko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5154050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Portugalsko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Rakousko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1770717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Rakousko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Španělsko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9335880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Rumunsko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Tchai-wan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Švýcarsko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12001190"/>
                  </a:ext>
                </a:extLst>
              </a:tr>
              <a:tr h="18648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SAE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Turecko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94775747"/>
                  </a:ext>
                </a:extLst>
              </a:tr>
              <a:tr h="18648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USA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Velká Británie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64922139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Velká Británie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n=87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99972273"/>
                  </a:ext>
                </a:extLst>
              </a:tr>
              <a:tr h="18648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6" marR="6216" marT="6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n=86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81260526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26834309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n=155</a:t>
                      </a: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32103499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63974042"/>
                  </a:ext>
                </a:extLst>
              </a:tr>
              <a:tr h="18027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6" marR="6216" marT="62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268891"/>
                  </a:ext>
                </a:extLst>
              </a:tr>
            </a:tbl>
          </a:graphicData>
        </a:graphic>
      </p:graphicFrame>
      <p:sp>
        <p:nvSpPr>
          <p:cNvPr id="14" name="TextovéPole 13">
            <a:extLst>
              <a:ext uri="{FF2B5EF4-FFF2-40B4-BE49-F238E27FC236}">
                <a16:creationId xmlns:a16="http://schemas.microsoft.com/office/drawing/2014/main" xmlns="" id="{3382BF44-0528-4B3E-8E7C-A1396A9C56D5}"/>
              </a:ext>
            </a:extLst>
          </p:cNvPr>
          <p:cNvSpPr txBox="1"/>
          <p:nvPr/>
        </p:nvSpPr>
        <p:spPr>
          <a:xfrm>
            <a:off x="541557" y="6408615"/>
            <a:ext cx="4632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chemeClr val="bg1">
                    <a:lumMod val="50000"/>
                  </a:schemeClr>
                </a:solidFill>
              </a:rPr>
              <a:t>      - mimosezóna                    - zimní/letní sezóna</a:t>
            </a:r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xmlns="" id="{8AF5CFB1-2DFE-421B-9104-542BF935E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91" y="6451999"/>
            <a:ext cx="190229" cy="190229"/>
          </a:xfrm>
          <a:prstGeom prst="rect">
            <a:avLst/>
          </a:prstGeom>
        </p:spPr>
      </p:pic>
      <p:grpSp>
        <p:nvGrpSpPr>
          <p:cNvPr id="16" name="Skupina 15">
            <a:extLst>
              <a:ext uri="{FF2B5EF4-FFF2-40B4-BE49-F238E27FC236}">
                <a16:creationId xmlns:a16="http://schemas.microsoft.com/office/drawing/2014/main" xmlns="" id="{4A61EA6B-3980-40E4-B290-F64281087146}"/>
              </a:ext>
            </a:extLst>
          </p:cNvPr>
          <p:cNvGrpSpPr/>
          <p:nvPr/>
        </p:nvGrpSpPr>
        <p:grpSpPr>
          <a:xfrm>
            <a:off x="2047235" y="6410751"/>
            <a:ext cx="319301" cy="305481"/>
            <a:chOff x="2373002" y="1999973"/>
            <a:chExt cx="319301" cy="305481"/>
          </a:xfrm>
        </p:grpSpPr>
        <p:pic>
          <p:nvPicPr>
            <p:cNvPr id="17" name="Obrázek 16">
              <a:extLst>
                <a:ext uri="{FF2B5EF4-FFF2-40B4-BE49-F238E27FC236}">
                  <a16:creationId xmlns:a16="http://schemas.microsoft.com/office/drawing/2014/main" xmlns="" id="{A5D80EE3-4C1E-4693-B272-276143F1B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8" name="Obrázek 17">
              <a:extLst>
                <a:ext uri="{FF2B5EF4-FFF2-40B4-BE49-F238E27FC236}">
                  <a16:creationId xmlns:a16="http://schemas.microsoft.com/office/drawing/2014/main" xmlns="" id="{BAA3AD13-386D-41BB-9097-6B0E32ADDA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pic>
        <p:nvPicPr>
          <p:cNvPr id="19" name="Obrázek 18">
            <a:extLst>
              <a:ext uri="{FF2B5EF4-FFF2-40B4-BE49-F238E27FC236}">
                <a16:creationId xmlns:a16="http://schemas.microsoft.com/office/drawing/2014/main" xmlns="" id="{0829962C-AD73-4D69-9FA2-2AF0223414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749" y="1459021"/>
            <a:ext cx="366361" cy="366361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xmlns="" id="{9745540D-91DB-46C6-AFAD-63AF6D9262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001" y="1459021"/>
            <a:ext cx="366361" cy="366361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xmlns="" id="{44F139B9-CF68-447A-B914-512044C4C3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685" y="1464982"/>
            <a:ext cx="366360" cy="366360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xmlns="" id="{868A215A-408B-4485-B28E-DB08A6BFE0E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4" r="7672"/>
          <a:stretch/>
        </p:blipFill>
        <p:spPr>
          <a:xfrm>
            <a:off x="8247999" y="2084917"/>
            <a:ext cx="2688166" cy="268816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9365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736270" y="299147"/>
            <a:ext cx="10561320" cy="763504"/>
          </a:xfrm>
        </p:spPr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Design výzkumu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4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4" name="Obdélník se zakulaceným rohem na stejné straně 37"/>
          <p:cNvSpPr/>
          <p:nvPr/>
        </p:nvSpPr>
        <p:spPr>
          <a:xfrm rot="5400000">
            <a:off x="5329342" y="279953"/>
            <a:ext cx="1926703" cy="7249929"/>
          </a:xfrm>
          <a:prstGeom prst="round2SameRect">
            <a:avLst/>
          </a:prstGeom>
          <a:noFill/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cs-CZ" dirty="0"/>
          </a:p>
        </p:txBody>
      </p:sp>
      <p:sp>
        <p:nvSpPr>
          <p:cNvPr id="20" name="Obdélník se zakulaceným rohem na stejné straně 33"/>
          <p:cNvSpPr/>
          <p:nvPr/>
        </p:nvSpPr>
        <p:spPr>
          <a:xfrm rot="5400000">
            <a:off x="5514516" y="2006723"/>
            <a:ext cx="1538653" cy="7249929"/>
          </a:xfrm>
          <a:prstGeom prst="round2SameRect">
            <a:avLst/>
          </a:prstGeom>
          <a:noFill/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cs-CZ" dirty="0"/>
          </a:p>
        </p:txBody>
      </p:sp>
      <p:grpSp>
        <p:nvGrpSpPr>
          <p:cNvPr id="8" name="Skupina 7">
            <a:extLst>
              <a:ext uri="{FF2B5EF4-FFF2-40B4-BE49-F238E27FC236}">
                <a16:creationId xmlns:a16="http://schemas.microsoft.com/office/drawing/2014/main" xmlns="" id="{2ED1F3BC-DB9C-472E-BF16-EC8E1B1D7E5E}"/>
              </a:ext>
            </a:extLst>
          </p:cNvPr>
          <p:cNvGrpSpPr/>
          <p:nvPr/>
        </p:nvGrpSpPr>
        <p:grpSpPr>
          <a:xfrm>
            <a:off x="736270" y="1156211"/>
            <a:ext cx="9694663" cy="5097541"/>
            <a:chOff x="736270" y="1320891"/>
            <a:chExt cx="9694663" cy="5097541"/>
          </a:xfrm>
        </p:grpSpPr>
        <p:sp>
          <p:nvSpPr>
            <p:cNvPr id="6" name="Obdélník 5"/>
            <p:cNvSpPr/>
            <p:nvPr/>
          </p:nvSpPr>
          <p:spPr>
            <a:xfrm>
              <a:off x="2891434" y="1662559"/>
              <a:ext cx="7539499" cy="9007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1588" defTabSz="711200" fontAlgn="base">
                <a:lnSpc>
                  <a:spcPts val="2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cs-CZ" sz="16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Osobní dotazování </a:t>
              </a:r>
              <a:r>
                <a:rPr lang="cs-CZ" sz="16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na území Olomouckého kraje</a:t>
              </a:r>
            </a:p>
            <a:p>
              <a:pPr marL="0" lvl="1" indent="1588" defTabSz="711200" fontAlgn="base">
                <a:lnSpc>
                  <a:spcPts val="2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cs-CZ" sz="16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Velikost vzorku</a:t>
              </a:r>
              <a:r>
                <a:rPr lang="cs-CZ" sz="16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: zima 2017/18 N=525, jaro 2018 N=510, léto 2018 </a:t>
              </a:r>
              <a:r>
                <a:rPr lang="cs-CZ" sz="1600" dirty="0"/>
                <a:t>N=525</a:t>
              </a:r>
              <a:endParaRPr lang="cs-CZ" sz="1600" dirty="0">
                <a:cs typeface="Calibri" pitchFamily="34" charset="0"/>
              </a:endParaRPr>
            </a:p>
            <a:p>
              <a:pPr marL="0" lvl="1" indent="1588" defTabSz="71120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cs-CZ" sz="16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cs typeface="Calibri" pitchFamily="34" charset="0"/>
                </a:rPr>
                <a:t>Délka dotazníku</a:t>
              </a:r>
              <a:r>
                <a:rPr lang="cs-CZ" sz="16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cs typeface="Calibri" pitchFamily="34" charset="0"/>
                </a:rPr>
                <a:t>: cca 10 min</a:t>
              </a:r>
            </a:p>
          </p:txBody>
        </p:sp>
        <p:grpSp>
          <p:nvGrpSpPr>
            <p:cNvPr id="10" name="Skupina 26"/>
            <p:cNvGrpSpPr/>
            <p:nvPr/>
          </p:nvGrpSpPr>
          <p:grpSpPr>
            <a:xfrm>
              <a:off x="736270" y="1320891"/>
              <a:ext cx="1771661" cy="1616196"/>
              <a:chOff x="273055" y="1065"/>
              <a:chExt cx="1620006" cy="1616196"/>
            </a:xfrm>
            <a:effectLst/>
          </p:grpSpPr>
          <p:sp>
            <p:nvSpPr>
              <p:cNvPr id="11" name="Zaoblený obdélník 10"/>
              <p:cNvSpPr/>
              <p:nvPr/>
            </p:nvSpPr>
            <p:spPr>
              <a:xfrm>
                <a:off x="273055" y="1065"/>
                <a:ext cx="1620006" cy="1616196"/>
              </a:xfrm>
              <a:prstGeom prst="roundRect">
                <a:avLst/>
              </a:prstGeom>
              <a:solidFill>
                <a:srgbClr val="009FE3"/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Zaoblený obdélník 6"/>
              <p:cNvSpPr/>
              <p:nvPr/>
            </p:nvSpPr>
            <p:spPr>
              <a:xfrm>
                <a:off x="351951" y="79961"/>
                <a:ext cx="1462214" cy="14584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1440" tIns="45720" rIns="91440" bIns="45720" numCol="1" spcCol="1270" anchor="ctr" anchorCtr="0">
                <a:noAutofit/>
              </a:bodyPr>
              <a:lstStyle/>
              <a:p>
                <a:pPr algn="ctr" defTabSz="10668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cs-CZ" sz="2000" dirty="0">
                    <a:solidFill>
                      <a:prstClr val="white"/>
                    </a:solidFill>
                  </a:rPr>
                  <a:t>Metodologie</a:t>
                </a:r>
                <a:endParaRPr lang="cs-CZ" sz="2000" dirty="0">
                  <a:solidFill>
                    <a:prstClr val="white"/>
                  </a:solidFill>
                  <a:cs typeface="Calibri" pitchFamily="34" charset="0"/>
                </a:endParaRPr>
              </a:p>
            </p:txBody>
          </p:sp>
        </p:grpSp>
        <p:grpSp>
          <p:nvGrpSpPr>
            <p:cNvPr id="16" name="Skupina 28"/>
            <p:cNvGrpSpPr/>
            <p:nvPr/>
          </p:nvGrpSpPr>
          <p:grpSpPr>
            <a:xfrm>
              <a:off x="736270" y="3055436"/>
              <a:ext cx="1771661" cy="1616196"/>
              <a:chOff x="273055" y="1884203"/>
              <a:chExt cx="1620006" cy="1616196"/>
            </a:xfrm>
          </p:grpSpPr>
          <p:sp>
            <p:nvSpPr>
              <p:cNvPr id="17" name="Zaoblený obdélník 16"/>
              <p:cNvSpPr/>
              <p:nvPr/>
            </p:nvSpPr>
            <p:spPr>
              <a:xfrm>
                <a:off x="273055" y="1884203"/>
                <a:ext cx="1620006" cy="1616196"/>
              </a:xfrm>
              <a:prstGeom prst="roundRect">
                <a:avLst/>
              </a:prstGeom>
              <a:solidFill>
                <a:srgbClr val="009FE3"/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Zaoblený obdélník 10"/>
              <p:cNvSpPr/>
              <p:nvPr/>
            </p:nvSpPr>
            <p:spPr>
              <a:xfrm>
                <a:off x="351951" y="1963099"/>
                <a:ext cx="1462214" cy="14584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1440" tIns="45720" rIns="91440" bIns="45720" numCol="1" spcCol="1270" anchor="ctr" anchorCtr="0">
                <a:noAutofit/>
              </a:bodyPr>
              <a:lstStyle/>
              <a:p>
                <a:pPr algn="ctr" defTabSz="10668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cs-CZ" sz="2000" dirty="0">
                    <a:solidFill>
                      <a:prstClr val="white"/>
                    </a:solidFill>
                  </a:rPr>
                  <a:t>Cílová skupina</a:t>
                </a:r>
                <a:endParaRPr lang="cs-CZ" sz="2000" dirty="0">
                  <a:solidFill>
                    <a:prstClr val="white"/>
                  </a:solidFill>
                  <a:cs typeface="Calibri" pitchFamily="34" charset="0"/>
                </a:endParaRPr>
              </a:p>
            </p:txBody>
          </p:sp>
        </p:grpSp>
        <p:grpSp>
          <p:nvGrpSpPr>
            <p:cNvPr id="22" name="Skupina 30"/>
            <p:cNvGrpSpPr/>
            <p:nvPr/>
          </p:nvGrpSpPr>
          <p:grpSpPr>
            <a:xfrm>
              <a:off x="736270" y="4798438"/>
              <a:ext cx="1771661" cy="1619994"/>
              <a:chOff x="261447" y="3768407"/>
              <a:chExt cx="1620006" cy="1619994"/>
            </a:xfrm>
          </p:grpSpPr>
          <p:sp>
            <p:nvSpPr>
              <p:cNvPr id="23" name="Zaoblený obdélník 22"/>
              <p:cNvSpPr/>
              <p:nvPr/>
            </p:nvSpPr>
            <p:spPr>
              <a:xfrm>
                <a:off x="261447" y="3768407"/>
                <a:ext cx="1620006" cy="1619994"/>
              </a:xfrm>
              <a:prstGeom prst="roundRect">
                <a:avLst/>
              </a:prstGeom>
              <a:solidFill>
                <a:srgbClr val="009FE3"/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Zaoblený obdélník 14"/>
              <p:cNvSpPr/>
              <p:nvPr/>
            </p:nvSpPr>
            <p:spPr>
              <a:xfrm>
                <a:off x="340529" y="3847489"/>
                <a:ext cx="1461842" cy="14618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1440" tIns="45720" rIns="91440" bIns="45720" numCol="1" spcCol="1270" anchor="ctr" anchorCtr="0">
                <a:noAutofit/>
              </a:bodyPr>
              <a:lstStyle/>
              <a:p>
                <a:pPr algn="ctr" defTabSz="10668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cs-CZ" sz="2000" dirty="0">
                    <a:solidFill>
                      <a:prstClr val="white"/>
                    </a:solidFill>
                  </a:rPr>
                  <a:t>Cíle výzkumu</a:t>
                </a:r>
                <a:endParaRPr lang="cs-CZ" sz="2000" dirty="0">
                  <a:solidFill>
                    <a:prstClr val="white"/>
                  </a:solidFill>
                  <a:cs typeface="Calibri" pitchFamily="34" charset="0"/>
                </a:endParaRPr>
              </a:p>
            </p:txBody>
          </p:sp>
        </p:grpSp>
        <p:sp>
          <p:nvSpPr>
            <p:cNvPr id="2" name="Obdélník 1"/>
            <p:cNvSpPr/>
            <p:nvPr/>
          </p:nvSpPr>
          <p:spPr>
            <a:xfrm>
              <a:off x="2891434" y="4798438"/>
              <a:ext cx="60960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6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Zpětná vazba od turistů Olomouckého kraje: </a:t>
              </a:r>
            </a:p>
            <a:p>
              <a:pPr marL="360363" indent="-269875">
                <a:buClr>
                  <a:srgbClr val="009FE3"/>
                </a:buClr>
                <a:buFont typeface="Wingdings" panose="05000000000000000000" pitchFamily="2" charset="2"/>
                <a:buChar char="ü"/>
              </a:pPr>
              <a:r>
                <a:rPr lang="cs-CZ" sz="1600" dirty="0"/>
                <a:t>Proč, jak a s kým přijeli? </a:t>
              </a:r>
            </a:p>
            <a:p>
              <a:pPr marL="360363" indent="-269875">
                <a:buClr>
                  <a:srgbClr val="009FE3"/>
                </a:buClr>
                <a:buFont typeface="Wingdings" panose="05000000000000000000" pitchFamily="2" charset="2"/>
                <a:buChar char="ü"/>
              </a:pPr>
              <a:r>
                <a:rPr lang="cs-CZ" sz="1600" dirty="0"/>
                <a:t>Co tam dělají? </a:t>
              </a:r>
            </a:p>
            <a:p>
              <a:pPr marL="360363" indent="-269875">
                <a:buClr>
                  <a:srgbClr val="009FE3"/>
                </a:buClr>
                <a:buFont typeface="Wingdings" panose="05000000000000000000" pitchFamily="2" charset="2"/>
                <a:buChar char="ü"/>
              </a:pPr>
              <a:r>
                <a:rPr lang="cs-CZ" sz="1600" dirty="0"/>
                <a:t>Jak dlouho se zdrží? </a:t>
              </a:r>
            </a:p>
            <a:p>
              <a:pPr marL="360363" indent="-269875">
                <a:buClr>
                  <a:srgbClr val="009FE3"/>
                </a:buClr>
                <a:buFont typeface="Wingdings" panose="05000000000000000000" pitchFamily="2" charset="2"/>
                <a:buChar char="ü"/>
              </a:pPr>
              <a:r>
                <a:rPr lang="cs-CZ" sz="1600" dirty="0"/>
                <a:t>Kolik utratí?</a:t>
              </a:r>
            </a:p>
            <a:p>
              <a:pPr marL="360363" indent="-269875">
                <a:buClr>
                  <a:srgbClr val="009FE3"/>
                </a:buClr>
                <a:buFont typeface="Wingdings" panose="05000000000000000000" pitchFamily="2" charset="2"/>
                <a:buChar char="ü"/>
              </a:pPr>
              <a:r>
                <a:rPr lang="cs-CZ" sz="1600" dirty="0"/>
                <a:t>Doporučili by návštěvu ostatním?</a:t>
              </a:r>
            </a:p>
          </p:txBody>
        </p:sp>
        <p:sp>
          <p:nvSpPr>
            <p:cNvPr id="4" name="Obdélník 3"/>
            <p:cNvSpPr/>
            <p:nvPr/>
          </p:nvSpPr>
          <p:spPr>
            <a:xfrm>
              <a:off x="2891434" y="3322527"/>
              <a:ext cx="6096000" cy="181588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6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Domácí a zahraniční turisté Olomouckého kraje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6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věk alespoň 18 let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6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Domácí turisté, kteří nejsou obyvateli Olomouckého kraje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6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Zahraniční turisté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6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4 jazykové mutace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451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xmlns="" id="{318BAEAA-9F91-4BBE-8462-AEF6BC8D42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Počty dotazníků - zima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C8902F48-565F-4B7B-AEF7-5656283625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40</a:t>
            </a:fld>
            <a:endParaRPr lang="cs-CZ" dirty="0"/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xmlns="" id="{87105FDE-AB6C-4554-821D-2C4CE5D915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065864"/>
              </p:ext>
            </p:extLst>
          </p:nvPr>
        </p:nvGraphicFramePr>
        <p:xfrm>
          <a:off x="2971800" y="1863725"/>
          <a:ext cx="6248400" cy="31305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9900">
                  <a:extLst>
                    <a:ext uri="{9D8B030D-6E8A-4147-A177-3AD203B41FA5}">
                      <a16:colId xmlns:a16="http://schemas.microsoft.com/office/drawing/2014/main" xmlns="" val="3336163867"/>
                    </a:ext>
                  </a:extLst>
                </a:gridCol>
                <a:gridCol w="620981">
                  <a:extLst>
                    <a:ext uri="{9D8B030D-6E8A-4147-A177-3AD203B41FA5}">
                      <a16:colId xmlns:a16="http://schemas.microsoft.com/office/drawing/2014/main" xmlns="" val="2886017125"/>
                    </a:ext>
                  </a:extLst>
                </a:gridCol>
                <a:gridCol w="674419">
                  <a:extLst>
                    <a:ext uri="{9D8B030D-6E8A-4147-A177-3AD203B41FA5}">
                      <a16:colId xmlns:a16="http://schemas.microsoft.com/office/drawing/2014/main" xmlns="" val="535857898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200278658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155459925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1856593252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Česky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Německy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Anglicky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Polsky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Celkem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70126324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Adventní trhy Olomouc (Horní a Dolní náměstí)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328655058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Branná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15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21307074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Expozice času Šternberk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21165294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Horský hotel Paprsek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28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416942011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Lázně Teplice nad Bečvou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24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403325823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Městská památková rezervace Olomouc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39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34381417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Priessnitzovy léčebné lázně Jeseník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51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46549672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Ramzová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56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5764149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Ski areál Červenohorské sedlo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65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327318941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Ski areál Hrubá Voda/Hlubočky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26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43583943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Ski areál Kouty nad Desnou/Dlouhé Stráně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98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20209023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Ski areál Ostružná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27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82961565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Ski areál Příčná - Zlaté Hory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91203148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Termály Velké Losiny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42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371144668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ZOO Olomouc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38497765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Celkem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377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34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108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525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877808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452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xmlns="" id="{F6BBF3CC-F1AE-494F-9AD3-0541716EE6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Počty dotazníků - mimosezóna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25188C2D-259B-4B54-B35E-D925D9035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41</a:t>
            </a:fld>
            <a:endParaRPr lang="cs-CZ" dirty="0"/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xmlns="" id="{63830947-30BB-4B0D-A6A1-5EC3AABF1BD3}"/>
              </a:ext>
            </a:extLst>
          </p:cNvPr>
          <p:cNvGraphicFramePr>
            <a:graphicFrameLocks noGrp="1"/>
          </p:cNvGraphicFramePr>
          <p:nvPr/>
        </p:nvGraphicFramePr>
        <p:xfrm>
          <a:off x="3105150" y="1771650"/>
          <a:ext cx="5981700" cy="3314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1762826451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548068676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159408673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2878685056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457131829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1235463628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Česky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Německy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Anglicky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Polsky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Celkem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20565431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Aquapark Olomouc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63310460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Expozice času Šternberk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29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2864483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FLORA Olomouc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136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142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27529642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Hrad Bouzov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37234238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Javoříčské jeskyně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31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97170594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Lázně Teplice nad Bečvou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45099261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Městská památková rezervace Olomouc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49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407118874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Olomoucký tvarůžkový festival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4999608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Priessnitzovy léčebné lázně Jeseník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56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322624364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Ramzová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0236855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Rychlebské stezky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18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6260259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Ski areál Červenohorské sedlo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39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5731322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Ski areál Hrubá Voda/Hlubočky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40566137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Ski areál Kouty nad Desnou/Dlouhé Stráně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26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89291534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Termály Velké Losiny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16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82580924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ZOO Olomouc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41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309782286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Celkem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456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18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26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510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746905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93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xmlns="" id="{1716A759-37F9-40AC-B023-060812B934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Počty dotazníků - léto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1EE998D7-5CCB-4E89-920D-DD5AB9987C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42</a:t>
            </a:fld>
            <a:endParaRPr lang="cs-CZ" dirty="0"/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xmlns="" id="{4F847B77-AAB2-4515-A395-CCEEEF5C2104}"/>
              </a:ext>
            </a:extLst>
          </p:cNvPr>
          <p:cNvGraphicFramePr>
            <a:graphicFrameLocks noGrp="1"/>
          </p:cNvGraphicFramePr>
          <p:nvPr/>
        </p:nvGraphicFramePr>
        <p:xfrm>
          <a:off x="3105150" y="1955800"/>
          <a:ext cx="5981700" cy="294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910894840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4014659151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725523067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3399322727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3954719248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3491524062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Česky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Německy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Anglicky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Polsky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Celkem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53217387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Bezděkovský levandulový festival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61976963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Expozice času Šternberk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59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75604424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Hefaiston festival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57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83487451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Hrad Bouzov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33671339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Javoříčské jeskyně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61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304918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Městská památková rezervace Olomouc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53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65652904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Muzeum Olomouckých tvarůžků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18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45944401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Priessnitzovy léčebné lázně Jeseník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69664015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Rychlebské stezky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53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120319406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Ski areál Kouty nad Desnou/Dlouhé Stráně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34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378789877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Termály Velké Losiny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31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39775891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Zámek Čechy pod Kosířem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9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96924673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Zámek Plumlov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23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2750535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ZOO Olomouc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34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9293846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Celkem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461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26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34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525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xmlns="" val="2138993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700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ál 14">
            <a:extLst>
              <a:ext uri="{FF2B5EF4-FFF2-40B4-BE49-F238E27FC236}">
                <a16:creationId xmlns:a16="http://schemas.microsoft.com/office/drawing/2014/main" xmlns="" id="{BE32E4B6-2111-4988-A4F4-2686E8B7F581}"/>
              </a:ext>
            </a:extLst>
          </p:cNvPr>
          <p:cNvSpPr/>
          <p:nvPr/>
        </p:nvSpPr>
        <p:spPr>
          <a:xfrm>
            <a:off x="5562519" y="2433162"/>
            <a:ext cx="1964141" cy="18549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cca</a:t>
            </a:r>
            <a:r>
              <a:rPr lang="cs-CZ" sz="4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112  </a:t>
            </a:r>
          </a:p>
          <a:p>
            <a:pPr algn="ctr"/>
            <a:r>
              <a:rPr lang="cs-CZ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dotazování celkově</a:t>
            </a:r>
          </a:p>
        </p:txBody>
      </p:sp>
      <p:sp>
        <p:nvSpPr>
          <p:cNvPr id="30" name="Ovál 29">
            <a:extLst>
              <a:ext uri="{FF2B5EF4-FFF2-40B4-BE49-F238E27FC236}">
                <a16:creationId xmlns:a16="http://schemas.microsoft.com/office/drawing/2014/main" xmlns="" id="{9CA46DE5-9098-49B3-A9B3-833F0971DDD6}"/>
              </a:ext>
            </a:extLst>
          </p:cNvPr>
          <p:cNvSpPr/>
          <p:nvPr/>
        </p:nvSpPr>
        <p:spPr>
          <a:xfrm>
            <a:off x="5787303" y="4960365"/>
            <a:ext cx="1395448" cy="133499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cs-CZ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cs-CZ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lokalit neúspěšně*</a:t>
            </a:r>
            <a:endParaRPr lang="cs-CZ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736270" y="299147"/>
            <a:ext cx="10561320" cy="763504"/>
          </a:xfrm>
        </p:spPr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Osobní dotazování v číslech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5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4" name="Obdélník se zakulaceným rohem na stejné straně 37"/>
          <p:cNvSpPr/>
          <p:nvPr/>
        </p:nvSpPr>
        <p:spPr>
          <a:xfrm rot="5400000">
            <a:off x="5329342" y="279953"/>
            <a:ext cx="1926703" cy="7249929"/>
          </a:xfrm>
          <a:prstGeom prst="round2SameRect">
            <a:avLst/>
          </a:prstGeom>
          <a:noFill/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cs-CZ" dirty="0"/>
          </a:p>
        </p:txBody>
      </p:sp>
      <p:sp>
        <p:nvSpPr>
          <p:cNvPr id="20" name="Obdélník se zakulaceným rohem na stejné straně 33"/>
          <p:cNvSpPr/>
          <p:nvPr/>
        </p:nvSpPr>
        <p:spPr>
          <a:xfrm rot="5400000">
            <a:off x="5514516" y="2006723"/>
            <a:ext cx="1538653" cy="7249929"/>
          </a:xfrm>
          <a:prstGeom prst="round2SameRect">
            <a:avLst/>
          </a:prstGeom>
          <a:noFill/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cs-CZ" dirty="0"/>
          </a:p>
        </p:txBody>
      </p:sp>
      <p:pic>
        <p:nvPicPr>
          <p:cNvPr id="25" name="Obrázek 24">
            <a:extLst>
              <a:ext uri="{FF2B5EF4-FFF2-40B4-BE49-F238E27FC236}">
                <a16:creationId xmlns:a16="http://schemas.microsoft.com/office/drawing/2014/main" xmlns="" id="{043F3E7B-891E-443F-B8C1-BAAFC3C512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1" b="13787"/>
          <a:stretch/>
        </p:blipFill>
        <p:spPr>
          <a:xfrm>
            <a:off x="0" y="3429000"/>
            <a:ext cx="4523873" cy="3431996"/>
          </a:xfrm>
          <a:prstGeom prst="rect">
            <a:avLst/>
          </a:prstGeom>
        </p:spPr>
      </p:pic>
      <p:sp>
        <p:nvSpPr>
          <p:cNvPr id="26" name="Vývojový diagram: zpoždění 25">
            <a:extLst>
              <a:ext uri="{FF2B5EF4-FFF2-40B4-BE49-F238E27FC236}">
                <a16:creationId xmlns:a16="http://schemas.microsoft.com/office/drawing/2014/main" xmlns="" id="{30A84D0B-A8A8-499C-A040-79F08D4BEB17}"/>
              </a:ext>
            </a:extLst>
          </p:cNvPr>
          <p:cNvSpPr/>
          <p:nvPr/>
        </p:nvSpPr>
        <p:spPr>
          <a:xfrm flipH="1">
            <a:off x="9248503" y="2009501"/>
            <a:ext cx="2943497" cy="2838995"/>
          </a:xfrm>
          <a:prstGeom prst="flowChartDelay">
            <a:avLst/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28" name="Obrázek 27">
            <a:extLst>
              <a:ext uri="{FF2B5EF4-FFF2-40B4-BE49-F238E27FC236}">
                <a16:creationId xmlns:a16="http://schemas.microsoft.com/office/drawing/2014/main" xmlns="" id="{F95F3C8B-BD89-4467-8313-CE18F31B3A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6218" y="2569919"/>
            <a:ext cx="1426073" cy="1718161"/>
          </a:xfrm>
          <a:prstGeom prst="rect">
            <a:avLst/>
          </a:prstGeom>
        </p:spPr>
      </p:pic>
      <p:sp>
        <p:nvSpPr>
          <p:cNvPr id="29" name="Ovál 28">
            <a:extLst>
              <a:ext uri="{FF2B5EF4-FFF2-40B4-BE49-F238E27FC236}">
                <a16:creationId xmlns:a16="http://schemas.microsoft.com/office/drawing/2014/main" xmlns="" id="{A79CC869-A0B0-4AA1-B55E-B98907CFA5EF}"/>
              </a:ext>
            </a:extLst>
          </p:cNvPr>
          <p:cNvSpPr/>
          <p:nvPr/>
        </p:nvSpPr>
        <p:spPr>
          <a:xfrm>
            <a:off x="4552161" y="3840481"/>
            <a:ext cx="1964141" cy="185491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</a:p>
          <a:p>
            <a:pPr algn="ctr"/>
            <a:r>
              <a:rPr lang="cs-CZ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lokalit a akcí</a:t>
            </a:r>
            <a:br>
              <a:rPr lang="cs-CZ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cs-CZ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úspěšně </a:t>
            </a:r>
            <a:r>
              <a:rPr lang="cs-CZ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oddotazováno</a:t>
            </a:r>
            <a:endParaRPr lang="cs-CZ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Ovál 30">
            <a:extLst>
              <a:ext uri="{FF2B5EF4-FFF2-40B4-BE49-F238E27FC236}">
                <a16:creationId xmlns:a16="http://schemas.microsoft.com/office/drawing/2014/main" xmlns="" id="{2D452910-A2DF-4F9D-AF5A-D40B5F56601B}"/>
              </a:ext>
            </a:extLst>
          </p:cNvPr>
          <p:cNvSpPr/>
          <p:nvPr/>
        </p:nvSpPr>
        <p:spPr>
          <a:xfrm>
            <a:off x="267014" y="1453415"/>
            <a:ext cx="1873712" cy="1855861"/>
          </a:xfrm>
          <a:prstGeom prst="ellipse">
            <a:avLst/>
          </a:prstGeom>
          <a:solidFill>
            <a:srgbClr val="E2DEB5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1560</a:t>
            </a:r>
          </a:p>
          <a:p>
            <a:pPr algn="ctr"/>
            <a:r>
              <a:rPr lang="cs-CZ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Dotazníků celkem</a:t>
            </a:r>
          </a:p>
        </p:txBody>
      </p:sp>
      <p:sp>
        <p:nvSpPr>
          <p:cNvPr id="32" name="Ovál 31">
            <a:extLst>
              <a:ext uri="{FF2B5EF4-FFF2-40B4-BE49-F238E27FC236}">
                <a16:creationId xmlns:a16="http://schemas.microsoft.com/office/drawing/2014/main" xmlns="" id="{5CA93D08-C367-4DF4-9B70-004329B53302}"/>
              </a:ext>
            </a:extLst>
          </p:cNvPr>
          <p:cNvSpPr/>
          <p:nvPr/>
        </p:nvSpPr>
        <p:spPr>
          <a:xfrm>
            <a:off x="2409286" y="1145313"/>
            <a:ext cx="1650118" cy="1626529"/>
          </a:xfrm>
          <a:prstGeom prst="ellipse">
            <a:avLst/>
          </a:prstGeom>
          <a:solidFill>
            <a:srgbClr val="D0DBE5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</a:p>
          <a:p>
            <a:pPr algn="ctr"/>
            <a:r>
              <a:rPr lang="cs-CZ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Zapojených proškolených tazatelů</a:t>
            </a:r>
          </a:p>
        </p:txBody>
      </p:sp>
      <p:sp>
        <p:nvSpPr>
          <p:cNvPr id="33" name="Ovál 32">
            <a:extLst>
              <a:ext uri="{FF2B5EF4-FFF2-40B4-BE49-F238E27FC236}">
                <a16:creationId xmlns:a16="http://schemas.microsoft.com/office/drawing/2014/main" xmlns="" id="{A55D0F09-90AD-48E1-ADD0-E16B39E8425B}"/>
              </a:ext>
            </a:extLst>
          </p:cNvPr>
          <p:cNvSpPr/>
          <p:nvPr/>
        </p:nvSpPr>
        <p:spPr>
          <a:xfrm>
            <a:off x="3321920" y="2853223"/>
            <a:ext cx="1301064" cy="1327861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101 400</a:t>
            </a:r>
          </a:p>
          <a:p>
            <a:pPr algn="ctr"/>
            <a:r>
              <a:rPr lang="cs-CZ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sekund kontrolních nahrávek</a:t>
            </a:r>
          </a:p>
        </p:txBody>
      </p:sp>
      <p:sp>
        <p:nvSpPr>
          <p:cNvPr id="34" name="Zaoblený obdélníkový bublinový popisek 28">
            <a:extLst>
              <a:ext uri="{FF2B5EF4-FFF2-40B4-BE49-F238E27FC236}">
                <a16:creationId xmlns:a16="http://schemas.microsoft.com/office/drawing/2014/main" xmlns="" id="{6F1FF3A0-1FFB-457F-8623-CC8F6804E3BB}"/>
              </a:ext>
            </a:extLst>
          </p:cNvPr>
          <p:cNvSpPr/>
          <p:nvPr/>
        </p:nvSpPr>
        <p:spPr>
          <a:xfrm>
            <a:off x="5424763" y="6376290"/>
            <a:ext cx="2183078" cy="365125"/>
          </a:xfrm>
          <a:prstGeom prst="wedgeRoundRectCallout">
            <a:avLst>
              <a:gd name="adj1" fmla="val -4055"/>
              <a:gd name="adj2" fmla="val -25411"/>
              <a:gd name="adj3" fmla="val 16667"/>
            </a:avLst>
          </a:prstGeom>
          <a:solidFill>
            <a:schemeClr val="accent5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 algn="ctr"/>
            <a:r>
              <a:rPr lang="cs-CZ" sz="800" dirty="0">
                <a:solidFill>
                  <a:schemeClr val="bg2">
                    <a:lumMod val="25000"/>
                  </a:schemeClr>
                </a:solidFill>
              </a:rPr>
              <a:t>*NPR Skřítek, Lesní bar Horní Lipová, Muzeum Přerov, Vlastivědné muzeum Šumperk, Zámek Jánský Vrch   </a:t>
            </a:r>
          </a:p>
        </p:txBody>
      </p:sp>
    </p:spTree>
    <p:extLst>
      <p:ext uri="{BB962C8B-B14F-4D97-AF65-F5344CB8AC3E}">
        <p14:creationId xmlns:p14="http://schemas.microsoft.com/office/powerpoint/2010/main" val="261350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736270" y="299147"/>
            <a:ext cx="10561320" cy="763504"/>
          </a:xfrm>
        </p:spPr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Mapa lokalit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6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4" name="Obdélník se zakulaceným rohem na stejné straně 37"/>
          <p:cNvSpPr/>
          <p:nvPr/>
        </p:nvSpPr>
        <p:spPr>
          <a:xfrm rot="5400000">
            <a:off x="5329342" y="279953"/>
            <a:ext cx="1926703" cy="7249929"/>
          </a:xfrm>
          <a:prstGeom prst="round2SameRect">
            <a:avLst/>
          </a:prstGeom>
          <a:noFill/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cs-CZ" dirty="0"/>
          </a:p>
        </p:txBody>
      </p:sp>
      <p:sp>
        <p:nvSpPr>
          <p:cNvPr id="20" name="Obdélník se zakulaceným rohem na stejné straně 33"/>
          <p:cNvSpPr/>
          <p:nvPr/>
        </p:nvSpPr>
        <p:spPr>
          <a:xfrm rot="5400000">
            <a:off x="5514516" y="2006723"/>
            <a:ext cx="1538653" cy="7249929"/>
          </a:xfrm>
          <a:prstGeom prst="round2SameRect">
            <a:avLst/>
          </a:prstGeom>
          <a:noFill/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cs-CZ" dirty="0"/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xmlns="" id="{43D1EC8F-0CE8-48C6-96A5-D8704F6DCE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8593" b="2602"/>
          <a:stretch/>
        </p:blipFill>
        <p:spPr>
          <a:xfrm>
            <a:off x="3699934" y="368610"/>
            <a:ext cx="6214534" cy="631096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xmlns="" id="{7277A970-9EE3-4CEB-A3ED-6B1B338DCFD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52478" y="504364"/>
            <a:ext cx="5834378" cy="5730737"/>
          </a:xfrm>
          <a:prstGeom prst="rect">
            <a:avLst/>
          </a:prstGeom>
        </p:spPr>
      </p:pic>
      <p:pic>
        <p:nvPicPr>
          <p:cNvPr id="25" name="Obrázek 24">
            <a:extLst>
              <a:ext uri="{FF2B5EF4-FFF2-40B4-BE49-F238E27FC236}">
                <a16:creationId xmlns:a16="http://schemas.microsoft.com/office/drawing/2014/main" xmlns="" id="{043F3E7B-891E-443F-B8C1-BAAFC3C512A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1" b="13787"/>
          <a:stretch/>
        </p:blipFill>
        <p:spPr>
          <a:xfrm>
            <a:off x="0" y="3429000"/>
            <a:ext cx="4523873" cy="3431996"/>
          </a:xfrm>
          <a:prstGeom prst="rect">
            <a:avLst/>
          </a:prstGeom>
        </p:spPr>
      </p:pic>
      <p:sp>
        <p:nvSpPr>
          <p:cNvPr id="26" name="Vývojový diagram: zpoždění 25">
            <a:extLst>
              <a:ext uri="{FF2B5EF4-FFF2-40B4-BE49-F238E27FC236}">
                <a16:creationId xmlns:a16="http://schemas.microsoft.com/office/drawing/2014/main" xmlns="" id="{30A84D0B-A8A8-499C-A040-79F08D4BEB17}"/>
              </a:ext>
            </a:extLst>
          </p:cNvPr>
          <p:cNvSpPr/>
          <p:nvPr/>
        </p:nvSpPr>
        <p:spPr>
          <a:xfrm flipH="1">
            <a:off x="9256810" y="1995639"/>
            <a:ext cx="2943497" cy="2838995"/>
          </a:xfrm>
          <a:prstGeom prst="flowChartDelay">
            <a:avLst/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28" name="Obrázek 27">
            <a:extLst>
              <a:ext uri="{FF2B5EF4-FFF2-40B4-BE49-F238E27FC236}">
                <a16:creationId xmlns:a16="http://schemas.microsoft.com/office/drawing/2014/main" xmlns="" id="{F95F3C8B-BD89-4467-8313-CE18F31B3A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6218" y="2569919"/>
            <a:ext cx="1426073" cy="171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52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ál 6">
            <a:extLst>
              <a:ext uri="{FF2B5EF4-FFF2-40B4-BE49-F238E27FC236}">
                <a16:creationId xmlns:a16="http://schemas.microsoft.com/office/drawing/2014/main" xmlns="" id="{3399BB42-7FF8-4163-8A37-72E09090444F}"/>
              </a:ext>
            </a:extLst>
          </p:cNvPr>
          <p:cNvSpPr/>
          <p:nvPr/>
        </p:nvSpPr>
        <p:spPr>
          <a:xfrm>
            <a:off x="-789037" y="3571683"/>
            <a:ext cx="4274804" cy="4147787"/>
          </a:xfrm>
          <a:prstGeom prst="ellipse">
            <a:avLst/>
          </a:prstGeom>
          <a:blipFill dpi="0" rotWithShape="1">
            <a:blip r:embed="rId3">
              <a:alphaModFix amt="36000"/>
            </a:blip>
            <a:srcRect/>
            <a:stretch>
              <a:fillRect l="18520" t="-1114" r="-540" b="204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Nadpis 5">
            <a:extLst>
              <a:ext uri="{FF2B5EF4-FFF2-40B4-BE49-F238E27FC236}">
                <a16:creationId xmlns:a16="http://schemas.microsoft.com/office/drawing/2014/main" xmlns="" id="{9920864C-6204-49FD-B424-5CCEE1B89B51}"/>
              </a:ext>
            </a:extLst>
          </p:cNvPr>
          <p:cNvSpPr txBox="1">
            <a:spLocks/>
          </p:cNvSpPr>
          <p:nvPr/>
        </p:nvSpPr>
        <p:spPr>
          <a:xfrm>
            <a:off x="772382" y="2206662"/>
            <a:ext cx="10561320" cy="107965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Hlavní zjištění</a:t>
            </a:r>
          </a:p>
        </p:txBody>
      </p:sp>
    </p:spTree>
    <p:extLst>
      <p:ext uri="{BB962C8B-B14F-4D97-AF65-F5344CB8AC3E}">
        <p14:creationId xmlns:p14="http://schemas.microsoft.com/office/powerpoint/2010/main" val="153344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xmlns="" id="{89CF9E56-6DCA-4D9C-810C-1138D33A4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8</a:t>
            </a:fld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889DA3B6-C8F2-4083-9899-CBAD8E802F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58" y="1594709"/>
            <a:ext cx="908353" cy="576804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xmlns="" id="{02A66E43-6510-4FAB-A713-E4C7D631EC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39" y="1618132"/>
            <a:ext cx="1081089" cy="41463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C7D729C1-78D4-4348-A17E-19046860D9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16" y="1302545"/>
            <a:ext cx="416190" cy="416190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2FB8EBC6-D982-433D-99B1-3EF61DC412A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441" y="1302545"/>
            <a:ext cx="416190" cy="416190"/>
          </a:xfrm>
          <a:prstGeom prst="rect">
            <a:avLst/>
          </a:prstGeom>
        </p:spPr>
      </p:pic>
      <p:sp>
        <p:nvSpPr>
          <p:cNvPr id="11" name="Zástupný symbol pro obsah 7">
            <a:extLst>
              <a:ext uri="{FF2B5EF4-FFF2-40B4-BE49-F238E27FC236}">
                <a16:creationId xmlns:a16="http://schemas.microsoft.com/office/drawing/2014/main" xmlns="" id="{15B8A77C-B103-4A0F-A4CE-E51DAD364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5188" y="1219744"/>
            <a:ext cx="10056812" cy="654885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800" dirty="0"/>
              <a:t>Zatímco </a:t>
            </a:r>
            <a:r>
              <a:rPr lang="cs-CZ" sz="1800" dirty="0">
                <a:solidFill>
                  <a:srgbClr val="009FE3"/>
                </a:solidFill>
              </a:rPr>
              <a:t>v Jeseníkách </a:t>
            </a:r>
            <a:r>
              <a:rPr lang="cs-CZ" sz="1800" dirty="0"/>
              <a:t>dominovali mezi zahraničními návštěvníky především </a:t>
            </a:r>
            <a:r>
              <a:rPr lang="cs-CZ" sz="1800" dirty="0">
                <a:solidFill>
                  <a:srgbClr val="009FE3"/>
                </a:solidFill>
              </a:rPr>
              <a:t>Poláci</a:t>
            </a:r>
            <a:r>
              <a:rPr lang="cs-CZ" sz="1800" dirty="0"/>
              <a:t>, na </a:t>
            </a:r>
            <a:r>
              <a:rPr lang="cs-CZ" sz="1800" dirty="0">
                <a:solidFill>
                  <a:srgbClr val="009FE3"/>
                </a:solidFill>
              </a:rPr>
              <a:t>Střední Moravě </a:t>
            </a:r>
            <a:r>
              <a:rPr lang="cs-CZ" sz="1800" dirty="0"/>
              <a:t>se většinou jednalo o</a:t>
            </a:r>
            <a:r>
              <a:rPr lang="cs-CZ" sz="1800" dirty="0">
                <a:solidFill>
                  <a:srgbClr val="009FE3"/>
                </a:solidFill>
              </a:rPr>
              <a:t> Slováky</a:t>
            </a:r>
            <a:r>
              <a:rPr lang="cs-CZ" sz="1800" dirty="0"/>
              <a:t>. </a:t>
            </a:r>
          </a:p>
          <a:p>
            <a:pPr marL="0" indent="0">
              <a:buNone/>
            </a:pPr>
            <a:r>
              <a:rPr lang="cs-CZ" sz="1800" dirty="0"/>
              <a:t>V </a:t>
            </a:r>
            <a:r>
              <a:rPr lang="cs-CZ" sz="1800" dirty="0">
                <a:solidFill>
                  <a:srgbClr val="00B0F0"/>
                </a:solidFill>
              </a:rPr>
              <a:t>zimě</a:t>
            </a:r>
            <a:r>
              <a:rPr lang="cs-CZ" sz="1800" dirty="0"/>
              <a:t> jezdí více cizinců do </a:t>
            </a:r>
            <a:r>
              <a:rPr lang="cs-CZ" sz="1800" dirty="0">
                <a:solidFill>
                  <a:srgbClr val="00B0F0"/>
                </a:solidFill>
              </a:rPr>
              <a:t>Jeseníků</a:t>
            </a:r>
            <a:r>
              <a:rPr lang="cs-CZ" sz="1800" dirty="0"/>
              <a:t>, v </a:t>
            </a:r>
            <a:r>
              <a:rPr lang="cs-CZ" sz="1800" dirty="0">
                <a:solidFill>
                  <a:srgbClr val="00B0F0"/>
                </a:solidFill>
              </a:rPr>
              <a:t>mimosezóně</a:t>
            </a:r>
            <a:r>
              <a:rPr lang="cs-CZ" sz="1800" dirty="0"/>
              <a:t> a v </a:t>
            </a:r>
            <a:r>
              <a:rPr lang="cs-CZ" sz="1800" dirty="0">
                <a:solidFill>
                  <a:srgbClr val="00B0F0"/>
                </a:solidFill>
              </a:rPr>
              <a:t>létě</a:t>
            </a:r>
            <a:r>
              <a:rPr lang="cs-CZ" sz="1800" dirty="0"/>
              <a:t> se rozdíly mezi oběma regiony </a:t>
            </a:r>
            <a:r>
              <a:rPr lang="cs-CZ" sz="1800" dirty="0">
                <a:solidFill>
                  <a:srgbClr val="00B0F0"/>
                </a:solidFill>
              </a:rPr>
              <a:t>vyrovnávají</a:t>
            </a:r>
            <a:r>
              <a:rPr lang="cs-CZ" sz="1800" dirty="0"/>
              <a:t>. Z </a:t>
            </a:r>
            <a:r>
              <a:rPr lang="cs-CZ" sz="1800" dirty="0" err="1"/>
              <a:t>oddotazovaných</a:t>
            </a:r>
            <a:r>
              <a:rPr lang="cs-CZ" sz="1800" dirty="0"/>
              <a:t> cizinců byli polovina </a:t>
            </a:r>
            <a:r>
              <a:rPr lang="cs-CZ" sz="1800" dirty="0">
                <a:solidFill>
                  <a:srgbClr val="00B0F0"/>
                </a:solidFill>
              </a:rPr>
              <a:t>Poláci</a:t>
            </a:r>
            <a:r>
              <a:rPr lang="cs-CZ" sz="1800" dirty="0"/>
              <a:t>, pětina </a:t>
            </a:r>
            <a:r>
              <a:rPr lang="cs-CZ" sz="1800" dirty="0">
                <a:solidFill>
                  <a:srgbClr val="00B0F0"/>
                </a:solidFill>
              </a:rPr>
              <a:t>Slováci</a:t>
            </a:r>
            <a:r>
              <a:rPr lang="cs-CZ" sz="1800" dirty="0"/>
              <a:t>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>
                <a:solidFill>
                  <a:srgbClr val="009FE3"/>
                </a:solidFill>
              </a:rPr>
              <a:t>Tuzemští návštěvníci </a:t>
            </a:r>
            <a:r>
              <a:rPr lang="cs-CZ" sz="1800" dirty="0"/>
              <a:t>z krajů </a:t>
            </a:r>
            <a:r>
              <a:rPr lang="cs-CZ" sz="1800" dirty="0">
                <a:solidFill>
                  <a:srgbClr val="009FE3"/>
                </a:solidFill>
              </a:rPr>
              <a:t>mimo Olomoucký </a:t>
            </a:r>
            <a:r>
              <a:rPr lang="cs-CZ" sz="1800" dirty="0"/>
              <a:t>tvoří samozřejmě většinu, v zimě jich bylo </a:t>
            </a:r>
            <a:r>
              <a:rPr lang="cs-CZ" sz="1800" dirty="0">
                <a:solidFill>
                  <a:srgbClr val="00B0F0"/>
                </a:solidFill>
              </a:rPr>
              <a:t>70 %</a:t>
            </a:r>
            <a:r>
              <a:rPr lang="cs-CZ" sz="1800" dirty="0"/>
              <a:t>, na jaře a v létě zhruba </a:t>
            </a:r>
            <a:r>
              <a:rPr lang="cs-CZ" sz="1800" dirty="0">
                <a:solidFill>
                  <a:srgbClr val="00B0F0"/>
                </a:solidFill>
              </a:rPr>
              <a:t>4/5</a:t>
            </a:r>
            <a:r>
              <a:rPr lang="cs-CZ" sz="1800" dirty="0"/>
              <a:t>. </a:t>
            </a:r>
          </a:p>
          <a:p>
            <a:pPr marL="0" indent="0">
              <a:buNone/>
            </a:pPr>
            <a:endParaRPr lang="cs-CZ" sz="1800" dirty="0">
              <a:solidFill>
                <a:srgbClr val="009FE3"/>
              </a:solidFill>
            </a:endParaRPr>
          </a:p>
          <a:p>
            <a:pPr marL="0" indent="0">
              <a:buNone/>
            </a:pPr>
            <a:endParaRPr lang="cs-CZ" sz="1000" dirty="0">
              <a:solidFill>
                <a:srgbClr val="009FE3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rgbClr val="009FE3"/>
                </a:solidFill>
              </a:rPr>
              <a:t>V sociodemografických aspektech </a:t>
            </a:r>
            <a:r>
              <a:rPr lang="cs-CZ" sz="1800" dirty="0"/>
              <a:t>(pohlaví, věk, vzdělání) se mezi sebou návštěvníci obou regionů v průběhu roku </a:t>
            </a:r>
            <a:r>
              <a:rPr lang="cs-CZ" sz="1800" dirty="0">
                <a:solidFill>
                  <a:srgbClr val="009FE3"/>
                </a:solidFill>
              </a:rPr>
              <a:t>liší jen minimálně</a:t>
            </a:r>
            <a:r>
              <a:rPr lang="cs-CZ" sz="1800" dirty="0"/>
              <a:t>. Zjištěné rozdíly byly nepatrné a vycházely spíše z nastavení designu výzkumu.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/>
              <a:t>Návštěvníci obou regionů přijíždějí nejčastěji s rodinou nebo s příbuznými. Na </a:t>
            </a:r>
            <a:r>
              <a:rPr lang="cs-CZ" sz="1800" dirty="0">
                <a:solidFill>
                  <a:srgbClr val="00B0F0"/>
                </a:solidFill>
              </a:rPr>
              <a:t>Střední Moravě</a:t>
            </a:r>
            <a:r>
              <a:rPr lang="cs-CZ" sz="1800" dirty="0"/>
              <a:t> jsou častější pobyty </a:t>
            </a:r>
            <a:r>
              <a:rPr lang="cs-CZ" sz="1800" dirty="0">
                <a:solidFill>
                  <a:srgbClr val="00B0F0"/>
                </a:solidFill>
              </a:rPr>
              <a:t>s partnerem</a:t>
            </a:r>
            <a:r>
              <a:rPr lang="cs-CZ" sz="1800" dirty="0"/>
              <a:t> nebo </a:t>
            </a:r>
            <a:r>
              <a:rPr lang="cs-CZ" sz="1800" dirty="0">
                <a:solidFill>
                  <a:srgbClr val="00B0F0"/>
                </a:solidFill>
              </a:rPr>
              <a:t>s rodinou</a:t>
            </a:r>
            <a:r>
              <a:rPr lang="cs-CZ" sz="1800" dirty="0"/>
              <a:t>, v </a:t>
            </a:r>
            <a:r>
              <a:rPr lang="cs-CZ" sz="1800" dirty="0">
                <a:solidFill>
                  <a:srgbClr val="00B0F0"/>
                </a:solidFill>
              </a:rPr>
              <a:t>Jeseníkách</a:t>
            </a:r>
            <a:r>
              <a:rPr lang="cs-CZ" sz="1800" dirty="0"/>
              <a:t> však v mnohem větší míře pozorujeme návštěvy </a:t>
            </a:r>
            <a:r>
              <a:rPr lang="cs-CZ" sz="1800" dirty="0">
                <a:solidFill>
                  <a:srgbClr val="00B0F0"/>
                </a:solidFill>
              </a:rPr>
              <a:t>s přáteli </a:t>
            </a:r>
            <a:r>
              <a:rPr lang="cs-CZ" sz="1800" dirty="0"/>
              <a:t>nebo návštěvy </a:t>
            </a:r>
            <a:r>
              <a:rPr lang="cs-CZ" sz="1800" dirty="0">
                <a:solidFill>
                  <a:srgbClr val="00B0F0"/>
                </a:solidFill>
              </a:rPr>
              <a:t>jednotlivců</a:t>
            </a:r>
            <a:r>
              <a:rPr lang="cs-CZ" sz="1800" dirty="0"/>
              <a:t>.</a:t>
            </a:r>
          </a:p>
        </p:txBody>
      </p:sp>
      <p:sp>
        <p:nvSpPr>
          <p:cNvPr id="12" name="Nadpis 6">
            <a:extLst>
              <a:ext uri="{FF2B5EF4-FFF2-40B4-BE49-F238E27FC236}">
                <a16:creationId xmlns:a16="http://schemas.microsoft.com/office/drawing/2014/main" xmlns="" id="{B0116461-DB04-4B83-90D4-5E79B511F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sz="3600" dirty="0"/>
              <a:t>Hlavní zjištění 1/3</a:t>
            </a: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xmlns="" id="{B80B28EF-30F7-4446-A250-090C2118A62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37" y="3894488"/>
            <a:ext cx="792000" cy="79200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5810231B-8F5A-4B00-BBD4-115A184B4C0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020" y="3894488"/>
            <a:ext cx="792000" cy="792000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xmlns="" id="{CE211D6C-46BE-45CE-ABC7-14AF88E02FC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645" y="5239868"/>
            <a:ext cx="1030921" cy="1030921"/>
          </a:xfrm>
          <a:prstGeom prst="rect">
            <a:avLst/>
          </a:prstGeom>
        </p:spPr>
      </p:pic>
      <p:grpSp>
        <p:nvGrpSpPr>
          <p:cNvPr id="19" name="Skupina 18">
            <a:extLst>
              <a:ext uri="{FF2B5EF4-FFF2-40B4-BE49-F238E27FC236}">
                <a16:creationId xmlns:a16="http://schemas.microsoft.com/office/drawing/2014/main" xmlns="" id="{AE90A0FC-8586-4778-AAC7-24954656213C}"/>
              </a:ext>
            </a:extLst>
          </p:cNvPr>
          <p:cNvGrpSpPr>
            <a:grpSpLocks noChangeAspect="1"/>
          </p:cNvGrpSpPr>
          <p:nvPr/>
        </p:nvGrpSpPr>
        <p:grpSpPr>
          <a:xfrm>
            <a:off x="1295691" y="2490090"/>
            <a:ext cx="980222" cy="980222"/>
            <a:chOff x="3495549" y="4962525"/>
            <a:chExt cx="1066926" cy="1066926"/>
          </a:xfrm>
        </p:grpSpPr>
        <p:pic>
          <p:nvPicPr>
            <p:cNvPr id="20" name="Obrázek 19">
              <a:extLst>
                <a:ext uri="{FF2B5EF4-FFF2-40B4-BE49-F238E27FC236}">
                  <a16:creationId xmlns:a16="http://schemas.microsoft.com/office/drawing/2014/main" xmlns="" id="{0BCFCB19-5195-4DF1-9F9C-D50F9052EF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5549" y="4962525"/>
              <a:ext cx="1066926" cy="1066926"/>
            </a:xfrm>
            <a:prstGeom prst="rect">
              <a:avLst/>
            </a:prstGeom>
          </p:spPr>
        </p:pic>
        <p:pic>
          <p:nvPicPr>
            <p:cNvPr id="21" name="Obrázek 20">
              <a:extLst>
                <a:ext uri="{FF2B5EF4-FFF2-40B4-BE49-F238E27FC236}">
                  <a16:creationId xmlns:a16="http://schemas.microsoft.com/office/drawing/2014/main" xmlns="" id="{32E23F8D-6C01-4A88-9D41-68D35B5EB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9043" y="5559146"/>
              <a:ext cx="239937" cy="2399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382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xmlns="" id="{D6961EE4-8FDF-410A-8EAE-7CCEABA91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9</a:t>
            </a:fld>
            <a:endParaRPr lang="cs-CZ" dirty="0"/>
          </a:p>
        </p:txBody>
      </p:sp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xmlns="" id="{4888E881-E2FC-41C2-B3D7-52F80F5E7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5188" y="1455450"/>
            <a:ext cx="10056812" cy="654885"/>
          </a:xfrm>
          <a:noFill/>
        </p:spPr>
        <p:txBody>
          <a:bodyPr lIns="900000" tIns="0" rIns="900000" bIns="0" anchor="t">
            <a:noAutofit/>
          </a:bodyPr>
          <a:lstStyle/>
          <a:p>
            <a:pPr marL="0" indent="0">
              <a:buNone/>
            </a:pPr>
            <a:r>
              <a:rPr lang="cs-CZ" sz="1800" dirty="0"/>
              <a:t>Typický návštěvník na </a:t>
            </a:r>
            <a:r>
              <a:rPr lang="cs-CZ" sz="1800" dirty="0">
                <a:solidFill>
                  <a:srgbClr val="009FE3"/>
                </a:solidFill>
              </a:rPr>
              <a:t>Střední Moravě </a:t>
            </a:r>
            <a:r>
              <a:rPr lang="cs-CZ" sz="1800" dirty="0"/>
              <a:t>přijíždí na 1 den, v </a:t>
            </a:r>
            <a:r>
              <a:rPr lang="cs-CZ" sz="1800" dirty="0">
                <a:solidFill>
                  <a:srgbClr val="00B0F0"/>
                </a:solidFill>
              </a:rPr>
              <a:t>Jeseníkách</a:t>
            </a:r>
            <a:r>
              <a:rPr lang="cs-CZ" sz="1800" dirty="0"/>
              <a:t> návštěvníci nejčastěji stráví 3 až 7 dní. V </a:t>
            </a:r>
            <a:r>
              <a:rPr lang="cs-CZ" sz="1800" dirty="0">
                <a:solidFill>
                  <a:srgbClr val="00B0F0"/>
                </a:solidFill>
              </a:rPr>
              <a:t>Jeseníkách</a:t>
            </a:r>
            <a:r>
              <a:rPr lang="cs-CZ" sz="1800" dirty="0"/>
              <a:t> jsou i častější pobyty </a:t>
            </a:r>
            <a:r>
              <a:rPr lang="cs-CZ" sz="1800" dirty="0">
                <a:solidFill>
                  <a:srgbClr val="009FE3"/>
                </a:solidFill>
              </a:rPr>
              <a:t>delší než týden</a:t>
            </a:r>
            <a:r>
              <a:rPr lang="cs-CZ" sz="1800" dirty="0"/>
              <a:t>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/>
              <a:t>Na nejdelší pobyty jezdí lidé za lázeňstvím a rekreací. Tyto dva důvody k návštěvě jsou nejčastější v Jeseníkách, na Střední Moravě je to krátkodobá rekreace, doplněná o služební cesty.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/>
              <a:t>Hlouběji do kapsy si sáhnou návštěvníci Jeseníků, hlavně pokud zde vyrazí v zimě na lyže. V mimosezóně a v létě se rozdíly mezi regiony vyrovnávají. Dražší jsou obecně lázeňské pobyty. </a:t>
            </a:r>
          </a:p>
          <a:p>
            <a:pPr marL="0" indent="0">
              <a:buNone/>
            </a:pPr>
            <a:r>
              <a:rPr lang="cs-CZ" sz="1800" dirty="0"/>
              <a:t>Denní útrata je velmi různorodá, v </a:t>
            </a:r>
            <a:r>
              <a:rPr lang="cs-CZ" sz="1800" dirty="0">
                <a:solidFill>
                  <a:srgbClr val="00B0F0"/>
                </a:solidFill>
              </a:rPr>
              <a:t>hlavních sezónách </a:t>
            </a:r>
            <a:r>
              <a:rPr lang="cs-CZ" sz="1800" dirty="0"/>
              <a:t>(v zimě a v létě) zhruba pětina návštěvníků denně utratí </a:t>
            </a:r>
            <a:r>
              <a:rPr lang="cs-CZ" sz="1800" dirty="0">
                <a:solidFill>
                  <a:srgbClr val="00B0F0"/>
                </a:solidFill>
              </a:rPr>
              <a:t>cca 500 Kč</a:t>
            </a:r>
            <a:r>
              <a:rPr lang="cs-CZ" sz="1800" dirty="0"/>
              <a:t>, zhruba desetina návštěvníků ale oproti tomu neváhá za den utratit i </a:t>
            </a:r>
            <a:r>
              <a:rPr lang="cs-CZ" sz="1800" dirty="0">
                <a:solidFill>
                  <a:srgbClr val="00B0F0"/>
                </a:solidFill>
              </a:rPr>
              <a:t>4000 Kč a více</a:t>
            </a:r>
            <a:r>
              <a:rPr lang="cs-CZ" sz="1800" dirty="0"/>
              <a:t>. Více utrácejí cizinci.</a:t>
            </a:r>
          </a:p>
          <a:p>
            <a:pPr marL="0" indent="0">
              <a:buNone/>
            </a:pPr>
            <a:endParaRPr lang="cs-CZ" sz="1800" dirty="0">
              <a:solidFill>
                <a:srgbClr val="009FE3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rgbClr val="009FE3"/>
                </a:solidFill>
              </a:rPr>
              <a:t>Drtivá většina </a:t>
            </a:r>
            <a:r>
              <a:rPr lang="cs-CZ" sz="1800" dirty="0"/>
              <a:t>návštěvníků</a:t>
            </a:r>
            <a:r>
              <a:rPr lang="cs-CZ" sz="1800" dirty="0">
                <a:solidFill>
                  <a:srgbClr val="009FE3"/>
                </a:solidFill>
              </a:rPr>
              <a:t> (9 z 10) </a:t>
            </a:r>
            <a:r>
              <a:rPr lang="cs-CZ" sz="1800" dirty="0"/>
              <a:t>se alespoň zčásti stravuje </a:t>
            </a:r>
            <a:r>
              <a:rPr lang="cs-CZ" sz="1800" dirty="0">
                <a:solidFill>
                  <a:srgbClr val="009FE3"/>
                </a:solidFill>
              </a:rPr>
              <a:t>v restauracích</a:t>
            </a:r>
            <a:r>
              <a:rPr lang="cs-CZ" sz="1800" dirty="0"/>
              <a:t>.</a:t>
            </a: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9" name="Nadpis 6">
            <a:extLst>
              <a:ext uri="{FF2B5EF4-FFF2-40B4-BE49-F238E27FC236}">
                <a16:creationId xmlns:a16="http://schemas.microsoft.com/office/drawing/2014/main" xmlns="" id="{FEDBCBC4-3360-418E-BF66-D269BEEB0A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sz="3600" dirty="0"/>
              <a:t>Hlavní zjištění 2/3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74794E5D-9A25-4E08-9FB2-9229061A3C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444" y="3878859"/>
            <a:ext cx="901848" cy="9018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xmlns="" id="{15D45995-0DFD-4B49-9E59-8E1321BBB8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227" y="5441624"/>
            <a:ext cx="752282" cy="752282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xmlns="" id="{FC9C6DD5-AD27-4F11-ADC3-9E9D476332D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27" y="2060854"/>
            <a:ext cx="612000" cy="612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xmlns="" id="{B71DC862-3A2F-4FAE-B34C-71245FFDDE1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188" y="1573351"/>
            <a:ext cx="612000" cy="612000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xmlns="" id="{C959C09D-8319-42A9-835B-E4DC2F114B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188" y="2494073"/>
            <a:ext cx="612000" cy="612000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xmlns="" id="{CB03FEDF-D2A7-4B2C-BDD4-46EB4EA6324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516" y="2228236"/>
            <a:ext cx="699551" cy="21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8608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 logem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23D6DCA3-11AD-4C11-A1E2-3855C5B4FBB3}"/>
    </a:ext>
  </a:extLst>
</a:theme>
</file>

<file path=ppt/theme/theme10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_Bez log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5DCDB42E-34E2-4F1B-B2D8-5C8FA618A86A}"/>
    </a:ext>
  </a:extLst>
</a:theme>
</file>

<file path=ppt/theme/theme12.xml><?xml version="1.0" encoding="utf-8"?>
<a:theme xmlns:a="http://schemas.openxmlformats.org/drawingml/2006/main" name="3_S logem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23D6DCA3-11AD-4C11-A1E2-3855C5B4FBB3}"/>
    </a:ext>
  </a:extLst>
</a:theme>
</file>

<file path=ppt/theme/theme1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z log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5DCDB42E-34E2-4F1B-B2D8-5C8FA618A86A}"/>
    </a:ext>
  </a:extLst>
</a:theme>
</file>

<file path=ppt/theme/theme3.xml><?xml version="1.0" encoding="utf-8"?>
<a:theme xmlns:a="http://schemas.openxmlformats.org/drawingml/2006/main" name="Titulní stran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46FDA785-B6E0-43BE-9841-7A8F03DEAFD0}"/>
    </a:ext>
  </a:extLst>
</a:theme>
</file>

<file path=ppt/theme/theme4.xml><?xml version="1.0" encoding="utf-8"?>
<a:theme xmlns:a="http://schemas.openxmlformats.org/drawingml/2006/main" name="Sekce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2EAE7E1D-21A0-4AE2-97AC-DB3DC70CE6CB}"/>
    </a:ext>
  </a:extLst>
</a:theme>
</file>

<file path=ppt/theme/theme5.xml><?xml version="1.0" encoding="utf-8"?>
<a:theme xmlns:a="http://schemas.openxmlformats.org/drawingml/2006/main" name="Podsekce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69CE0644-EF7A-4170-A84C-6065E2BC1499}"/>
    </a:ext>
  </a:extLst>
</a:theme>
</file>

<file path=ppt/theme/theme6.xml><?xml version="1.0" encoding="utf-8"?>
<a:theme xmlns:a="http://schemas.openxmlformats.org/drawingml/2006/main" name="1_Titulní stran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46FDA785-B6E0-43BE-9841-7A8F03DEAFD0}"/>
    </a:ext>
  </a:extLst>
</a:theme>
</file>

<file path=ppt/theme/theme7.xml><?xml version="1.0" encoding="utf-8"?>
<a:theme xmlns:a="http://schemas.openxmlformats.org/drawingml/2006/main" name="1_S logem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23D6DCA3-11AD-4C11-A1E2-3855C5B4FBB3}"/>
    </a:ext>
  </a:extLst>
</a:theme>
</file>

<file path=ppt/theme/theme8.xml><?xml version="1.0" encoding="utf-8"?>
<a:theme xmlns:a="http://schemas.openxmlformats.org/drawingml/2006/main" name="2_S logem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23D6DCA3-11AD-4C11-A1E2-3855C5B4FBB3}"/>
    </a:ext>
  </a:extLst>
</a:theme>
</file>

<file path=ppt/theme/theme9.xml><?xml version="1.0" encoding="utf-8"?>
<a:theme xmlns:a="http://schemas.openxmlformats.org/drawingml/2006/main" name="NMS_Sablona_16_9_2016-11-06-1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23D6DCA3-11AD-4C11-A1E2-3855C5B4FBB3}"/>
    </a:ext>
  </a:extLst>
</a:theme>
</file>

<file path=ppt/theme/themeOverride1.xml><?xml version="1.0" encoding="utf-8"?>
<a:themeOverride xmlns:a="http://schemas.openxmlformats.org/drawingml/2006/main">
  <a:clrScheme name="NMS paleta barev">
    <a:dk1>
      <a:sysClr val="windowText" lastClr="000000"/>
    </a:dk1>
    <a:lt1>
      <a:sysClr val="window" lastClr="FFFFFF"/>
    </a:lt1>
    <a:dk2>
      <a:srgbClr val="595959"/>
    </a:dk2>
    <a:lt2>
      <a:srgbClr val="D8D8D8"/>
    </a:lt2>
    <a:accent1>
      <a:srgbClr val="16A085"/>
    </a:accent1>
    <a:accent2>
      <a:srgbClr val="2ECC71"/>
    </a:accent2>
    <a:accent3>
      <a:srgbClr val="D6C40F"/>
    </a:accent3>
    <a:accent4>
      <a:srgbClr val="E67E22"/>
    </a:accent4>
    <a:accent5>
      <a:srgbClr val="E74C3C"/>
    </a:accent5>
    <a:accent6>
      <a:srgbClr val="1964AA"/>
    </a:accent6>
    <a:hlink>
      <a:srgbClr val="00B0F0"/>
    </a:hlink>
    <a:folHlink>
      <a:srgbClr val="7F7F7F"/>
    </a:folHlink>
  </a:clrScheme>
</a:themeOverride>
</file>

<file path=ppt/theme/themeOverride2.xml><?xml version="1.0" encoding="utf-8"?>
<a:themeOverride xmlns:a="http://schemas.openxmlformats.org/drawingml/2006/main">
  <a:clrScheme name="NMS paleta barev">
    <a:dk1>
      <a:sysClr val="windowText" lastClr="000000"/>
    </a:dk1>
    <a:lt1>
      <a:sysClr val="window" lastClr="FFFFFF"/>
    </a:lt1>
    <a:dk2>
      <a:srgbClr val="595959"/>
    </a:dk2>
    <a:lt2>
      <a:srgbClr val="D8D8D8"/>
    </a:lt2>
    <a:accent1>
      <a:srgbClr val="16A085"/>
    </a:accent1>
    <a:accent2>
      <a:srgbClr val="2ECC71"/>
    </a:accent2>
    <a:accent3>
      <a:srgbClr val="D6C40F"/>
    </a:accent3>
    <a:accent4>
      <a:srgbClr val="E67E22"/>
    </a:accent4>
    <a:accent5>
      <a:srgbClr val="E74C3C"/>
    </a:accent5>
    <a:accent6>
      <a:srgbClr val="1964AA"/>
    </a:accent6>
    <a:hlink>
      <a:srgbClr val="00B0F0"/>
    </a:hlink>
    <a:folHlink>
      <a:srgbClr val="7F7F7F"/>
    </a:folHlink>
  </a:clrScheme>
</a:themeOverride>
</file>

<file path=ppt/theme/themeOverride3.xml><?xml version="1.0" encoding="utf-8"?>
<a:themeOverride xmlns:a="http://schemas.openxmlformats.org/drawingml/2006/main">
  <a:clrScheme name="NMS paleta barev">
    <a:dk1>
      <a:sysClr val="windowText" lastClr="000000"/>
    </a:dk1>
    <a:lt1>
      <a:sysClr val="window" lastClr="FFFFFF"/>
    </a:lt1>
    <a:dk2>
      <a:srgbClr val="595959"/>
    </a:dk2>
    <a:lt2>
      <a:srgbClr val="D8D8D8"/>
    </a:lt2>
    <a:accent1>
      <a:srgbClr val="16A085"/>
    </a:accent1>
    <a:accent2>
      <a:srgbClr val="2ECC71"/>
    </a:accent2>
    <a:accent3>
      <a:srgbClr val="D6C40F"/>
    </a:accent3>
    <a:accent4>
      <a:srgbClr val="E67E22"/>
    </a:accent4>
    <a:accent5>
      <a:srgbClr val="E74C3C"/>
    </a:accent5>
    <a:accent6>
      <a:srgbClr val="1964AA"/>
    </a:accent6>
    <a:hlink>
      <a:srgbClr val="00B0F0"/>
    </a:hlink>
    <a:folHlink>
      <a:srgbClr val="7F7F7F"/>
    </a:folHlink>
  </a:clrScheme>
</a:themeOverride>
</file>

<file path=ppt/theme/themeOverride4.xml><?xml version="1.0" encoding="utf-8"?>
<a:themeOverride xmlns:a="http://schemas.openxmlformats.org/drawingml/2006/main">
  <a:clrScheme name="NMS paleta barev">
    <a:dk1>
      <a:sysClr val="windowText" lastClr="000000"/>
    </a:dk1>
    <a:lt1>
      <a:sysClr val="window" lastClr="FFFFFF"/>
    </a:lt1>
    <a:dk2>
      <a:srgbClr val="595959"/>
    </a:dk2>
    <a:lt2>
      <a:srgbClr val="D8D8D8"/>
    </a:lt2>
    <a:accent1>
      <a:srgbClr val="16A085"/>
    </a:accent1>
    <a:accent2>
      <a:srgbClr val="2ECC71"/>
    </a:accent2>
    <a:accent3>
      <a:srgbClr val="D6C40F"/>
    </a:accent3>
    <a:accent4>
      <a:srgbClr val="E67E22"/>
    </a:accent4>
    <a:accent5>
      <a:srgbClr val="E74C3C"/>
    </a:accent5>
    <a:accent6>
      <a:srgbClr val="1964AA"/>
    </a:accent6>
    <a:hlink>
      <a:srgbClr val="00B0F0"/>
    </a:hlink>
    <a:folHlink>
      <a:srgbClr val="7F7F7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NMS_Sablona_16x9_2016-11-06</Template>
  <TotalTime>0</TotalTime>
  <Words>2819</Words>
  <Application>Microsoft Office PowerPoint</Application>
  <PresentationFormat>Vlastní</PresentationFormat>
  <Paragraphs>875</Paragraphs>
  <Slides>42</Slides>
  <Notes>16</Notes>
  <HiddenSlides>0</HiddenSlides>
  <MMClips>0</MMClips>
  <ScaleCrop>false</ScaleCrop>
  <HeadingPairs>
    <vt:vector size="4" baseType="variant">
      <vt:variant>
        <vt:lpstr>Motiv</vt:lpstr>
      </vt:variant>
      <vt:variant>
        <vt:i4>12</vt:i4>
      </vt:variant>
      <vt:variant>
        <vt:lpstr>Nadpisy snímků</vt:lpstr>
      </vt:variant>
      <vt:variant>
        <vt:i4>42</vt:i4>
      </vt:variant>
    </vt:vector>
  </HeadingPairs>
  <TitlesOfParts>
    <vt:vector size="54" baseType="lpstr">
      <vt:lpstr>S logem</vt:lpstr>
      <vt:lpstr>Bez loga</vt:lpstr>
      <vt:lpstr>Titulní strana</vt:lpstr>
      <vt:lpstr>Sekce</vt:lpstr>
      <vt:lpstr>Podsekce</vt:lpstr>
      <vt:lpstr>1_Titulní strana</vt:lpstr>
      <vt:lpstr>1_S logem</vt:lpstr>
      <vt:lpstr>2_S logem</vt:lpstr>
      <vt:lpstr>NMS_Sablona_16_9_2016-11-06-1</vt:lpstr>
      <vt:lpstr>Motiv Office</vt:lpstr>
      <vt:lpstr>1_Bez loga</vt:lpstr>
      <vt:lpstr>3_S logem</vt:lpstr>
      <vt:lpstr>Prezentace aplikace PowerPoint</vt:lpstr>
      <vt:lpstr>Prezentace aplikace PowerPoint</vt:lpstr>
      <vt:lpstr>Obsah</vt:lpstr>
      <vt:lpstr>Design výzkumu</vt:lpstr>
      <vt:lpstr>Osobní dotazování v číslech</vt:lpstr>
      <vt:lpstr>Mapa lokalit</vt:lpstr>
      <vt:lpstr>Prezentace aplikace PowerPoint</vt:lpstr>
      <vt:lpstr>Hlavní zjištění 1/3</vt:lpstr>
      <vt:lpstr>Hlavní zjištění 2/3</vt:lpstr>
      <vt:lpstr>Prezentace aplikace PowerPoint</vt:lpstr>
      <vt:lpstr>Prezentace aplikace PowerPoint</vt:lpstr>
      <vt:lpstr>Prezentace aplikace PowerPoint</vt:lpstr>
      <vt:lpstr>Místa dotazování</vt:lpstr>
      <vt:lpstr>Složení návštěvníků </vt:lpstr>
      <vt:lpstr>Prezentace aplikace PowerPoint</vt:lpstr>
      <vt:lpstr>Prezentace aplikace PowerPoint</vt:lpstr>
      <vt:lpstr>Velikost skupiny</vt:lpstr>
      <vt:lpstr>Spolucestující osoby</vt:lpstr>
      <vt:lpstr>Způsob dopravy</vt:lpstr>
      <vt:lpstr>Prezentace aplikace PowerPoint</vt:lpstr>
      <vt:lpstr>Délka pobytu</vt:lpstr>
      <vt:lpstr>Důvod návštěvy</vt:lpstr>
      <vt:lpstr>Prezentace aplikace PowerPoint</vt:lpstr>
      <vt:lpstr>Způsob ubytování</vt:lpstr>
      <vt:lpstr>Způsob stravování</vt:lpstr>
      <vt:lpstr>Denní náklady na dovolenou</vt:lpstr>
      <vt:lpstr>Prezentace aplikace PowerPoint</vt:lpstr>
      <vt:lpstr>Zdroje informací</vt:lpstr>
      <vt:lpstr>Hledání informací online</vt:lpstr>
      <vt:lpstr>Znalost Olomouc region card</vt:lpstr>
      <vt:lpstr>Prezentace aplikace PowerPoint</vt:lpstr>
      <vt:lpstr>Doporučení návštěvy</vt:lpstr>
      <vt:lpstr>Opakování návštěvy</vt:lpstr>
      <vt:lpstr>Spokojenost s jednotlivými oblastmi</vt:lpstr>
      <vt:lpstr>Prezentace aplikace PowerPoint</vt:lpstr>
      <vt:lpstr>Výroky o Střední Moravě</vt:lpstr>
      <vt:lpstr>Výroky o Jeseníkách</vt:lpstr>
      <vt:lpstr>Prezentace aplikace PowerPoint</vt:lpstr>
      <vt:lpstr>Zahraniční návštěvníci – počet dotazníků </vt:lpstr>
      <vt:lpstr>Počty dotazníků - zima</vt:lpstr>
      <vt:lpstr>Počty dotazníků - mimosezóna</vt:lpstr>
      <vt:lpstr>Počty dotazníků - léto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2017-03-30T06:39:31Z</dcterms:created>
  <dcterms:modified xsi:type="dcterms:W3CDTF">2019-01-08T14:36:35Z</dcterms:modified>
</cp:coreProperties>
</file>