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69" r:id="rId3"/>
    <p:sldId id="257" r:id="rId4"/>
    <p:sldId id="270" r:id="rId5"/>
    <p:sldId id="271" r:id="rId6"/>
    <p:sldId id="272" r:id="rId7"/>
    <p:sldId id="273" r:id="rId8"/>
    <p:sldId id="276" r:id="rId9"/>
    <p:sldId id="274" r:id="rId10"/>
    <p:sldId id="277" r:id="rId11"/>
    <p:sldId id="278" r:id="rId12"/>
    <p:sldId id="275" r:id="rId13"/>
    <p:sldId id="279" r:id="rId14"/>
    <p:sldId id="280" r:id="rId15"/>
    <p:sldId id="281" r:id="rId16"/>
    <p:sldId id="282" r:id="rId17"/>
    <p:sldId id="283" r:id="rId18"/>
    <p:sldId id="284" r:id="rId19"/>
  </p:sldIdLst>
  <p:sldSz cx="12192000" cy="6858000"/>
  <p:notesSz cx="6858000" cy="9144000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Myriad Pro" panose="020B0503030403020204" charset="0"/>
      <p:regular r:id="rId24"/>
      <p:bold r:id="rId25"/>
      <p:italic r:id="rId26"/>
      <p:boldItalic r:id="rId27"/>
    </p:embeddedFont>
    <p:embeddedFont>
      <p:font typeface="Calibri Light" panose="020F0302020204030204" pitchFamily="34" charset="0"/>
      <p:regular r:id="rId28"/>
      <p:italic r:id="rId29"/>
    </p:embeddedFont>
  </p:embeddedFontLst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54F86-B427-4C1C-B429-E5B350592216}" type="datetimeFigureOut">
              <a:rPr lang="cs-CZ" smtClean="0"/>
              <a:t>22.09.2017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3FC60-36F4-4E96-9840-2E8B2CA1C7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885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54F86-B427-4C1C-B429-E5B350592216}" type="datetimeFigureOut">
              <a:rPr lang="cs-CZ" smtClean="0"/>
              <a:t>22.09.2017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3FC60-36F4-4E96-9840-2E8B2CA1C7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2394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54F86-B427-4C1C-B429-E5B350592216}" type="datetimeFigureOut">
              <a:rPr lang="cs-CZ" smtClean="0"/>
              <a:t>22.09.2017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3FC60-36F4-4E96-9840-2E8B2CA1C7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7100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54F86-B427-4C1C-B429-E5B350592216}" type="datetimeFigureOut">
              <a:rPr lang="cs-CZ" smtClean="0"/>
              <a:t>22.09.2017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3FC60-36F4-4E96-9840-2E8B2CA1C7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62484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54F86-B427-4C1C-B429-E5B350592216}" type="datetimeFigureOut">
              <a:rPr lang="cs-CZ" smtClean="0"/>
              <a:t>22.09.2017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3FC60-36F4-4E96-9840-2E8B2CA1C7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1192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54F86-B427-4C1C-B429-E5B350592216}" type="datetimeFigureOut">
              <a:rPr lang="cs-CZ" smtClean="0"/>
              <a:t>22.09.2017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3FC60-36F4-4E96-9840-2E8B2CA1C7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3537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54F86-B427-4C1C-B429-E5B350592216}" type="datetimeFigureOut">
              <a:rPr lang="cs-CZ" smtClean="0"/>
              <a:t>22.09.2017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3FC60-36F4-4E96-9840-2E8B2CA1C7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9190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54F86-B427-4C1C-B429-E5B350592216}" type="datetimeFigureOut">
              <a:rPr lang="cs-CZ" smtClean="0"/>
              <a:t>22.09.2017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3FC60-36F4-4E96-9840-2E8B2CA1C7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84348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54F86-B427-4C1C-B429-E5B350592216}" type="datetimeFigureOut">
              <a:rPr lang="cs-CZ" smtClean="0"/>
              <a:t>22.09.2017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3FC60-36F4-4E96-9840-2E8B2CA1C7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61494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54F86-B427-4C1C-B429-E5B350592216}" type="datetimeFigureOut">
              <a:rPr lang="cs-CZ" smtClean="0"/>
              <a:t>22.09.2017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3FC60-36F4-4E96-9840-2E8B2CA1C7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57816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54F86-B427-4C1C-B429-E5B350592216}" type="datetimeFigureOut">
              <a:rPr lang="cs-CZ" smtClean="0"/>
              <a:t>22.09.2017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3FC60-36F4-4E96-9840-2E8B2CA1C7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1054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54F86-B427-4C1C-B429-E5B350592216}" type="datetimeFigureOut">
              <a:rPr lang="cs-CZ" smtClean="0"/>
              <a:t>22.09.2017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83FC60-36F4-4E96-9840-2E8B2CA1C7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7899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028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/>
          </p:cNvSpPr>
          <p:nvPr/>
        </p:nvSpPr>
        <p:spPr>
          <a:xfrm>
            <a:off x="475451" y="1588102"/>
            <a:ext cx="11316056" cy="7480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400" b="1" dirty="0" smtClean="0">
                <a:latin typeface="Myriad Pro" panose="020B0503030403020204" pitchFamily="34" charset="0"/>
              </a:rPr>
              <a:t>Legislativní rámec pro (ne)účast ve školní TV</a:t>
            </a:r>
            <a:endParaRPr lang="cs-CZ" sz="4400" b="1" dirty="0">
              <a:latin typeface="Myriad Pro" panose="020B0503030403020204" pitchFamily="34" charset="0"/>
            </a:endParaRPr>
          </a:p>
        </p:txBody>
      </p:sp>
      <p:sp>
        <p:nvSpPr>
          <p:cNvPr id="3" name="Zástupný symbol pro obsah 2"/>
          <p:cNvSpPr txBox="1">
            <a:spLocks/>
          </p:cNvSpPr>
          <p:nvPr/>
        </p:nvSpPr>
        <p:spPr>
          <a:xfrm>
            <a:off x="642027" y="2460569"/>
            <a:ext cx="11549973" cy="43974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b="1" dirty="0" smtClean="0">
                <a:solidFill>
                  <a:schemeClr val="accent2"/>
                </a:solidFill>
                <a:latin typeface="Myriad Pro" panose="020B0503030403020204" pitchFamily="34" charset="0"/>
              </a:rPr>
              <a:t>561/2004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b="1" dirty="0" smtClean="0">
                <a:solidFill>
                  <a:schemeClr val="accent2"/>
                </a:solidFill>
                <a:latin typeface="Myriad Pro" panose="020B0503030403020204" pitchFamily="34" charset="0"/>
              </a:rPr>
              <a:t>391/2013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b="1" dirty="0" smtClean="0">
                <a:solidFill>
                  <a:schemeClr val="accent2"/>
                </a:solidFill>
                <a:latin typeface="Myriad Pro" panose="020B0503030403020204" pitchFamily="34" charset="0"/>
              </a:rPr>
              <a:t>27/2016</a:t>
            </a:r>
            <a:r>
              <a:rPr lang="cs-CZ" sz="2800" dirty="0" smtClean="0">
                <a:latin typeface="Myriad Pro" panose="020B0503030403020204" pitchFamily="34" charset="0"/>
              </a:rPr>
              <a:t> - </a:t>
            </a:r>
            <a:r>
              <a:rPr lang="cs-CZ" sz="2800" i="1" dirty="0" smtClean="0">
                <a:latin typeface="Myriad Pro" panose="020B0503030403020204" pitchFamily="34" charset="0"/>
              </a:rPr>
              <a:t>Vyhláška o vzdělávání žáků se speciálními vzdělávacími potřebami a žáků nadaných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cs-CZ" sz="2400" i="1" dirty="0" smtClean="0">
                <a:latin typeface="Myriad Pro" panose="020B0503030403020204" pitchFamily="34" charset="0"/>
              </a:rPr>
              <a:t>Systém podpůrných opatření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cs-CZ" sz="2400" i="1" dirty="0" smtClean="0">
                <a:latin typeface="Myriad Pro" panose="020B0503030403020204" pitchFamily="34" charset="0"/>
              </a:rPr>
              <a:t>PPP – první stupeň (… a když si škola neví rady, pak…IVP)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cs-CZ" sz="2400" i="1" dirty="0" smtClean="0">
                <a:latin typeface="Myriad Pro" panose="020B0503030403020204" pitchFamily="34" charset="0"/>
              </a:rPr>
              <a:t>Zdravotní TV – druhý stupeň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cs-CZ" sz="2400" i="1" dirty="0" smtClean="0">
                <a:latin typeface="Myriad Pro" panose="020B0503030403020204" pitchFamily="34" charset="0"/>
              </a:rPr>
              <a:t>Úpravy obsahu výuky (+ asistent), zrušení nebo náhrada – třetí, čtvrtý, pátý stupeň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cs-CZ" sz="2400" i="1" dirty="0" smtClean="0">
                <a:latin typeface="Myriad Pro" panose="020B0503030403020204" pitchFamily="34" charset="0"/>
              </a:rPr>
              <a:t>SPC je „arbitrem“, nikoliv lékař vs. ředitel je „arbitrem“, nikoliv lékař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b="1" dirty="0" smtClean="0">
                <a:solidFill>
                  <a:schemeClr val="accent2"/>
                </a:solidFill>
                <a:latin typeface="Myriad Pro" panose="020B0503030403020204" pitchFamily="34" charset="0"/>
              </a:rPr>
              <a:t>Zdraví 2020 – Ministerstvo zdravotnictví </a:t>
            </a:r>
            <a:endParaRPr lang="cs-CZ" sz="2800" b="1" dirty="0">
              <a:solidFill>
                <a:schemeClr val="accent2"/>
              </a:solidFill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213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1124037" y="1588102"/>
            <a:ext cx="7560000" cy="7480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400" b="1" dirty="0" smtClean="0">
                <a:latin typeface="Myriad Pro" panose="020B0503030403020204" pitchFamily="34" charset="0"/>
              </a:rPr>
              <a:t>Kompetentnost pedagogů</a:t>
            </a:r>
            <a:endParaRPr lang="cs-CZ" sz="4400" b="1" dirty="0">
              <a:latin typeface="Myriad Pro" panose="020B0503030403020204" pitchFamily="34" charset="0"/>
            </a:endParaRPr>
          </a:p>
        </p:txBody>
      </p:sp>
      <p:sp>
        <p:nvSpPr>
          <p:cNvPr id="5" name="Zástupný symbol pro obsah 2"/>
          <p:cNvSpPr txBox="1">
            <a:spLocks/>
          </p:cNvSpPr>
          <p:nvPr/>
        </p:nvSpPr>
        <p:spPr>
          <a:xfrm>
            <a:off x="850604" y="2336182"/>
            <a:ext cx="11239829" cy="38986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b="1" dirty="0" smtClean="0">
                <a:solidFill>
                  <a:schemeClr val="accent2"/>
                </a:solidFill>
              </a:rPr>
              <a:t>Učitelé TV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cs-CZ" sz="2400" dirty="0" smtClean="0"/>
              <a:t>V nedávné minulosti – některé VŠ mají APA (ATV, ZTV) součástí studia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cs-CZ" sz="2400" dirty="0" smtClean="0"/>
              <a:t>Nařízení vlády 275/2016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cs-CZ" sz="2400" dirty="0" smtClean="0"/>
              <a:t>ZTV a APA součást:</a:t>
            </a:r>
          </a:p>
          <a:p>
            <a:pPr marL="552450" lvl="1" indent="-285750" algn="l">
              <a:buFont typeface="Arial" panose="020B0604020202020204" pitchFamily="34" charset="0"/>
              <a:buChar char="•"/>
            </a:pPr>
            <a:r>
              <a:rPr lang="cs-CZ" sz="1800" dirty="0" smtClean="0"/>
              <a:t>a) Teorie, praxe a didaktiky pohybových a sportovních aktivit, b) Pedagogika, andragogika a psychologie, c) Biomedicína, d) Biomechanika, e) Sportovní management, f) Aktivity volného času a </a:t>
            </a:r>
            <a:r>
              <a:rPr lang="cs-CZ" sz="1800" dirty="0" err="1" smtClean="0"/>
              <a:t>rekreologie</a:t>
            </a:r>
            <a:r>
              <a:rPr lang="cs-CZ" sz="1800" dirty="0" smtClean="0"/>
              <a:t>, g) Zdraví, zdatnost, životní styl, výživa člověka, h) Rehabilitace a regenerace, i) </a:t>
            </a:r>
            <a:r>
              <a:rPr lang="cs-CZ" sz="1800" b="1" dirty="0" smtClean="0"/>
              <a:t>Zdravotní tělesná výchova</a:t>
            </a:r>
            <a:r>
              <a:rPr lang="cs-CZ" sz="1800" dirty="0" smtClean="0"/>
              <a:t>, j) </a:t>
            </a:r>
            <a:r>
              <a:rPr lang="cs-CZ" sz="1800" b="1" dirty="0" smtClean="0"/>
              <a:t>Aplikované pohybové aktivity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b="1" dirty="0" smtClean="0">
                <a:solidFill>
                  <a:schemeClr val="accent2"/>
                </a:solidFill>
              </a:rPr>
              <a:t>Pracovníci SPC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cs-CZ" sz="2400" dirty="0" smtClean="0"/>
              <a:t>Minimum z nich má „metodiky TV“ – pozice speciální pedagog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b="1" dirty="0" smtClean="0">
                <a:solidFill>
                  <a:schemeClr val="accent2"/>
                </a:solidFill>
              </a:rPr>
              <a:t>Asistenti pedagoga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cs-CZ" sz="2400" dirty="0" smtClean="0"/>
              <a:t>Silný nedostatek kompetencí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205441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/>
          </p:cNvSpPr>
          <p:nvPr/>
        </p:nvSpPr>
        <p:spPr>
          <a:xfrm>
            <a:off x="-842986" y="1503041"/>
            <a:ext cx="7560000" cy="7480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400" b="1" dirty="0" smtClean="0">
                <a:latin typeface="Myriad Pro" panose="020B0503030403020204" pitchFamily="34" charset="0"/>
              </a:rPr>
              <a:t>Metodická podpora</a:t>
            </a:r>
            <a:endParaRPr lang="cs-CZ" sz="4400" b="1" dirty="0">
              <a:latin typeface="Myriad Pro" panose="020B0503030403020204" pitchFamily="34" charset="0"/>
            </a:endParaRPr>
          </a:p>
        </p:txBody>
      </p:sp>
      <p:sp>
        <p:nvSpPr>
          <p:cNvPr id="3" name="Zástupný symbol pro obsah 2"/>
          <p:cNvSpPr txBox="1">
            <a:spLocks/>
          </p:cNvSpPr>
          <p:nvPr/>
        </p:nvSpPr>
        <p:spPr>
          <a:xfrm>
            <a:off x="5571461" y="106326"/>
            <a:ext cx="5364480" cy="7025944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dirty="0" smtClean="0"/>
              <a:t>Bláha, L. (2011). </a:t>
            </a:r>
            <a:r>
              <a:rPr lang="cs-CZ" i="1" dirty="0" smtClean="0"/>
              <a:t>Vybrané studie k uplatňování pohybových aktivit u osob se zrakovým postižením</a:t>
            </a:r>
            <a:r>
              <a:rPr lang="cs-CZ" dirty="0" smtClean="0"/>
              <a:t>. Ústí nad Labem: UJEP v Ústí nad Labem.</a:t>
            </a:r>
          </a:p>
          <a:p>
            <a:pPr algn="l"/>
            <a:r>
              <a:rPr lang="cs-CZ" dirty="0" smtClean="0"/>
              <a:t>Bláha, L. (2010). </a:t>
            </a:r>
            <a:r>
              <a:rPr lang="cs-CZ" i="1" dirty="0" smtClean="0"/>
              <a:t>Pohybové aktivity a zrakové postižení</a:t>
            </a:r>
            <a:r>
              <a:rPr lang="cs-CZ" dirty="0" smtClean="0"/>
              <a:t>. Banská Bystrice: Univerzita </a:t>
            </a:r>
            <a:r>
              <a:rPr lang="cs-CZ" dirty="0" err="1" smtClean="0"/>
              <a:t>Mateja</a:t>
            </a:r>
            <a:r>
              <a:rPr lang="cs-CZ" dirty="0" smtClean="0"/>
              <a:t> Bela v </a:t>
            </a:r>
            <a:r>
              <a:rPr lang="cs-CZ" dirty="0" err="1" smtClean="0"/>
              <a:t>Banksej</a:t>
            </a:r>
            <a:r>
              <a:rPr lang="cs-CZ" dirty="0" smtClean="0"/>
              <a:t> Bystrici.</a:t>
            </a:r>
          </a:p>
          <a:p>
            <a:pPr algn="l"/>
            <a:r>
              <a:rPr lang="cs-CZ" dirty="0" smtClean="0"/>
              <a:t>Bláha, L., &amp; Pyšný, L. (2000). </a:t>
            </a:r>
            <a:r>
              <a:rPr lang="cs-CZ" i="1" dirty="0" smtClean="0"/>
              <a:t>Provozování pohybových aktivit zrakově handicapovanou populací</a:t>
            </a:r>
            <a:r>
              <a:rPr lang="cs-CZ" dirty="0" smtClean="0"/>
              <a:t>. Ústí nad Labem: UJEP v Ústí nad Labem.</a:t>
            </a:r>
          </a:p>
          <a:p>
            <a:pPr algn="l"/>
            <a:r>
              <a:rPr lang="cs-CZ" dirty="0" err="1" smtClean="0"/>
              <a:t>Čichoň</a:t>
            </a:r>
            <a:r>
              <a:rPr lang="cs-CZ" dirty="0" smtClean="0"/>
              <a:t>, R., &amp; Doležal, T. (2006). </a:t>
            </a:r>
            <a:r>
              <a:rPr lang="cs-CZ" i="1" dirty="0" smtClean="0"/>
              <a:t>Kanoistika zdravotně postižených</a:t>
            </a:r>
            <a:r>
              <a:rPr lang="cs-CZ" dirty="0" smtClean="0"/>
              <a:t>. Praha: Karolinum.</a:t>
            </a:r>
          </a:p>
          <a:p>
            <a:pPr algn="l"/>
            <a:r>
              <a:rPr lang="cs-CZ" dirty="0" err="1" smtClean="0"/>
              <a:t>Daďová</a:t>
            </a:r>
            <a:r>
              <a:rPr lang="cs-CZ" dirty="0" smtClean="0"/>
              <a:t>, K., </a:t>
            </a:r>
            <a:r>
              <a:rPr lang="cs-CZ" dirty="0" err="1" smtClean="0"/>
              <a:t>Čichoň</a:t>
            </a:r>
            <a:r>
              <a:rPr lang="cs-CZ" dirty="0" smtClean="0"/>
              <a:t>, R., Švarcová, J., Potměšil, J. (2008). </a:t>
            </a:r>
            <a:r>
              <a:rPr lang="cs-CZ" i="1" dirty="0" smtClean="0"/>
              <a:t>Klasifikace pro výkonnostní sport zdravotně postižených</a:t>
            </a:r>
            <a:r>
              <a:rPr lang="cs-CZ" dirty="0" smtClean="0"/>
              <a:t>. Praha: Karolinum.</a:t>
            </a:r>
          </a:p>
          <a:p>
            <a:pPr algn="l"/>
            <a:r>
              <a:rPr lang="cs-CZ" dirty="0" smtClean="0"/>
              <a:t>Dostálová, I. (2013). </a:t>
            </a:r>
            <a:r>
              <a:rPr lang="cs-CZ" i="1" dirty="0" smtClean="0"/>
              <a:t>Zdravotní tělesná výchova ve studijních programech Fakulty tělesné kultury</a:t>
            </a:r>
            <a:r>
              <a:rPr lang="cs-CZ" dirty="0" smtClean="0"/>
              <a:t>. Olomouc: UP v Olomouci.</a:t>
            </a:r>
          </a:p>
          <a:p>
            <a:pPr algn="l"/>
            <a:r>
              <a:rPr lang="cs-CZ" dirty="0" smtClean="0"/>
              <a:t>Holbová, S., Válková, H., &amp; Hyklová, V. (2012). </a:t>
            </a:r>
            <a:r>
              <a:rPr lang="cs-CZ" i="1" dirty="0" smtClean="0"/>
              <a:t>Metodická příručka pro trenéry rytmické gymnastiky v Českém hnutí speciálních olympiád</a:t>
            </a:r>
            <a:r>
              <a:rPr lang="cs-CZ" dirty="0" smtClean="0"/>
              <a:t>. Olomouc: UP v Olomouci.</a:t>
            </a:r>
          </a:p>
          <a:p>
            <a:pPr algn="l"/>
            <a:r>
              <a:rPr lang="cs-CZ" dirty="0" smtClean="0"/>
              <a:t>Hruša, J. et.al. (1999). </a:t>
            </a:r>
            <a:r>
              <a:rPr lang="cs-CZ" i="1" dirty="0" smtClean="0"/>
              <a:t>Česká škola lyžování. Lyžování zdravotně postižených</a:t>
            </a:r>
            <a:r>
              <a:rPr lang="cs-CZ" dirty="0" smtClean="0"/>
              <a:t>. Praha: Svaz lyžařů České republiky.</a:t>
            </a:r>
          </a:p>
          <a:p>
            <a:pPr algn="l"/>
            <a:r>
              <a:rPr lang="cs-CZ" dirty="0" smtClean="0"/>
              <a:t>Janečka, et al. (2012). </a:t>
            </a:r>
            <a:r>
              <a:rPr lang="cs-CZ" i="1" dirty="0" smtClean="0"/>
              <a:t>Vybrané kapitoly ze sportu osob se zdravotním postižením</a:t>
            </a:r>
            <a:r>
              <a:rPr lang="cs-CZ" dirty="0" smtClean="0"/>
              <a:t>. Olomouc: UP v Olomouci.</a:t>
            </a:r>
          </a:p>
          <a:p>
            <a:pPr algn="l"/>
            <a:r>
              <a:rPr lang="cs-CZ" dirty="0" smtClean="0"/>
              <a:t>Janečka, Z., &amp; Bláha, L. (2013). </a:t>
            </a:r>
            <a:r>
              <a:rPr lang="cs-CZ" i="1" dirty="0" smtClean="0"/>
              <a:t>Motorické kompetence osob se zrakovým postižením</a:t>
            </a:r>
            <a:r>
              <a:rPr lang="cs-CZ" dirty="0" smtClean="0"/>
              <a:t>. Olomouc: UP v Olomouci.</a:t>
            </a:r>
          </a:p>
          <a:p>
            <a:pPr algn="l"/>
            <a:r>
              <a:rPr lang="cs-CZ" dirty="0" smtClean="0"/>
              <a:t>Janečka, Z., </a:t>
            </a:r>
            <a:r>
              <a:rPr lang="cs-CZ" dirty="0" err="1" smtClean="0"/>
              <a:t>Ješina</a:t>
            </a:r>
            <a:r>
              <a:rPr lang="cs-CZ" dirty="0" smtClean="0"/>
              <a:t>, O. et al. (2007).</a:t>
            </a:r>
            <a:r>
              <a:rPr lang="cs-CZ" i="1" dirty="0" smtClean="0"/>
              <a:t> Vybrané </a:t>
            </a:r>
            <a:r>
              <a:rPr lang="cs-CZ" i="1" dirty="0" err="1" smtClean="0"/>
              <a:t>outdoor</a:t>
            </a:r>
            <a:r>
              <a:rPr lang="cs-CZ" i="1" dirty="0" smtClean="0"/>
              <a:t> aktivity jinak zrakově disponovaných osob v letní přírodě</a:t>
            </a:r>
            <a:r>
              <a:rPr lang="cs-CZ" dirty="0" smtClean="0"/>
              <a:t>. Olomouc: UP v Olomouci.</a:t>
            </a:r>
          </a:p>
          <a:p>
            <a:pPr algn="l"/>
            <a:r>
              <a:rPr lang="cs-CZ" dirty="0" err="1" smtClean="0"/>
              <a:t>Ješina</a:t>
            </a:r>
            <a:r>
              <a:rPr lang="cs-CZ" dirty="0" smtClean="0"/>
              <a:t>, O. (2007). </a:t>
            </a:r>
            <a:r>
              <a:rPr lang="cs-CZ" i="1" dirty="0" smtClean="0"/>
              <a:t>Aplikované pohybové aktivity v zimní přírodě</a:t>
            </a:r>
            <a:r>
              <a:rPr lang="cs-CZ" dirty="0" smtClean="0"/>
              <a:t>. Olomouc: UP v Olomouci.</a:t>
            </a:r>
          </a:p>
          <a:p>
            <a:pPr algn="l"/>
            <a:r>
              <a:rPr lang="cs-CZ" dirty="0" err="1" smtClean="0"/>
              <a:t>Ješina</a:t>
            </a:r>
            <a:r>
              <a:rPr lang="cs-CZ" dirty="0" smtClean="0"/>
              <a:t>, O., et al. (2013). </a:t>
            </a:r>
            <a:r>
              <a:rPr lang="cs-CZ" i="1" dirty="0" smtClean="0"/>
              <a:t>Úvod do didaktiky aplikovaných pohybových aktivit žáků s mentálním postižením</a:t>
            </a:r>
            <a:r>
              <a:rPr lang="cs-CZ" dirty="0" smtClean="0"/>
              <a:t>. Olomouc: UP v Olomouci.</a:t>
            </a:r>
          </a:p>
          <a:p>
            <a:pPr algn="l"/>
            <a:r>
              <a:rPr lang="cs-CZ" dirty="0" err="1" smtClean="0"/>
              <a:t>Ješina</a:t>
            </a:r>
            <a:r>
              <a:rPr lang="cs-CZ" dirty="0" smtClean="0"/>
              <a:t>, O., Janečka, Z. et al. (2008). </a:t>
            </a:r>
            <a:r>
              <a:rPr lang="cs-CZ" i="1" dirty="0" smtClean="0"/>
              <a:t>Aplikované pohybové aktivity v zimní přírodě II</a:t>
            </a:r>
            <a:r>
              <a:rPr lang="cs-CZ" dirty="0" smtClean="0"/>
              <a:t>. Olomouc: UP v Olomouci.</a:t>
            </a:r>
          </a:p>
          <a:p>
            <a:pPr algn="l"/>
            <a:r>
              <a:rPr lang="cs-CZ" dirty="0" err="1" smtClean="0"/>
              <a:t>Ješina</a:t>
            </a:r>
            <a:r>
              <a:rPr lang="cs-CZ" dirty="0" smtClean="0"/>
              <a:t>, O., Hamřík, Z., et al. (2011). </a:t>
            </a:r>
            <a:r>
              <a:rPr lang="cs-CZ" i="1" dirty="0" smtClean="0"/>
              <a:t>Podpora aplikovaných pohybových aktivit v kontextu volného času</a:t>
            </a:r>
            <a:r>
              <a:rPr lang="cs-CZ" dirty="0" smtClean="0"/>
              <a:t>. Olomouc: UP v Olomouci.</a:t>
            </a:r>
          </a:p>
          <a:p>
            <a:pPr algn="l"/>
            <a:r>
              <a:rPr lang="cs-CZ" dirty="0" err="1" smtClean="0"/>
              <a:t>Ješina</a:t>
            </a:r>
            <a:r>
              <a:rPr lang="cs-CZ" dirty="0" smtClean="0"/>
              <a:t>, O., &amp; Kudláček, M. et al. (2011). </a:t>
            </a:r>
            <a:r>
              <a:rPr lang="cs-CZ" i="1" dirty="0" smtClean="0"/>
              <a:t>Aplikovaná tělesná výchova</a:t>
            </a:r>
            <a:r>
              <a:rPr lang="cs-CZ" dirty="0" smtClean="0"/>
              <a:t>. Olomouc: UP v Olomouci.</a:t>
            </a:r>
          </a:p>
          <a:p>
            <a:pPr algn="l"/>
            <a:r>
              <a:rPr lang="cs-CZ" dirty="0" err="1" smtClean="0"/>
              <a:t>Ješina</a:t>
            </a:r>
            <a:r>
              <a:rPr lang="cs-CZ" dirty="0" smtClean="0"/>
              <a:t>, O., Kudláček, M., &amp; Bartoňová, R. (2015). </a:t>
            </a:r>
            <a:r>
              <a:rPr lang="cs-CZ" i="1" dirty="0" smtClean="0"/>
              <a:t>Metodika práce asistenta pedagoga, Podpora žáků s tělesným postižením v tělesné výchově</a:t>
            </a:r>
            <a:r>
              <a:rPr lang="cs-CZ" dirty="0" smtClean="0"/>
              <a:t>. Olomouc: UP v Olomouci.</a:t>
            </a:r>
          </a:p>
          <a:p>
            <a:pPr algn="l"/>
            <a:r>
              <a:rPr lang="cs-CZ" dirty="0" smtClean="0"/>
              <a:t>Karásková, V. (2007). </a:t>
            </a:r>
            <a:r>
              <a:rPr lang="cs-CZ" i="1" dirty="0" smtClean="0"/>
              <a:t>Pohybové aktivity s aplikací mezipředmětových vztahů a vazeb</a:t>
            </a:r>
            <a:r>
              <a:rPr lang="cs-CZ" dirty="0" smtClean="0"/>
              <a:t>. Olomouc: UP v Olomouci.</a:t>
            </a:r>
          </a:p>
          <a:p>
            <a:pPr algn="l"/>
            <a:r>
              <a:rPr lang="cs-CZ" dirty="0" smtClean="0"/>
              <a:t>Karásková, V., &amp; </a:t>
            </a:r>
            <a:r>
              <a:rPr lang="cs-CZ" dirty="0" err="1" smtClean="0"/>
              <a:t>Ješina</a:t>
            </a:r>
            <a:r>
              <a:rPr lang="cs-CZ" dirty="0" smtClean="0"/>
              <a:t>, O. (2007). </a:t>
            </a:r>
            <a:r>
              <a:rPr lang="cs-CZ" i="1" dirty="0" smtClean="0"/>
              <a:t>Pobyt dětí s lehkým mentálním postižením v letní přírodě</a:t>
            </a:r>
            <a:r>
              <a:rPr lang="cs-CZ" dirty="0" smtClean="0"/>
              <a:t>. Olomouc: UP v Olomouci .</a:t>
            </a:r>
          </a:p>
          <a:p>
            <a:pPr algn="l"/>
            <a:r>
              <a:rPr lang="cs-CZ" dirty="0" smtClean="0"/>
              <a:t>Kudláček, M., et al. (2013). </a:t>
            </a:r>
            <a:r>
              <a:rPr lang="cs-CZ" i="1" dirty="0" smtClean="0"/>
              <a:t>Základy aplikovaných pohybových aktivit</a:t>
            </a:r>
            <a:r>
              <a:rPr lang="cs-CZ" dirty="0" smtClean="0"/>
              <a:t>. Olomouc: UP v Olomouci.</a:t>
            </a:r>
          </a:p>
          <a:p>
            <a:pPr algn="l"/>
            <a:r>
              <a:rPr lang="cs-CZ" dirty="0" smtClean="0"/>
              <a:t>Kudláček, M., et al. (2013). </a:t>
            </a:r>
            <a:r>
              <a:rPr lang="cs-CZ" i="1" dirty="0" smtClean="0"/>
              <a:t>Aplikované pohybové aktivity osob s tělesným postižením</a:t>
            </a:r>
            <a:r>
              <a:rPr lang="cs-CZ" dirty="0" smtClean="0"/>
              <a:t>. UP v Olomouci.</a:t>
            </a:r>
          </a:p>
          <a:p>
            <a:pPr algn="l"/>
            <a:r>
              <a:rPr lang="cs-CZ" dirty="0" smtClean="0"/>
              <a:t>Kudláček, M., &amp; </a:t>
            </a:r>
            <a:r>
              <a:rPr lang="cs-CZ" dirty="0" err="1" smtClean="0"/>
              <a:t>Ješina</a:t>
            </a:r>
            <a:r>
              <a:rPr lang="cs-CZ" dirty="0" smtClean="0"/>
              <a:t>, O. (2013). </a:t>
            </a:r>
            <a:r>
              <a:rPr lang="cs-CZ" i="1" dirty="0" smtClean="0"/>
              <a:t>Integrovaná tělesná výchova, rekreace a sport</a:t>
            </a:r>
            <a:r>
              <a:rPr lang="cs-CZ" dirty="0" smtClean="0"/>
              <a:t>. Olomouc: UP v Olomouci.</a:t>
            </a:r>
          </a:p>
          <a:p>
            <a:pPr algn="l"/>
            <a:r>
              <a:rPr lang="cs-CZ" dirty="0" smtClean="0"/>
              <a:t>Kudláček, M., &amp; </a:t>
            </a:r>
            <a:r>
              <a:rPr lang="cs-CZ" dirty="0" err="1" smtClean="0"/>
              <a:t>Ješina</a:t>
            </a:r>
            <a:r>
              <a:rPr lang="cs-CZ" dirty="0" smtClean="0"/>
              <a:t>, O. (2008).</a:t>
            </a:r>
            <a:r>
              <a:rPr lang="cs-CZ" i="1" dirty="0" smtClean="0"/>
              <a:t> Integrace žáků s tělesným postižením do školní tělesné výchovy</a:t>
            </a:r>
            <a:r>
              <a:rPr lang="cs-CZ" dirty="0" smtClean="0"/>
              <a:t>. Olomouc: UP v Olomouci.</a:t>
            </a:r>
          </a:p>
          <a:p>
            <a:pPr algn="l"/>
            <a:r>
              <a:rPr lang="cs-CZ" dirty="0" smtClean="0"/>
              <a:t>Kudláček, M., </a:t>
            </a:r>
            <a:r>
              <a:rPr lang="cs-CZ" dirty="0" err="1" smtClean="0"/>
              <a:t>Ješina</a:t>
            </a:r>
            <a:r>
              <a:rPr lang="cs-CZ" dirty="0" smtClean="0"/>
              <a:t>, O., Machová, I., &amp; Truksová, M. (2008). </a:t>
            </a:r>
            <a:r>
              <a:rPr lang="cs-CZ" i="1" dirty="0" smtClean="0"/>
              <a:t>Paralympijský školní den</a:t>
            </a:r>
            <a:r>
              <a:rPr lang="cs-CZ" dirty="0" smtClean="0"/>
              <a:t>. Olomouc: UP v Olomouci.</a:t>
            </a:r>
          </a:p>
          <a:p>
            <a:pPr algn="l"/>
            <a:r>
              <a:rPr lang="cs-CZ" dirty="0" smtClean="0"/>
              <a:t>Kudláček, M., </a:t>
            </a:r>
            <a:r>
              <a:rPr lang="cs-CZ" dirty="0" err="1" smtClean="0"/>
              <a:t>Ješina</a:t>
            </a:r>
            <a:r>
              <a:rPr lang="cs-CZ" dirty="0" smtClean="0"/>
              <a:t>, O., Machová, I., &amp; Válek, J. (2007). </a:t>
            </a:r>
            <a:r>
              <a:rPr lang="cs-CZ" i="1" dirty="0" smtClean="0"/>
              <a:t>Aplikované pohybové aktivity pro osoby s tělesným postižením</a:t>
            </a:r>
            <a:r>
              <a:rPr lang="cs-CZ" dirty="0" smtClean="0"/>
              <a:t>. Olomouc: UP v Olomouci.</a:t>
            </a:r>
          </a:p>
          <a:p>
            <a:pPr algn="l"/>
            <a:r>
              <a:rPr lang="cs-CZ" dirty="0" smtClean="0"/>
              <a:t>Kurková, P. (2010). </a:t>
            </a:r>
            <a:r>
              <a:rPr lang="cs-CZ" i="1" dirty="0" smtClean="0"/>
              <a:t>Vzdělávání žáků se sluchovým postižením z hlediska vedení ke zdravému životnímu stylu</a:t>
            </a:r>
            <a:r>
              <a:rPr lang="cs-CZ" dirty="0" smtClean="0"/>
              <a:t>. Olomouc: Univerzita Palackého.</a:t>
            </a:r>
          </a:p>
          <a:p>
            <a:pPr algn="l"/>
            <a:r>
              <a:rPr lang="cs-CZ" dirty="0" smtClean="0"/>
              <a:t>Kvasnička, J. (2012). </a:t>
            </a:r>
            <a:r>
              <a:rPr lang="cs-CZ" i="1" dirty="0" smtClean="0"/>
              <a:t>Metodika výuky lyžování na mono-ski</a:t>
            </a:r>
            <a:r>
              <a:rPr lang="cs-CZ" dirty="0" smtClean="0"/>
              <a:t>. Olomouc: UP v Olomouci.</a:t>
            </a:r>
          </a:p>
          <a:p>
            <a:pPr algn="l"/>
            <a:r>
              <a:rPr lang="cs-CZ" dirty="0" smtClean="0"/>
              <a:t>Pacholík, V., Vlčková, I., &amp; </a:t>
            </a:r>
            <a:r>
              <a:rPr lang="cs-CZ" dirty="0" err="1" smtClean="0"/>
              <a:t>Blahutková</a:t>
            </a:r>
            <a:r>
              <a:rPr lang="cs-CZ" dirty="0" smtClean="0"/>
              <a:t>, M. (2009). </a:t>
            </a:r>
            <a:r>
              <a:rPr lang="cs-CZ" i="1" dirty="0" err="1" smtClean="0"/>
              <a:t>Halliwickova</a:t>
            </a:r>
            <a:r>
              <a:rPr lang="cs-CZ" i="1" dirty="0" smtClean="0"/>
              <a:t> Metoda Plavání</a:t>
            </a:r>
            <a:r>
              <a:rPr lang="cs-CZ" dirty="0" smtClean="0"/>
              <a:t>. Brno: MU.</a:t>
            </a:r>
          </a:p>
          <a:p>
            <a:pPr algn="l"/>
            <a:r>
              <a:rPr lang="cs-CZ" dirty="0" smtClean="0"/>
              <a:t>Panská, S. (2013). </a:t>
            </a:r>
            <a:r>
              <a:rPr lang="cs-CZ" i="1" dirty="0" smtClean="0"/>
              <a:t>Aplikované pohybové aktivity osob se sluchovým postižením</a:t>
            </a:r>
            <a:r>
              <a:rPr lang="cs-CZ" dirty="0" smtClean="0"/>
              <a:t>. Olomouc: UP v Olomouci.</a:t>
            </a:r>
          </a:p>
          <a:p>
            <a:pPr algn="l"/>
            <a:r>
              <a:rPr lang="cs-CZ" dirty="0" smtClean="0"/>
              <a:t>Trávníková, D. (</a:t>
            </a:r>
            <a:r>
              <a:rPr lang="cs-CZ" dirty="0" err="1" smtClean="0"/>
              <a:t>ed</a:t>
            </a:r>
            <a:r>
              <a:rPr lang="cs-CZ" dirty="0" smtClean="0"/>
              <a:t>.). (2014). </a:t>
            </a:r>
            <a:r>
              <a:rPr lang="cs-CZ" i="1" dirty="0" smtClean="0"/>
              <a:t>Vybrané aplikované pohybové aktivity: Teorie a praxe</a:t>
            </a:r>
            <a:r>
              <a:rPr lang="cs-CZ" dirty="0" smtClean="0"/>
              <a:t>. Brno. MU.</a:t>
            </a:r>
          </a:p>
          <a:p>
            <a:pPr algn="l"/>
            <a:r>
              <a:rPr lang="cs-CZ" dirty="0" smtClean="0"/>
              <a:t>Štěrbová,  D. (2007). </a:t>
            </a:r>
            <a:r>
              <a:rPr lang="cs-CZ" i="1" dirty="0" smtClean="0"/>
              <a:t> Pohybové aktivity v životě dětí s hluchoslepotou</a:t>
            </a:r>
            <a:r>
              <a:rPr lang="cs-CZ" dirty="0" smtClean="0"/>
              <a:t>. Univerzita Palackého v Olomouci.</a:t>
            </a:r>
          </a:p>
          <a:p>
            <a:pPr algn="l"/>
            <a:r>
              <a:rPr lang="cs-CZ" dirty="0" smtClean="0"/>
              <a:t>Uhlíř, P. (2008). </a:t>
            </a:r>
            <a:r>
              <a:rPr lang="cs-CZ" i="1" dirty="0" smtClean="0"/>
              <a:t>Pohybová cvičení seniorů.</a:t>
            </a:r>
            <a:r>
              <a:rPr lang="cs-CZ" dirty="0" smtClean="0"/>
              <a:t> Olomouc: UP v Olomouci.</a:t>
            </a:r>
          </a:p>
          <a:p>
            <a:pPr algn="l"/>
            <a:r>
              <a:rPr lang="cs-CZ" dirty="0" smtClean="0"/>
              <a:t>Válková, H. (2012). </a:t>
            </a:r>
            <a:r>
              <a:rPr lang="cs-CZ" i="1" dirty="0" smtClean="0"/>
              <a:t>Teorie aplikovaných pohybových aktivit pro užití v praxi 1</a:t>
            </a:r>
            <a:r>
              <a:rPr lang="cs-CZ" dirty="0" smtClean="0"/>
              <a:t>. Olomouc: UP v Olomouci.</a:t>
            </a:r>
          </a:p>
          <a:p>
            <a:pPr algn="l"/>
            <a:r>
              <a:rPr lang="cs-CZ" dirty="0" smtClean="0"/>
              <a:t>Válková, H. (2000). </a:t>
            </a:r>
            <a:r>
              <a:rPr lang="cs-CZ" i="1" dirty="0" smtClean="0"/>
              <a:t>Skutečnost nebo fikce? Socializace mentálně postižených prostřednictvím pohybových aktivit.</a:t>
            </a:r>
            <a:r>
              <a:rPr lang="cs-CZ" dirty="0" smtClean="0"/>
              <a:t> Olomouc: UP v Olomouci.</a:t>
            </a:r>
          </a:p>
          <a:p>
            <a:pPr algn="l"/>
            <a:r>
              <a:rPr lang="cs-CZ" dirty="0" smtClean="0"/>
              <a:t>Vyhlídal, T., </a:t>
            </a:r>
            <a:r>
              <a:rPr lang="cs-CZ" dirty="0" err="1" smtClean="0"/>
              <a:t>Ješina</a:t>
            </a:r>
            <a:r>
              <a:rPr lang="cs-CZ" dirty="0" smtClean="0"/>
              <a:t>, O., et al. (2014). </a:t>
            </a:r>
            <a:r>
              <a:rPr lang="cs-CZ" i="1" dirty="0" smtClean="0"/>
              <a:t>Pohybové aktivity v dětské onkologii</a:t>
            </a:r>
            <a:r>
              <a:rPr lang="cs-CZ" dirty="0" smtClean="0"/>
              <a:t>. Praha: </a:t>
            </a:r>
            <a:r>
              <a:rPr lang="cs-CZ" dirty="0" err="1" smtClean="0"/>
              <a:t>powerprint</a:t>
            </a:r>
            <a:r>
              <a:rPr lang="cs-CZ" dirty="0" smtClean="0"/>
              <a:t> s.r.o.</a:t>
            </a:r>
            <a:endParaRPr lang="cs-CZ" dirty="0"/>
          </a:p>
        </p:txBody>
      </p:sp>
      <p:cxnSp>
        <p:nvCxnSpPr>
          <p:cNvPr id="5" name="Přímá spojnice 4"/>
          <p:cNvCxnSpPr/>
          <p:nvPr/>
        </p:nvCxnSpPr>
        <p:spPr>
          <a:xfrm flipH="1">
            <a:off x="5528931" y="0"/>
            <a:ext cx="42530" cy="68580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Nadpis 1"/>
          <p:cNvSpPr txBox="1">
            <a:spLocks/>
          </p:cNvSpPr>
          <p:nvPr/>
        </p:nvSpPr>
        <p:spPr>
          <a:xfrm>
            <a:off x="-842986" y="6032076"/>
            <a:ext cx="7560000" cy="7480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600" b="1" dirty="0" smtClean="0">
                <a:solidFill>
                  <a:schemeClr val="accent2"/>
                </a:solidFill>
                <a:latin typeface="Myriad Pro" panose="020B0503030403020204" pitchFamily="34" charset="0"/>
              </a:rPr>
              <a:t>…ale to jsou jen knihy!</a:t>
            </a:r>
            <a:endParaRPr lang="cs-CZ" sz="3600" b="1" dirty="0">
              <a:solidFill>
                <a:schemeClr val="accent2"/>
              </a:solidFill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8803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3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3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3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3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3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3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3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3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3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3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3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3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3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3">
                                            <p:txEl>
                                              <p:pRg st="33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3">
                                            <p:txEl>
                                              <p:pRg st="33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4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3">
                                            <p:txEl>
                                              <p:pRg st="34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3">
                                            <p:txEl>
                                              <p:pRg st="34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/>
          </p:cNvSpPr>
          <p:nvPr/>
        </p:nvSpPr>
        <p:spPr>
          <a:xfrm>
            <a:off x="549878" y="1630632"/>
            <a:ext cx="11188465" cy="7480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400" b="1" dirty="0" smtClean="0">
                <a:latin typeface="Myriad Pro" panose="020B0503030403020204" pitchFamily="34" charset="0"/>
              </a:rPr>
              <a:t>Časopisy, sborníky, semináře, konference</a:t>
            </a:r>
            <a:endParaRPr lang="cs-CZ" sz="4400" b="1" dirty="0">
              <a:latin typeface="Myriad Pro" panose="020B0503030403020204" pitchFamily="34" charset="0"/>
            </a:endParaRPr>
          </a:p>
        </p:txBody>
      </p:sp>
      <p:sp>
        <p:nvSpPr>
          <p:cNvPr id="3" name="Zástupný symbol pro obsah 2"/>
          <p:cNvSpPr txBox="1">
            <a:spLocks/>
          </p:cNvSpPr>
          <p:nvPr/>
        </p:nvSpPr>
        <p:spPr>
          <a:xfrm>
            <a:off x="4452029" y="2609423"/>
            <a:ext cx="7560000" cy="37063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dirty="0" smtClean="0">
                <a:latin typeface="Myriad Pro" panose="020B0503030403020204" pitchFamily="34" charset="0"/>
              </a:rPr>
              <a:t>APA v teorii a praxi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dirty="0" smtClean="0">
                <a:latin typeface="Myriad Pro" panose="020B0503030403020204" pitchFamily="34" charset="0"/>
              </a:rPr>
              <a:t>TVSM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dirty="0" smtClean="0">
                <a:latin typeface="Myriad Pro" panose="020B0503030403020204" pitchFamily="34" charset="0"/>
              </a:rPr>
              <a:t>Sociální práce – rubrika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dirty="0" smtClean="0">
                <a:latin typeface="Myriad Pro" panose="020B0503030403020204" pitchFamily="34" charset="0"/>
              </a:rPr>
              <a:t>VOZKA a řada dalších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dirty="0" smtClean="0">
                <a:latin typeface="Myriad Pro" panose="020B0503030403020204" pitchFamily="34" charset="0"/>
              </a:rPr>
              <a:t>Integrace jiná cesta – již 8 setkání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dirty="0" smtClean="0">
                <a:latin typeface="Myriad Pro" panose="020B0503030403020204" pitchFamily="34" charset="0"/>
              </a:rPr>
              <a:t>FTVS – 2. setkání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dirty="0" smtClean="0">
                <a:latin typeface="Myriad Pro" panose="020B0503030403020204" pitchFamily="34" charset="0"/>
              </a:rPr>
              <a:t>ČAAPA – 4 setkání</a:t>
            </a:r>
            <a:endParaRPr lang="cs-CZ" sz="2800" dirty="0">
              <a:latin typeface="Myriad Pro" panose="020B0503030403020204" pitchFamily="34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201" y="2609423"/>
            <a:ext cx="2867363" cy="40191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6506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/>
          </p:cNvSpPr>
          <p:nvPr/>
        </p:nvSpPr>
        <p:spPr>
          <a:xfrm>
            <a:off x="720000" y="1620000"/>
            <a:ext cx="7560000" cy="7480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4400" b="1" dirty="0" smtClean="0">
                <a:latin typeface="Myriad Pro" panose="020B0503030403020204" pitchFamily="34" charset="0"/>
              </a:rPr>
              <a:t>Personální podpora</a:t>
            </a:r>
            <a:endParaRPr lang="cs-CZ" sz="4400" b="1" dirty="0">
              <a:latin typeface="Myriad Pro" panose="020B0503030403020204" pitchFamily="34" charset="0"/>
            </a:endParaRPr>
          </a:p>
        </p:txBody>
      </p:sp>
      <p:sp>
        <p:nvSpPr>
          <p:cNvPr id="3" name="Zástupný symbol pro obsah 2"/>
          <p:cNvSpPr txBox="1">
            <a:spLocks/>
          </p:cNvSpPr>
          <p:nvPr/>
        </p:nvSpPr>
        <p:spPr>
          <a:xfrm>
            <a:off x="719999" y="2460568"/>
            <a:ext cx="10072048" cy="3823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b="1" dirty="0" smtClean="0">
                <a:solidFill>
                  <a:schemeClr val="accent2"/>
                </a:solidFill>
              </a:rPr>
              <a:t>Konzultanti APA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cs-CZ" sz="2400" dirty="0" smtClean="0"/>
              <a:t>8 již zřízených pozic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cs-CZ" sz="2400" dirty="0" smtClean="0"/>
              <a:t>Metodik pohybové gramotnosti – konzultant APA a 5 dalších bude zřízeno v tomto školním roce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b="1" dirty="0" smtClean="0">
                <a:solidFill>
                  <a:schemeClr val="accent2"/>
                </a:solidFill>
              </a:rPr>
              <a:t>Zaškolování asistentů, učitelů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b="1" dirty="0" smtClean="0">
                <a:solidFill>
                  <a:schemeClr val="accent2"/>
                </a:solidFill>
              </a:rPr>
              <a:t>Zřizování CKP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b="1" dirty="0" smtClean="0">
                <a:solidFill>
                  <a:schemeClr val="accent2"/>
                </a:solidFill>
              </a:rPr>
              <a:t>Poskytování asistentů, instruktorů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193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/>
          </p:cNvSpPr>
          <p:nvPr/>
        </p:nvSpPr>
        <p:spPr>
          <a:xfrm>
            <a:off x="719999" y="1694428"/>
            <a:ext cx="11964643" cy="181431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4400" b="1" dirty="0" smtClean="0">
                <a:latin typeface="Myriad Pro" panose="020B0503030403020204" pitchFamily="34" charset="0"/>
              </a:rPr>
              <a:t>„Evidence </a:t>
            </a:r>
            <a:r>
              <a:rPr lang="cs-CZ" sz="4400" b="1" dirty="0" err="1" smtClean="0">
                <a:latin typeface="Myriad Pro" panose="020B0503030403020204" pitchFamily="34" charset="0"/>
              </a:rPr>
              <a:t>based</a:t>
            </a:r>
            <a:r>
              <a:rPr lang="cs-CZ" sz="4400" b="1" dirty="0" smtClean="0">
                <a:latin typeface="Myriad Pro" panose="020B0503030403020204" pitchFamily="34" charset="0"/>
              </a:rPr>
              <a:t>“  </a:t>
            </a:r>
            <a:br>
              <a:rPr lang="cs-CZ" sz="4400" b="1" dirty="0" smtClean="0">
                <a:latin typeface="Myriad Pro" panose="020B0503030403020204" pitchFamily="34" charset="0"/>
              </a:rPr>
            </a:br>
            <a:r>
              <a:rPr lang="cs-CZ" sz="3600" b="1" dirty="0" smtClean="0">
                <a:latin typeface="Myriad Pro" panose="020B0503030403020204" pitchFamily="34" charset="0"/>
              </a:rPr>
              <a:t>Důkazy založené na diagnostice společné TV</a:t>
            </a:r>
            <a:r>
              <a:rPr lang="cs-CZ" sz="4000" b="1" dirty="0" smtClean="0">
                <a:latin typeface="Myriad Pro" panose="020B0503030403020204" pitchFamily="34" charset="0"/>
              </a:rPr>
              <a:t/>
            </a:r>
            <a:br>
              <a:rPr lang="cs-CZ" sz="4000" b="1" dirty="0" smtClean="0">
                <a:latin typeface="Myriad Pro" panose="020B0503030403020204" pitchFamily="34" charset="0"/>
              </a:rPr>
            </a:br>
            <a:endParaRPr lang="cs-CZ" sz="4000" b="1" dirty="0">
              <a:latin typeface="Myriad Pro" panose="020B0503030403020204" pitchFamily="34" charset="0"/>
            </a:endParaRPr>
          </a:p>
        </p:txBody>
      </p:sp>
      <p:sp>
        <p:nvSpPr>
          <p:cNvPr id="3" name="Zástupný symbol pro obsah 2"/>
          <p:cNvSpPr txBox="1">
            <a:spLocks/>
          </p:cNvSpPr>
          <p:nvPr/>
        </p:nvSpPr>
        <p:spPr>
          <a:xfrm>
            <a:off x="719999" y="3271158"/>
            <a:ext cx="10922652" cy="35868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b="1" dirty="0" smtClean="0">
                <a:solidFill>
                  <a:schemeClr val="accent2"/>
                </a:solidFill>
              </a:rPr>
              <a:t>APA v teorii a praxi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b="1" dirty="0" smtClean="0">
                <a:solidFill>
                  <a:schemeClr val="accent2"/>
                </a:solidFill>
              </a:rPr>
              <a:t>Relevantní </a:t>
            </a:r>
            <a:r>
              <a:rPr lang="cs-CZ" sz="2800" b="1" dirty="0" err="1" smtClean="0">
                <a:solidFill>
                  <a:schemeClr val="accent2"/>
                </a:solidFill>
              </a:rPr>
              <a:t>kinantropologické</a:t>
            </a:r>
            <a:r>
              <a:rPr lang="cs-CZ" sz="2800" b="1" dirty="0" smtClean="0">
                <a:solidFill>
                  <a:schemeClr val="accent2"/>
                </a:solidFill>
              </a:rPr>
              <a:t> a pedagogicky orientované časopisy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b="1" dirty="0" err="1" smtClean="0">
                <a:solidFill>
                  <a:schemeClr val="accent2"/>
                </a:solidFill>
              </a:rPr>
              <a:t>European</a:t>
            </a:r>
            <a:r>
              <a:rPr lang="cs-CZ" sz="2800" b="1" dirty="0" smtClean="0">
                <a:solidFill>
                  <a:schemeClr val="accent2"/>
                </a:solidFill>
              </a:rPr>
              <a:t> </a:t>
            </a:r>
            <a:r>
              <a:rPr lang="cs-CZ" sz="2800" b="1" dirty="0" err="1" smtClean="0">
                <a:solidFill>
                  <a:schemeClr val="accent2"/>
                </a:solidFill>
              </a:rPr>
              <a:t>Journal</a:t>
            </a:r>
            <a:r>
              <a:rPr lang="cs-CZ" sz="2800" b="1" dirty="0" smtClean="0">
                <a:solidFill>
                  <a:schemeClr val="accent2"/>
                </a:solidFill>
              </a:rPr>
              <a:t> </a:t>
            </a:r>
            <a:r>
              <a:rPr lang="cs-CZ" sz="2800" b="1" dirty="0" err="1" smtClean="0">
                <a:solidFill>
                  <a:schemeClr val="accent2"/>
                </a:solidFill>
              </a:rPr>
              <a:t>of</a:t>
            </a:r>
            <a:r>
              <a:rPr lang="cs-CZ" sz="2800" b="1" dirty="0" smtClean="0">
                <a:solidFill>
                  <a:schemeClr val="accent2"/>
                </a:solidFill>
              </a:rPr>
              <a:t> </a:t>
            </a:r>
            <a:r>
              <a:rPr lang="cs-CZ" sz="2800" b="1" dirty="0" err="1" smtClean="0">
                <a:solidFill>
                  <a:schemeClr val="accent2"/>
                </a:solidFill>
              </a:rPr>
              <a:t>Adapted</a:t>
            </a:r>
            <a:r>
              <a:rPr lang="cs-CZ" sz="2800" b="1" dirty="0" smtClean="0">
                <a:solidFill>
                  <a:schemeClr val="accent2"/>
                </a:solidFill>
              </a:rPr>
              <a:t> </a:t>
            </a:r>
            <a:r>
              <a:rPr lang="cs-CZ" sz="2800" b="1" dirty="0" err="1" smtClean="0">
                <a:solidFill>
                  <a:schemeClr val="accent2"/>
                </a:solidFill>
              </a:rPr>
              <a:t>Physical</a:t>
            </a:r>
            <a:r>
              <a:rPr lang="cs-CZ" sz="2800" b="1" dirty="0" smtClean="0">
                <a:solidFill>
                  <a:schemeClr val="accent2"/>
                </a:solidFill>
              </a:rPr>
              <a:t> </a:t>
            </a:r>
            <a:r>
              <a:rPr lang="cs-CZ" sz="2800" b="1" dirty="0" err="1" smtClean="0">
                <a:solidFill>
                  <a:schemeClr val="accent2"/>
                </a:solidFill>
              </a:rPr>
              <a:t>Activity</a:t>
            </a:r>
            <a:r>
              <a:rPr lang="cs-CZ" sz="2800" b="1" dirty="0" smtClean="0">
                <a:solidFill>
                  <a:schemeClr val="accent2"/>
                </a:solidFill>
              </a:rPr>
              <a:t> </a:t>
            </a:r>
            <a:r>
              <a:rPr lang="cs-CZ" sz="2800" dirty="0" smtClean="0"/>
              <a:t>– </a:t>
            </a:r>
            <a:r>
              <a:rPr lang="cs-CZ" sz="2800" dirty="0" err="1" smtClean="0"/>
              <a:t>Scopus</a:t>
            </a:r>
            <a:endParaRPr lang="cs-CZ" sz="28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b="1" dirty="0" smtClean="0">
                <a:solidFill>
                  <a:schemeClr val="accent2"/>
                </a:solidFill>
              </a:rPr>
              <a:t>APAQ</a:t>
            </a:r>
            <a:r>
              <a:rPr lang="cs-CZ" sz="2800" dirty="0" smtClean="0"/>
              <a:t> – </a:t>
            </a:r>
            <a:r>
              <a:rPr lang="cs-CZ" sz="2800" dirty="0" err="1" smtClean="0"/>
              <a:t>impact</a:t>
            </a:r>
            <a:r>
              <a:rPr lang="cs-CZ" sz="2800" dirty="0" smtClean="0"/>
              <a:t> </a:t>
            </a:r>
            <a:r>
              <a:rPr lang="cs-CZ" sz="2800" dirty="0" err="1" smtClean="0"/>
              <a:t>factor</a:t>
            </a:r>
            <a:r>
              <a:rPr lang="cs-CZ" sz="2800" dirty="0" smtClean="0"/>
              <a:t>, </a:t>
            </a:r>
            <a:r>
              <a:rPr lang="cs-CZ" sz="2800" dirty="0" err="1" smtClean="0"/>
              <a:t>WoS</a:t>
            </a:r>
            <a:endParaRPr lang="cs-CZ" sz="28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b="1" dirty="0" smtClean="0">
                <a:solidFill>
                  <a:schemeClr val="accent2"/>
                </a:solidFill>
              </a:rPr>
              <a:t>Součást projektů APIV </a:t>
            </a:r>
            <a:r>
              <a:rPr lang="cs-CZ" sz="2800" dirty="0" smtClean="0"/>
              <a:t>(MŠMT)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98130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/>
          </p:cNvSpPr>
          <p:nvPr/>
        </p:nvSpPr>
        <p:spPr>
          <a:xfrm>
            <a:off x="-619702" y="1534940"/>
            <a:ext cx="7560000" cy="74808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400" b="1" dirty="0" smtClean="0">
                <a:latin typeface="Myriad Pro" panose="020B0503030403020204" pitchFamily="34" charset="0"/>
              </a:rPr>
              <a:t>Triumvirát projektů</a:t>
            </a:r>
            <a:endParaRPr lang="cs-CZ" sz="4400" b="1" dirty="0">
              <a:latin typeface="Myriad Pro" panose="020B0503030403020204" pitchFamily="34" charset="0"/>
            </a:endParaRPr>
          </a:p>
        </p:txBody>
      </p:sp>
      <p:sp>
        <p:nvSpPr>
          <p:cNvPr id="3" name="Zástupný symbol pro obsah 2"/>
          <p:cNvSpPr txBox="1">
            <a:spLocks/>
          </p:cNvSpPr>
          <p:nvPr/>
        </p:nvSpPr>
        <p:spPr>
          <a:xfrm>
            <a:off x="688101" y="2283020"/>
            <a:ext cx="11379851" cy="39901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b="1" dirty="0" smtClean="0">
                <a:solidFill>
                  <a:schemeClr val="accent2"/>
                </a:solidFill>
                <a:latin typeface="Myriad Pro" panose="020B0503030403020204" pitchFamily="34" charset="0"/>
              </a:rPr>
              <a:t>Podpora společného vzdělávání v oblasti školní tělesné výchovy </a:t>
            </a:r>
            <a:br>
              <a:rPr lang="cs-CZ" sz="2800" b="1" dirty="0" smtClean="0">
                <a:solidFill>
                  <a:schemeClr val="accent2"/>
                </a:solidFill>
                <a:latin typeface="Myriad Pro" panose="020B0503030403020204" pitchFamily="34" charset="0"/>
              </a:rPr>
            </a:br>
            <a:r>
              <a:rPr lang="cs-CZ" sz="2800" b="1" dirty="0" smtClean="0">
                <a:solidFill>
                  <a:schemeClr val="accent2"/>
                </a:solidFill>
                <a:latin typeface="Myriad Pro" panose="020B0503030403020204" pitchFamily="34" charset="0"/>
              </a:rPr>
              <a:t>a pohybově orientovaných programů (FTVS UK)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cs-CZ" dirty="0" smtClean="0">
                <a:latin typeface="Myriad Pro" panose="020B0503030403020204" pitchFamily="34" charset="0"/>
              </a:rPr>
              <a:t>30 IVP; 10 PŠD; 10 zahraničních stáží; min. 10 škol; 2 konzultanti APA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cs-CZ" dirty="0" smtClean="0">
                <a:latin typeface="Myriad Pro" panose="020B0503030403020204" pitchFamily="34" charset="0"/>
              </a:rPr>
              <a:t>5 190 145,51 Kč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b="1" dirty="0" smtClean="0">
                <a:solidFill>
                  <a:schemeClr val="accent2"/>
                </a:solidFill>
                <a:latin typeface="Myriad Pro" panose="020B0503030403020204" pitchFamily="34" charset="0"/>
              </a:rPr>
              <a:t>Podpora vzdělávání dětí, žáků a studentů prostřednictvím rovného přístupu v oblasti pohybové gramotnosti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cs-CZ" dirty="0" smtClean="0">
                <a:latin typeface="Myriad Pro" panose="020B0503030403020204" pitchFamily="34" charset="0"/>
              </a:rPr>
              <a:t>180 IVP; 90 PŠD; 8 zahraničních stáží; min. 90 škol; 6 konzultantů APA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cs-CZ" dirty="0" smtClean="0">
                <a:latin typeface="Myriad Pro" panose="020B0503030403020204" pitchFamily="34" charset="0"/>
              </a:rPr>
              <a:t>24 447 405,31 Kč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b="1" dirty="0" smtClean="0">
                <a:solidFill>
                  <a:schemeClr val="accent2"/>
                </a:solidFill>
                <a:latin typeface="Myriad Pro" panose="020B0503030403020204" pitchFamily="34" charset="0"/>
              </a:rPr>
              <a:t>KAP vzdělávání Olomouckého kraje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cs-CZ" dirty="0" smtClean="0">
                <a:latin typeface="Myriad Pro" panose="020B0503030403020204" pitchFamily="34" charset="0"/>
              </a:rPr>
              <a:t>plán 6 konzultantů APA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cs-CZ" dirty="0" smtClean="0">
                <a:latin typeface="Myriad Pro" panose="020B0503030403020204" pitchFamily="34" charset="0"/>
              </a:rPr>
              <a:t>součást SPC systému Olomouckého kraje</a:t>
            </a:r>
            <a:endParaRPr lang="cs-CZ" dirty="0"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51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/>
          </p:cNvSpPr>
          <p:nvPr/>
        </p:nvSpPr>
        <p:spPr>
          <a:xfrm>
            <a:off x="1251628" y="1534939"/>
            <a:ext cx="7560000" cy="74808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4000" b="1" dirty="0" smtClean="0">
                <a:latin typeface="Myriad Pro" panose="020B0503030403020204" pitchFamily="34" charset="0"/>
              </a:rPr>
              <a:t>Vize</a:t>
            </a:r>
            <a:endParaRPr lang="cs-CZ" sz="4000" b="1" dirty="0">
              <a:latin typeface="Myriad Pro" panose="020B0503030403020204" pitchFamily="34" charset="0"/>
            </a:endParaRPr>
          </a:p>
        </p:txBody>
      </p:sp>
      <p:sp>
        <p:nvSpPr>
          <p:cNvPr id="3" name="Zástupný symbol pro obsah 2"/>
          <p:cNvSpPr txBox="1">
            <a:spLocks/>
          </p:cNvSpPr>
          <p:nvPr/>
        </p:nvSpPr>
        <p:spPr>
          <a:xfrm>
            <a:off x="950372" y="2503098"/>
            <a:ext cx="11241628" cy="389866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b="1" dirty="0" smtClean="0">
                <a:solidFill>
                  <a:schemeClr val="accent2"/>
                </a:solidFill>
              </a:rPr>
              <a:t>Uvolnění z TV </a:t>
            </a:r>
            <a:r>
              <a:rPr lang="cs-CZ" sz="2800" dirty="0" smtClean="0"/>
              <a:t>– zrušeno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b="1" dirty="0" smtClean="0">
                <a:solidFill>
                  <a:schemeClr val="accent2"/>
                </a:solidFill>
              </a:rPr>
              <a:t>Úpravy v TV </a:t>
            </a:r>
            <a:r>
              <a:rPr lang="cs-CZ" sz="2800" dirty="0" smtClean="0"/>
              <a:t>– součást systému podpůrných opatření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b="1" dirty="0" smtClean="0">
                <a:solidFill>
                  <a:schemeClr val="accent2"/>
                </a:solidFill>
              </a:rPr>
              <a:t>Konzultanti APA ve všech krajích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b="1" dirty="0" smtClean="0">
                <a:solidFill>
                  <a:schemeClr val="accent2"/>
                </a:solidFill>
              </a:rPr>
              <a:t>Legislativní ukotvení konzultantů APA a učitelů ATV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b="1" dirty="0" smtClean="0">
                <a:solidFill>
                  <a:schemeClr val="accent2"/>
                </a:solidFill>
              </a:rPr>
              <a:t>Obor řešících přesah APA do rehabilitace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b="1" dirty="0" smtClean="0">
                <a:solidFill>
                  <a:schemeClr val="accent2"/>
                </a:solidFill>
              </a:rPr>
              <a:t>APA ve všech studijních programech z oblasti TV a sport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b="1" dirty="0" smtClean="0">
                <a:solidFill>
                  <a:schemeClr val="accent2"/>
                </a:solidFill>
              </a:rPr>
              <a:t>Meziresortní spolupráce </a:t>
            </a:r>
            <a:r>
              <a:rPr lang="cs-CZ" sz="2800" dirty="0" smtClean="0"/>
              <a:t>– hlavní koordinační úředník pro ZTV, ATV a APA při MŠMT (Ministerstvo pro sport; MPSV, MZ)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32068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920638" y="3572875"/>
            <a:ext cx="10497349" cy="982528"/>
          </a:xfrm>
        </p:spPr>
        <p:txBody>
          <a:bodyPr>
            <a:normAutofit/>
          </a:bodyPr>
          <a:lstStyle/>
          <a:p>
            <a:r>
              <a:rPr lang="cs-CZ" sz="4800" b="1" dirty="0" smtClean="0">
                <a:solidFill>
                  <a:schemeClr val="accent2"/>
                </a:solidFill>
                <a:latin typeface="Myriad Pro" panose="020B0503030403020204" pitchFamily="34" charset="0"/>
              </a:rPr>
              <a:t>Děkuji Vám za pozornost…</a:t>
            </a:r>
            <a:endParaRPr lang="cs-CZ" sz="4800" b="1" dirty="0">
              <a:solidFill>
                <a:schemeClr val="accent2"/>
              </a:solidFill>
              <a:latin typeface="Myriad Pro" panose="020B0503030403020204" pitchFamily="34" charset="0"/>
            </a:endParaRPr>
          </a:p>
        </p:txBody>
      </p:sp>
      <p:sp>
        <p:nvSpPr>
          <p:cNvPr id="3" name="Nadpis 1"/>
          <p:cNvSpPr txBox="1">
            <a:spLocks/>
          </p:cNvSpPr>
          <p:nvPr/>
        </p:nvSpPr>
        <p:spPr>
          <a:xfrm>
            <a:off x="920638" y="5082362"/>
            <a:ext cx="10497349" cy="8162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dirty="0" smtClean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rPr>
              <a:t>www.apa.upol.cz</a:t>
            </a:r>
            <a:endParaRPr lang="cs-CZ" sz="2400" b="1" dirty="0">
              <a:solidFill>
                <a:schemeClr val="bg1">
                  <a:lumMod val="50000"/>
                </a:schemeClr>
              </a:solidFill>
              <a:latin typeface="Myriad Pro" panose="020B0503030403020204" pitchFamily="34" charset="0"/>
            </a:endParaRPr>
          </a:p>
          <a:p>
            <a:r>
              <a:rPr lang="cs-CZ" sz="2400" b="1" dirty="0" smtClean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rPr>
              <a:t>www.facebook.com/CentrumAPA</a:t>
            </a:r>
            <a:endParaRPr lang="cs-CZ" sz="2400" b="1" dirty="0">
              <a:solidFill>
                <a:schemeClr val="bg1">
                  <a:lumMod val="50000"/>
                </a:schemeClr>
              </a:solidFill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594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ctrTitle"/>
          </p:nvPr>
        </p:nvSpPr>
        <p:spPr>
          <a:xfrm>
            <a:off x="952536" y="4306521"/>
            <a:ext cx="10497349" cy="982528"/>
          </a:xfrm>
        </p:spPr>
        <p:txBody>
          <a:bodyPr>
            <a:normAutofit fontScale="90000"/>
          </a:bodyPr>
          <a:lstStyle/>
          <a:p>
            <a:r>
              <a:rPr lang="cs-CZ" b="1" dirty="0">
                <a:solidFill>
                  <a:schemeClr val="accent2"/>
                </a:solidFill>
                <a:latin typeface="Myriad Pro" panose="020B0503030403020204" pitchFamily="34" charset="0"/>
              </a:rPr>
              <a:t>Školní </a:t>
            </a:r>
            <a:r>
              <a:rPr lang="cs-CZ" b="1" dirty="0" smtClean="0">
                <a:solidFill>
                  <a:schemeClr val="accent2"/>
                </a:solidFill>
                <a:latin typeface="Myriad Pro" panose="020B0503030403020204" pitchFamily="34" charset="0"/>
              </a:rPr>
              <a:t>tělesná </a:t>
            </a:r>
            <a:r>
              <a:rPr lang="cs-CZ" b="1" dirty="0">
                <a:solidFill>
                  <a:schemeClr val="accent2"/>
                </a:solidFill>
                <a:latin typeface="Myriad Pro" panose="020B0503030403020204" pitchFamily="34" charset="0"/>
              </a:rPr>
              <a:t>výchova v systému nových inkluzivních přístupů</a:t>
            </a:r>
          </a:p>
        </p:txBody>
      </p:sp>
      <p:sp>
        <p:nvSpPr>
          <p:cNvPr id="5" name="Podnadpis 2"/>
          <p:cNvSpPr>
            <a:spLocks noGrp="1"/>
          </p:cNvSpPr>
          <p:nvPr>
            <p:ph type="subTitle" idx="1"/>
          </p:nvPr>
        </p:nvSpPr>
        <p:spPr>
          <a:xfrm>
            <a:off x="2119688" y="5629293"/>
            <a:ext cx="8163044" cy="945883"/>
          </a:xfrm>
        </p:spPr>
        <p:txBody>
          <a:bodyPr>
            <a:normAutofit/>
          </a:bodyPr>
          <a:lstStyle/>
          <a:p>
            <a:r>
              <a:rPr lang="cs-CZ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yriad Pro" panose="020B0503030403020204" pitchFamily="34" charset="0"/>
              </a:rPr>
              <a:t>Ondřej Ješina, Maxim </a:t>
            </a:r>
            <a:r>
              <a:rPr lang="cs-CZ" sz="28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Myriad Pro" panose="020B0503030403020204" pitchFamily="34" charset="0"/>
              </a:rPr>
              <a:t>Tomoszek</a:t>
            </a:r>
            <a:r>
              <a:rPr lang="cs-CZ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yriad Pro" panose="020B0503030403020204" pitchFamily="34" charset="0"/>
              </a:rPr>
              <a:t>, Lubomír Schneider</a:t>
            </a:r>
            <a:endParaRPr lang="cs-CZ" sz="2800" dirty="0">
              <a:solidFill>
                <a:schemeClr val="tx1">
                  <a:lumMod val="50000"/>
                  <a:lumOff val="50000"/>
                </a:schemeClr>
              </a:solidFill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975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19999" y="1980001"/>
            <a:ext cx="10763163" cy="1612866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>
                <a:solidFill>
                  <a:schemeClr val="accent2"/>
                </a:solidFill>
                <a:latin typeface="Myriad Pro" panose="020B0503030403020204" pitchFamily="34" charset="0"/>
              </a:rPr>
              <a:t>Školní </a:t>
            </a:r>
            <a:r>
              <a:rPr lang="cs-CZ" dirty="0" smtClean="0">
                <a:solidFill>
                  <a:schemeClr val="accent2"/>
                </a:solidFill>
                <a:latin typeface="Myriad Pro" panose="020B0503030403020204" pitchFamily="34" charset="0"/>
              </a:rPr>
              <a:t>tělesná </a:t>
            </a:r>
            <a:r>
              <a:rPr lang="cs-CZ" dirty="0">
                <a:solidFill>
                  <a:schemeClr val="accent2"/>
                </a:solidFill>
                <a:latin typeface="Myriad Pro" panose="020B0503030403020204" pitchFamily="34" charset="0"/>
              </a:rPr>
              <a:t>výchova v systému nových inkluzivních přístupů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77926" y="4022833"/>
            <a:ext cx="9675627" cy="1107470"/>
          </a:xfrm>
        </p:spPr>
        <p:txBody>
          <a:bodyPr>
            <a:normAutofit/>
          </a:bodyPr>
          <a:lstStyle/>
          <a:p>
            <a:r>
              <a:rPr lang="cs-CZ" sz="3000" b="1" dirty="0" smtClean="0">
                <a:latin typeface="Myriad Pro" panose="020B0503030403020204" pitchFamily="34" charset="0"/>
              </a:rPr>
              <a:t>Jakube, věř mi, </a:t>
            </a:r>
            <a:r>
              <a:rPr lang="cs-CZ" sz="3000" b="1" dirty="0">
                <a:latin typeface="Myriad Pro" panose="020B0503030403020204" pitchFamily="34" charset="0"/>
              </a:rPr>
              <a:t>že už tu </a:t>
            </a:r>
            <a:r>
              <a:rPr lang="cs-CZ" sz="3000" b="1" dirty="0" smtClean="0">
                <a:latin typeface="Myriad Pro" panose="020B0503030403020204" pitchFamily="34" charset="0"/>
              </a:rPr>
              <a:t>všecko </a:t>
            </a:r>
            <a:r>
              <a:rPr lang="cs-CZ" sz="3000" b="1" dirty="0">
                <a:latin typeface="Myriad Pro" panose="020B0503030403020204" pitchFamily="34" charset="0"/>
              </a:rPr>
              <a:t>kdysi </a:t>
            </a:r>
            <a:r>
              <a:rPr lang="cs-CZ" sz="3000" b="1" dirty="0" smtClean="0">
                <a:latin typeface="Myriad Pro" panose="020B0503030403020204" pitchFamily="34" charset="0"/>
              </a:rPr>
              <a:t>bylo a </a:t>
            </a:r>
            <a:r>
              <a:rPr lang="cs-CZ" sz="3000" b="1" dirty="0">
                <a:latin typeface="Myriad Pro" panose="020B0503030403020204" pitchFamily="34" charset="0"/>
              </a:rPr>
              <a:t>zase </a:t>
            </a:r>
            <a:r>
              <a:rPr lang="cs-CZ" sz="3000" b="1" dirty="0" smtClean="0">
                <a:latin typeface="Myriad Pro" panose="020B0503030403020204" pitchFamily="34" charset="0"/>
              </a:rPr>
              <a:t>bude</a:t>
            </a:r>
          </a:p>
          <a:p>
            <a:r>
              <a:rPr lang="cs-CZ" dirty="0"/>
              <a:t>	</a:t>
            </a:r>
            <a:r>
              <a:rPr lang="cs-CZ" dirty="0" smtClean="0"/>
              <a:t>				                          </a:t>
            </a:r>
            <a:r>
              <a:rPr lang="cs-CZ" sz="2800" i="1" dirty="0" smtClean="0">
                <a:latin typeface="Myriad Pro" panose="020B0503030403020204" pitchFamily="34" charset="0"/>
              </a:rPr>
              <a:t>Jaromír Nohavica</a:t>
            </a:r>
            <a:endParaRPr lang="cs-CZ" sz="2800" i="1" dirty="0"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478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/>
          <p:cNvSpPr txBox="1">
            <a:spLocks/>
          </p:cNvSpPr>
          <p:nvPr/>
        </p:nvSpPr>
        <p:spPr>
          <a:xfrm>
            <a:off x="2235333" y="1439189"/>
            <a:ext cx="7560000" cy="7480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400" b="1" dirty="0" smtClean="0">
                <a:latin typeface="Myriad Pro" panose="020B0503030403020204" pitchFamily="34" charset="0"/>
              </a:rPr>
              <a:t>Historie se neustále mění</a:t>
            </a:r>
            <a:endParaRPr lang="cs-CZ" sz="4400" b="1" dirty="0">
              <a:latin typeface="Myriad Pro" panose="020B0503030403020204" pitchFamily="34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 t="23545" r="1948" b="24194"/>
          <a:stretch/>
        </p:blipFill>
        <p:spPr>
          <a:xfrm>
            <a:off x="1276460" y="4129628"/>
            <a:ext cx="2285971" cy="1250446"/>
          </a:xfrm>
          <a:prstGeom prst="rect">
            <a:avLst/>
          </a:prstGeom>
          <a:ln w="3175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Šipka doprava 7"/>
          <p:cNvSpPr/>
          <p:nvPr/>
        </p:nvSpPr>
        <p:spPr>
          <a:xfrm>
            <a:off x="2892867" y="5665918"/>
            <a:ext cx="8101861" cy="1053860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Vývojový diagram: spojnice 8"/>
          <p:cNvSpPr/>
          <p:nvPr/>
        </p:nvSpPr>
        <p:spPr>
          <a:xfrm>
            <a:off x="1105786" y="5986291"/>
            <a:ext cx="368227" cy="471738"/>
          </a:xfrm>
          <a:prstGeom prst="flowChartConnector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Vývojový diagram: spojnice 9"/>
          <p:cNvSpPr/>
          <p:nvPr/>
        </p:nvSpPr>
        <p:spPr>
          <a:xfrm>
            <a:off x="1648416" y="5986290"/>
            <a:ext cx="368227" cy="471738"/>
          </a:xfrm>
          <a:prstGeom prst="flowChartConnector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Vývojový diagram: spojnice 10"/>
          <p:cNvSpPr/>
          <p:nvPr/>
        </p:nvSpPr>
        <p:spPr>
          <a:xfrm>
            <a:off x="2235333" y="5986290"/>
            <a:ext cx="368227" cy="471738"/>
          </a:xfrm>
          <a:prstGeom prst="flowChartConnector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2" name="Picture 2" descr="Výsledek obrázku pro china history disability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3" t="12354" r="2411" b="6328"/>
          <a:stretch/>
        </p:blipFill>
        <p:spPr bwMode="auto">
          <a:xfrm>
            <a:off x="4029830" y="2608255"/>
            <a:ext cx="1985503" cy="1238530"/>
          </a:xfrm>
          <a:prstGeom prst="rect">
            <a:avLst/>
          </a:prstGeom>
          <a:ln w="3175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Výsledek obrázku pro bohyňa lakšmí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2450" y="4129628"/>
            <a:ext cx="1985504" cy="1250446"/>
          </a:xfrm>
          <a:prstGeom prst="rect">
            <a:avLst/>
          </a:prstGeom>
          <a:ln w="3175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Související obrázek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351" y="2608255"/>
            <a:ext cx="2240555" cy="2771819"/>
          </a:xfrm>
          <a:prstGeom prst="rect">
            <a:avLst/>
          </a:prstGeom>
          <a:ln w="3175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 descr="Související obrázek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3303" y="2588416"/>
            <a:ext cx="1845932" cy="2811496"/>
          </a:xfrm>
          <a:prstGeom prst="rect">
            <a:avLst/>
          </a:prstGeom>
          <a:ln w="3175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5597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Zástupný symbol pro obsah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89140" y="2470303"/>
            <a:ext cx="7490894" cy="3941310"/>
          </a:xfrm>
          <a:prstGeom prst="rect">
            <a:avLst/>
          </a:prstGeom>
        </p:spPr>
      </p:pic>
      <p:sp>
        <p:nvSpPr>
          <p:cNvPr id="3" name="Nadpis 1"/>
          <p:cNvSpPr txBox="1">
            <a:spLocks/>
          </p:cNvSpPr>
          <p:nvPr/>
        </p:nvSpPr>
        <p:spPr>
          <a:xfrm>
            <a:off x="1110405" y="1487334"/>
            <a:ext cx="9487256" cy="7480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400" b="1" dirty="0" smtClean="0">
                <a:latin typeface="Myriad Pro" panose="020B0503030403020204" pitchFamily="34" charset="0"/>
              </a:rPr>
              <a:t>A co současnost? Ta se mění také?</a:t>
            </a:r>
            <a:endParaRPr lang="cs-CZ" sz="4400" b="1" dirty="0">
              <a:latin typeface="Myriad Pro" panose="020B0503030403020204" pitchFamily="34" charset="0"/>
            </a:endParaRPr>
          </a:p>
        </p:txBody>
      </p:sp>
      <p:pic>
        <p:nvPicPr>
          <p:cNvPr id="4" name="Picture 2" descr="Výsledek obrázku pro recent and disability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8658" y="3769117"/>
            <a:ext cx="1376453" cy="13436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Výsledek obrázku pro recent and disability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514" y="2711182"/>
            <a:ext cx="1508469" cy="24421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Zástupný symbol pro obsah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741433" y="2520574"/>
            <a:ext cx="1952812" cy="24970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7049386" y="6604823"/>
            <a:ext cx="5142614" cy="253177"/>
          </a:xfrm>
        </p:spPr>
        <p:txBody>
          <a:bodyPr/>
          <a:lstStyle/>
          <a:p>
            <a:pPr algn="r"/>
            <a:r>
              <a:rPr lang="cs-CZ" dirty="0" smtClean="0">
                <a:latin typeface="Myriad Pro" panose="020B0503030403020204" pitchFamily="34" charset="0"/>
              </a:rPr>
              <a:t>Ondřej Ješina, 22. 9. 2017, </a:t>
            </a:r>
            <a:r>
              <a:rPr lang="cs-CZ" sz="1400" dirty="0" smtClean="0">
                <a:latin typeface="Myriad Pro" panose="020B0503030403020204" pitchFamily="34" charset="0"/>
              </a:rPr>
              <a:t>Katedra</a:t>
            </a:r>
            <a:r>
              <a:rPr lang="cs-CZ" dirty="0" smtClean="0">
                <a:latin typeface="Myriad Pro" panose="020B0503030403020204" pitchFamily="34" charset="0"/>
              </a:rPr>
              <a:t> aplikovaných pohybových aktivit, FTK UP</a:t>
            </a:r>
            <a:endParaRPr lang="cs-CZ" dirty="0"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953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/>
          </p:cNvSpPr>
          <p:nvPr/>
        </p:nvSpPr>
        <p:spPr>
          <a:xfrm>
            <a:off x="416053" y="1382233"/>
            <a:ext cx="11440632" cy="134745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4400" b="1" dirty="0" smtClean="0">
                <a:latin typeface="Myriad Pro" panose="020B0503030403020204" pitchFamily="34" charset="0"/>
              </a:rPr>
              <a:t>A co školství? Má se také měnit nebo je lepší počkat si na to, až se zase všechno vrátí zpět?</a:t>
            </a:r>
            <a:endParaRPr lang="cs-CZ" sz="4400" b="1" dirty="0">
              <a:latin typeface="Myriad Pro" panose="020B0503030403020204" pitchFamily="34" charset="0"/>
            </a:endParaRPr>
          </a:p>
        </p:txBody>
      </p:sp>
      <p:sp>
        <p:nvSpPr>
          <p:cNvPr id="3" name="Zástupný symbol pro obsah 2"/>
          <p:cNvSpPr txBox="1">
            <a:spLocks/>
          </p:cNvSpPr>
          <p:nvPr/>
        </p:nvSpPr>
        <p:spPr>
          <a:xfrm>
            <a:off x="416053" y="2772219"/>
            <a:ext cx="11480398" cy="42133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000" b="1" dirty="0" smtClean="0">
                <a:solidFill>
                  <a:schemeClr val="accent2"/>
                </a:solidFill>
                <a:latin typeface="Myriad Pro" panose="020B0503030403020204" pitchFamily="34" charset="0"/>
              </a:rPr>
              <a:t>V Českých zemích je první vzdělávací ústav pro nevidomé založen roku 1807 </a:t>
            </a:r>
            <a:br>
              <a:rPr lang="cs-CZ" sz="2000" b="1" dirty="0" smtClean="0">
                <a:solidFill>
                  <a:schemeClr val="accent2"/>
                </a:solidFill>
                <a:latin typeface="Myriad Pro" panose="020B0503030403020204" pitchFamily="34" charset="0"/>
              </a:rPr>
            </a:br>
            <a:r>
              <a:rPr lang="cs-CZ" sz="2000" b="1" dirty="0" smtClean="0">
                <a:solidFill>
                  <a:schemeClr val="accent2"/>
                </a:solidFill>
                <a:latin typeface="Myriad Pro" panose="020B0503030403020204" pitchFamily="34" charset="0"/>
              </a:rPr>
              <a:t>v Praze na Hradčanech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cs-CZ" dirty="0" smtClean="0">
                <a:latin typeface="Myriad Pro" panose="020B0503030403020204" pitchFamily="34" charset="0"/>
              </a:rPr>
              <a:t>V roce 1897 zde otevřeli první mateřskou školu v českých zemích, která zůstala dlouhou dobu jedinou mateřskou školou u nás.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000" b="1" dirty="0" smtClean="0">
                <a:solidFill>
                  <a:schemeClr val="accent2"/>
                </a:solidFill>
                <a:latin typeface="Myriad Pro" panose="020B0503030403020204" pitchFamily="34" charset="0"/>
              </a:rPr>
              <a:t>V září roku 1916 byl zásluhou Zemského spolku pro péči o hluchoněmé  zřízen První český ústav pro hluchoněmé v Praze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cs-CZ" dirty="0" smtClean="0">
                <a:latin typeface="Myriad Pro" panose="020B0503030403020204" pitchFamily="34" charset="0"/>
              </a:rPr>
              <a:t>16. října 1926</a:t>
            </a:r>
            <a:r>
              <a:rPr lang="cs-CZ" b="1" dirty="0" smtClean="0">
                <a:latin typeface="Myriad Pro" panose="020B0503030403020204" pitchFamily="34" charset="0"/>
              </a:rPr>
              <a:t> </a:t>
            </a:r>
            <a:r>
              <a:rPr lang="cs-CZ" dirty="0" smtClean="0">
                <a:latin typeface="Myriad Pro" panose="020B0503030403020204" pitchFamily="34" charset="0"/>
              </a:rPr>
              <a:t>bylo zahájeno vyučování.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cs-CZ" dirty="0" smtClean="0">
                <a:latin typeface="Myriad Pro" panose="020B0503030403020204" pitchFamily="34" charset="0"/>
              </a:rPr>
              <a:t>Povinné vzdělávání až do roku1948.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altLang="cs-CZ" sz="2000" b="1" dirty="0" smtClean="0">
                <a:solidFill>
                  <a:schemeClr val="accent2"/>
                </a:solidFill>
                <a:latin typeface="Myriad Pro" panose="020B0503030403020204" pitchFamily="34" charset="0"/>
              </a:rPr>
              <a:t>1869 – RZ připouští částečné nebo úplné osvobození od školní docházky</a:t>
            </a:r>
            <a:br>
              <a:rPr lang="cs-CZ" altLang="cs-CZ" sz="2000" b="1" dirty="0" smtClean="0">
                <a:solidFill>
                  <a:schemeClr val="accent2"/>
                </a:solidFill>
                <a:latin typeface="Myriad Pro" panose="020B0503030403020204" pitchFamily="34" charset="0"/>
              </a:rPr>
            </a:br>
            <a:r>
              <a:rPr lang="cs-CZ" altLang="cs-CZ" sz="2000" b="1" dirty="0" smtClean="0">
                <a:solidFill>
                  <a:schemeClr val="accent2"/>
                </a:solidFill>
                <a:latin typeface="Myriad Pro" panose="020B0503030403020204" pitchFamily="34" charset="0"/>
              </a:rPr>
              <a:t>1905 – připouští se možnost zřídit zvláštní pomocné nebo podpůrné třídy 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cs-CZ" dirty="0" smtClean="0">
                <a:latin typeface="Myriad Pro" panose="020B0503030403020204" pitchFamily="34" charset="0"/>
              </a:rPr>
              <a:t>Zákon </a:t>
            </a:r>
            <a:r>
              <a:rPr lang="pl-PL" dirty="0" smtClean="0">
                <a:latin typeface="Myriad Pro" panose="020B0503030403020204" pitchFamily="34" charset="0"/>
              </a:rPr>
              <a:t>č. 86/1929 o pomocných školách (třídách).</a:t>
            </a:r>
            <a:endParaRPr lang="cs-CZ" altLang="cs-CZ" dirty="0" smtClean="0">
              <a:latin typeface="Myriad Pro" panose="020B050303040302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000" b="1" dirty="0" smtClean="0">
                <a:solidFill>
                  <a:schemeClr val="accent2"/>
                </a:solidFill>
                <a:latin typeface="Myriad Pro" panose="020B0503030403020204" pitchFamily="34" charset="0"/>
              </a:rPr>
              <a:t>Od roku 1913 se datuje vzdělávání žáků s tělesným postižením</a:t>
            </a:r>
            <a:endParaRPr lang="cs-CZ" sz="2000" b="1" dirty="0">
              <a:solidFill>
                <a:schemeClr val="accent2"/>
              </a:solidFill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620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/>
          </p:cNvSpPr>
          <p:nvPr/>
        </p:nvSpPr>
        <p:spPr>
          <a:xfrm>
            <a:off x="1432381" y="1492409"/>
            <a:ext cx="7560000" cy="7480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4400" b="1" dirty="0" smtClean="0">
                <a:latin typeface="Myriad Pro" panose="020B0503030403020204" pitchFamily="34" charset="0"/>
              </a:rPr>
              <a:t>A co školní TV?</a:t>
            </a:r>
            <a:endParaRPr lang="cs-CZ" sz="4400" b="1" dirty="0">
              <a:latin typeface="Myriad Pro" panose="020B0503030403020204" pitchFamily="34" charset="0"/>
            </a:endParaRPr>
          </a:p>
        </p:txBody>
      </p:sp>
      <p:sp>
        <p:nvSpPr>
          <p:cNvPr id="3" name="Zástupný symbol pro obsah 2"/>
          <p:cNvSpPr txBox="1">
            <a:spLocks/>
          </p:cNvSpPr>
          <p:nvPr/>
        </p:nvSpPr>
        <p:spPr>
          <a:xfrm>
            <a:off x="1432381" y="2364876"/>
            <a:ext cx="9125749" cy="439743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dirty="0" smtClean="0">
                <a:latin typeface="Myriad Pro" panose="020B0503030403020204" pitchFamily="34" charset="0"/>
              </a:rPr>
              <a:t>TV součást vzdělávacích plánů všech typů škol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dirty="0" smtClean="0">
                <a:latin typeface="Myriad Pro" panose="020B0503030403020204" pitchFamily="34" charset="0"/>
              </a:rPr>
              <a:t>Rozdílná časová dotace i struktura a obsah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dirty="0" smtClean="0">
                <a:latin typeface="Myriad Pro" panose="020B0503030403020204" pitchFamily="34" charset="0"/>
              </a:rPr>
              <a:t>Vzestup a pád v průběhu 20. století až dodnes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dirty="0" smtClean="0">
                <a:latin typeface="Myriad Pro" panose="020B0503030403020204" pitchFamily="34" charset="0"/>
              </a:rPr>
              <a:t>TV ve stínu inkluze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dirty="0" smtClean="0">
                <a:latin typeface="Myriad Pro" panose="020B0503030403020204" pitchFamily="34" charset="0"/>
              </a:rPr>
              <a:t>Uvolnění z TV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cs-CZ" sz="2400" dirty="0" smtClean="0">
                <a:latin typeface="Myriad Pro" panose="020B0503030403020204" pitchFamily="34" charset="0"/>
              </a:rPr>
              <a:t>Síla tradice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cs-CZ" sz="2400" dirty="0" smtClean="0">
                <a:latin typeface="Myriad Pro" panose="020B0503030403020204" pitchFamily="34" charset="0"/>
              </a:rPr>
              <a:t>Slabá stránka jsou legislativní kompetence a povědomí pedagogů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dirty="0" smtClean="0">
                <a:latin typeface="Myriad Pro" panose="020B0503030403020204" pitchFamily="34" charset="0"/>
              </a:rPr>
              <a:t>Školní integrace / společné vzdělávání „odjakživa“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dirty="0" smtClean="0">
                <a:latin typeface="Myriad Pro" panose="020B0503030403020204" pitchFamily="34" charset="0"/>
              </a:rPr>
              <a:t>Systémová a státem podporovaná integrace od roku 2005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dirty="0" smtClean="0">
                <a:latin typeface="Myriad Pro" panose="020B0503030403020204" pitchFamily="34" charset="0"/>
              </a:rPr>
              <a:t>Systém podpůrných opatření od roku 2016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2967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/>
          </p:cNvSpPr>
          <p:nvPr/>
        </p:nvSpPr>
        <p:spPr>
          <a:xfrm>
            <a:off x="1336689" y="1811385"/>
            <a:ext cx="7560000" cy="74808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4400" b="1" dirty="0" smtClean="0">
                <a:latin typeface="Myriad Pro" panose="020B0503030403020204" pitchFamily="34" charset="0"/>
              </a:rPr>
              <a:t>Důležitá témata</a:t>
            </a:r>
            <a:endParaRPr lang="cs-CZ" sz="4400" b="1" dirty="0">
              <a:latin typeface="Myriad Pro" panose="020B0503030403020204" pitchFamily="34" charset="0"/>
            </a:endParaRPr>
          </a:p>
        </p:txBody>
      </p:sp>
      <p:sp>
        <p:nvSpPr>
          <p:cNvPr id="3" name="Zástupný symbol pro obsah 2"/>
          <p:cNvSpPr txBox="1">
            <a:spLocks/>
          </p:cNvSpPr>
          <p:nvPr/>
        </p:nvSpPr>
        <p:spPr>
          <a:xfrm>
            <a:off x="1336689" y="2959331"/>
            <a:ext cx="10002906" cy="38986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600" dirty="0" smtClean="0">
                <a:latin typeface="Myriad Pro" panose="020B0503030403020204" pitchFamily="34" charset="0"/>
              </a:rPr>
              <a:t>Zájem veřejnosti (rodičů)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600" dirty="0" smtClean="0">
                <a:latin typeface="Myriad Pro" panose="020B0503030403020204" pitchFamily="34" charset="0"/>
              </a:rPr>
              <a:t>Legislativní rámec pro (ne)účast ve školní TV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600" dirty="0" smtClean="0">
                <a:latin typeface="Myriad Pro" panose="020B0503030403020204" pitchFamily="34" charset="0"/>
              </a:rPr>
              <a:t>Kompetentnost pedagogů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600" dirty="0" smtClean="0">
                <a:latin typeface="Myriad Pro" panose="020B0503030403020204" pitchFamily="34" charset="0"/>
              </a:rPr>
              <a:t>Metodická podpora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600" dirty="0" smtClean="0">
                <a:latin typeface="Myriad Pro" panose="020B0503030403020204" pitchFamily="34" charset="0"/>
              </a:rPr>
              <a:t>Personální podpora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600" dirty="0" smtClean="0">
                <a:latin typeface="Myriad Pro" panose="020B0503030403020204" pitchFamily="34" charset="0"/>
              </a:rPr>
              <a:t>„Evidence </a:t>
            </a:r>
            <a:r>
              <a:rPr lang="cs-CZ" sz="2600" dirty="0" err="1" smtClean="0">
                <a:latin typeface="Myriad Pro" panose="020B0503030403020204" pitchFamily="34" charset="0"/>
              </a:rPr>
              <a:t>based</a:t>
            </a:r>
            <a:r>
              <a:rPr lang="cs-CZ" sz="2600" dirty="0" smtClean="0">
                <a:latin typeface="Myriad Pro" panose="020B0503030403020204" pitchFamily="34" charset="0"/>
              </a:rPr>
              <a:t>“  Důkazy založené na diagnostice společné TV</a:t>
            </a:r>
          </a:p>
          <a:p>
            <a:endParaRPr lang="cs-CZ" sz="2800" dirty="0" smtClean="0"/>
          </a:p>
          <a:p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75775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1388515" y="1383452"/>
            <a:ext cx="7560000" cy="74808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4400" b="1" dirty="0" smtClean="0">
                <a:latin typeface="Myriad Pro" panose="020B0503030403020204" pitchFamily="34" charset="0"/>
              </a:rPr>
              <a:t>Zájem veřejnosti (rodičů)</a:t>
            </a:r>
            <a:endParaRPr lang="cs-CZ" sz="4400" b="1" dirty="0">
              <a:latin typeface="Myriad Pro" panose="020B0503030403020204" pitchFamily="34" charset="0"/>
            </a:endParaRPr>
          </a:p>
        </p:txBody>
      </p:sp>
      <p:sp>
        <p:nvSpPr>
          <p:cNvPr id="18" name="Šipka doprava 17"/>
          <p:cNvSpPr/>
          <p:nvPr/>
        </p:nvSpPr>
        <p:spPr>
          <a:xfrm rot="1558767">
            <a:off x="2781755" y="3813723"/>
            <a:ext cx="5238261" cy="842064"/>
          </a:xfrm>
          <a:prstGeom prst="rightArrow">
            <a:avLst>
              <a:gd name="adj1" fmla="val 50000"/>
              <a:gd name="adj2" fmla="val 49254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9" name="Obdélník 18"/>
          <p:cNvSpPr/>
          <p:nvPr/>
        </p:nvSpPr>
        <p:spPr>
          <a:xfrm>
            <a:off x="1534914" y="2131532"/>
            <a:ext cx="15888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cs-CZ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2007</a:t>
            </a:r>
            <a:endParaRPr lang="cs-CZ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2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20" name="Obdélník 19"/>
          <p:cNvSpPr/>
          <p:nvPr/>
        </p:nvSpPr>
        <p:spPr>
          <a:xfrm>
            <a:off x="7739771" y="5520936"/>
            <a:ext cx="15888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cs-CZ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2017</a:t>
            </a:r>
            <a:endParaRPr lang="cs-CZ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2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21" name="Picture 2" descr="Výsledek obrázku pro prosím ruc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8632" y="5696776"/>
            <a:ext cx="702885" cy="1063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Výsledek obrázku pro prosím ruc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7176" y="2240884"/>
            <a:ext cx="813393" cy="905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6" descr="Výsledek obrázku pro tleskat ruc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7176" y="4173903"/>
            <a:ext cx="964980" cy="1009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8" descr="Výsledek obrázku pro spící ruce kreslené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400" y="3230071"/>
            <a:ext cx="1382594" cy="921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4" descr="Výsledek obrázku pro škola kreslená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0075" y="3959794"/>
            <a:ext cx="900112" cy="549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6" descr="Výsledek obrázku pro škola kreslená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2805" y="4333036"/>
            <a:ext cx="790692" cy="650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8" descr="Výsledek obrázku pro rodiče kreslené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0918" y="4623020"/>
            <a:ext cx="541887" cy="809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0" descr="Výsledek obrázku pro fakulta tělesné kultury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2616" y="3017667"/>
            <a:ext cx="726620" cy="358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2" descr="Výsledek obrázku pro mluvit kreslené bla bla bla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5424" y="3017667"/>
            <a:ext cx="1072403" cy="1124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7294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</TotalTime>
  <Words>609</Words>
  <Application>Microsoft Office PowerPoint</Application>
  <PresentationFormat>Širokoúhlá obrazovka</PresentationFormat>
  <Paragraphs>137</Paragraphs>
  <Slides>18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23" baseType="lpstr">
      <vt:lpstr>Calibri</vt:lpstr>
      <vt:lpstr>Myriad Pro</vt:lpstr>
      <vt:lpstr>Calibri Light</vt:lpstr>
      <vt:lpstr>Arial</vt:lpstr>
      <vt:lpstr>Motiv Office</vt:lpstr>
      <vt:lpstr>Prezentace aplikace PowerPoint</vt:lpstr>
      <vt:lpstr>Školní tělesná výchova v systému nových inkluzivních přístupů</vt:lpstr>
      <vt:lpstr>Školní tělesná výchova v systému nových inkluzivních přístupů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Děkuji Vám za pozornost…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Uzivatel</dc:creator>
  <cp:lastModifiedBy>Ondřej Ješina</cp:lastModifiedBy>
  <cp:revision>15</cp:revision>
  <dcterms:created xsi:type="dcterms:W3CDTF">2017-09-21T04:17:21Z</dcterms:created>
  <dcterms:modified xsi:type="dcterms:W3CDTF">2017-09-22T10:59:35Z</dcterms:modified>
</cp:coreProperties>
</file>