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sldIdLst>
    <p:sldId id="256" r:id="rId5"/>
    <p:sldId id="275" r:id="rId6"/>
    <p:sldId id="270" r:id="rId7"/>
    <p:sldId id="276" r:id="rId8"/>
    <p:sldId id="277" r:id="rId9"/>
    <p:sldId id="278" r:id="rId10"/>
    <p:sldId id="284" r:id="rId11"/>
    <p:sldId id="282" r:id="rId12"/>
    <p:sldId id="271" r:id="rId13"/>
    <p:sldId id="272" r:id="rId14"/>
    <p:sldId id="273" r:id="rId15"/>
    <p:sldId id="274" r:id="rId16"/>
    <p:sldId id="279" r:id="rId17"/>
    <p:sldId id="283" r:id="rId18"/>
    <p:sldId id="285" r:id="rId19"/>
    <p:sldId id="286" r:id="rId20"/>
    <p:sldId id="292" r:id="rId21"/>
    <p:sldId id="287" r:id="rId22"/>
    <p:sldId id="291" r:id="rId23"/>
    <p:sldId id="288" r:id="rId24"/>
    <p:sldId id="289" r:id="rId25"/>
    <p:sldId id="290" r:id="rId26"/>
    <p:sldId id="281" r:id="rId2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96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788666468753017E-2"/>
          <c:y val="2.7357034916090033E-2"/>
          <c:w val="0.87596960993405104"/>
          <c:h val="0.82665735748548663"/>
        </c:manualLayout>
      </c:layout>
      <c:lineChart>
        <c:grouping val="standard"/>
        <c:varyColors val="0"/>
        <c:ser>
          <c:idx val="0"/>
          <c:order val="0"/>
          <c:tx>
            <c:strRef>
              <c:f>'Podíl 15-64'!$A$16</c:f>
              <c:strCache>
                <c:ptCount val="1"/>
                <c:pt idx="0">
                  <c:v>Olomoucký kraj</c:v>
                </c:pt>
              </c:strCache>
            </c:strRef>
          </c:tx>
          <c:spPr>
            <a:ln w="38100">
              <a:solidFill>
                <a:srgbClr val="1A1AE4"/>
              </a:solidFill>
            </a:ln>
          </c:spPr>
          <c:marker>
            <c:symbol val="none"/>
          </c:marker>
          <c:cat>
            <c:numRef>
              <c:f>'Podíl 15-64'!$Z$8:$ET$8</c:f>
              <c:numCache>
                <c:formatCode>mmm\-yy</c:formatCode>
                <c:ptCount val="125"/>
                <c:pt idx="0">
                  <c:v>39083</c:v>
                </c:pt>
                <c:pt idx="1">
                  <c:v>39114</c:v>
                </c:pt>
                <c:pt idx="2">
                  <c:v>39142</c:v>
                </c:pt>
                <c:pt idx="3">
                  <c:v>39173</c:v>
                </c:pt>
                <c:pt idx="4">
                  <c:v>39203</c:v>
                </c:pt>
                <c:pt idx="5">
                  <c:v>39234</c:v>
                </c:pt>
                <c:pt idx="6">
                  <c:v>39264</c:v>
                </c:pt>
                <c:pt idx="7">
                  <c:v>39295</c:v>
                </c:pt>
                <c:pt idx="8">
                  <c:v>39326</c:v>
                </c:pt>
                <c:pt idx="9">
                  <c:v>39356</c:v>
                </c:pt>
                <c:pt idx="10">
                  <c:v>39387</c:v>
                </c:pt>
                <c:pt idx="11">
                  <c:v>39417</c:v>
                </c:pt>
                <c:pt idx="12">
                  <c:v>39448</c:v>
                </c:pt>
                <c:pt idx="13">
                  <c:v>39479</c:v>
                </c:pt>
                <c:pt idx="14">
                  <c:v>39508</c:v>
                </c:pt>
                <c:pt idx="15">
                  <c:v>39539</c:v>
                </c:pt>
                <c:pt idx="16">
                  <c:v>39569</c:v>
                </c:pt>
                <c:pt idx="17">
                  <c:v>39600</c:v>
                </c:pt>
                <c:pt idx="18">
                  <c:v>39630</c:v>
                </c:pt>
                <c:pt idx="19">
                  <c:v>39661</c:v>
                </c:pt>
                <c:pt idx="20">
                  <c:v>39692</c:v>
                </c:pt>
                <c:pt idx="21">
                  <c:v>39722</c:v>
                </c:pt>
                <c:pt idx="22">
                  <c:v>39753</c:v>
                </c:pt>
                <c:pt idx="23">
                  <c:v>39783</c:v>
                </c:pt>
                <c:pt idx="24">
                  <c:v>39814</c:v>
                </c:pt>
                <c:pt idx="25">
                  <c:v>39845</c:v>
                </c:pt>
                <c:pt idx="26">
                  <c:v>39873</c:v>
                </c:pt>
                <c:pt idx="27">
                  <c:v>39904</c:v>
                </c:pt>
                <c:pt idx="28">
                  <c:v>39934</c:v>
                </c:pt>
                <c:pt idx="29">
                  <c:v>39965</c:v>
                </c:pt>
                <c:pt idx="30">
                  <c:v>39995</c:v>
                </c:pt>
                <c:pt idx="31">
                  <c:v>40026</c:v>
                </c:pt>
                <c:pt idx="32">
                  <c:v>40057</c:v>
                </c:pt>
                <c:pt idx="33">
                  <c:v>40087</c:v>
                </c:pt>
                <c:pt idx="34">
                  <c:v>40118</c:v>
                </c:pt>
                <c:pt idx="35">
                  <c:v>40148</c:v>
                </c:pt>
                <c:pt idx="36">
                  <c:v>40179</c:v>
                </c:pt>
                <c:pt idx="37">
                  <c:v>40210</c:v>
                </c:pt>
                <c:pt idx="38">
                  <c:v>40238</c:v>
                </c:pt>
                <c:pt idx="39">
                  <c:v>40269</c:v>
                </c:pt>
                <c:pt idx="40">
                  <c:v>40299</c:v>
                </c:pt>
                <c:pt idx="41">
                  <c:v>40330</c:v>
                </c:pt>
                <c:pt idx="42">
                  <c:v>40360</c:v>
                </c:pt>
                <c:pt idx="43">
                  <c:v>40391</c:v>
                </c:pt>
                <c:pt idx="44">
                  <c:v>40422</c:v>
                </c:pt>
                <c:pt idx="45">
                  <c:v>40452</c:v>
                </c:pt>
                <c:pt idx="46">
                  <c:v>40483</c:v>
                </c:pt>
                <c:pt idx="47">
                  <c:v>40513</c:v>
                </c:pt>
                <c:pt idx="48">
                  <c:v>40544</c:v>
                </c:pt>
                <c:pt idx="49">
                  <c:v>40575</c:v>
                </c:pt>
                <c:pt idx="50">
                  <c:v>40603</c:v>
                </c:pt>
                <c:pt idx="51">
                  <c:v>40634</c:v>
                </c:pt>
                <c:pt idx="52">
                  <c:v>40664</c:v>
                </c:pt>
                <c:pt idx="53">
                  <c:v>40695</c:v>
                </c:pt>
                <c:pt idx="54">
                  <c:v>40725</c:v>
                </c:pt>
                <c:pt idx="55">
                  <c:v>40756</c:v>
                </c:pt>
                <c:pt idx="56">
                  <c:v>40787</c:v>
                </c:pt>
                <c:pt idx="57">
                  <c:v>40817</c:v>
                </c:pt>
                <c:pt idx="58">
                  <c:v>40848</c:v>
                </c:pt>
                <c:pt idx="59">
                  <c:v>40878</c:v>
                </c:pt>
                <c:pt idx="60">
                  <c:v>40909</c:v>
                </c:pt>
                <c:pt idx="61">
                  <c:v>40940</c:v>
                </c:pt>
                <c:pt idx="62">
                  <c:v>40969</c:v>
                </c:pt>
                <c:pt idx="63">
                  <c:v>41000</c:v>
                </c:pt>
                <c:pt idx="64">
                  <c:v>41030</c:v>
                </c:pt>
                <c:pt idx="65">
                  <c:v>41061</c:v>
                </c:pt>
                <c:pt idx="66">
                  <c:v>41091</c:v>
                </c:pt>
                <c:pt idx="67">
                  <c:v>41122</c:v>
                </c:pt>
                <c:pt idx="68">
                  <c:v>41153</c:v>
                </c:pt>
                <c:pt idx="69">
                  <c:v>41183</c:v>
                </c:pt>
                <c:pt idx="70">
                  <c:v>41214</c:v>
                </c:pt>
                <c:pt idx="71">
                  <c:v>41244</c:v>
                </c:pt>
                <c:pt idx="72">
                  <c:v>41275</c:v>
                </c:pt>
                <c:pt idx="73">
                  <c:v>41306</c:v>
                </c:pt>
                <c:pt idx="74">
                  <c:v>41334</c:v>
                </c:pt>
                <c:pt idx="75">
                  <c:v>41365</c:v>
                </c:pt>
                <c:pt idx="76">
                  <c:v>41395</c:v>
                </c:pt>
                <c:pt idx="77">
                  <c:v>41426</c:v>
                </c:pt>
                <c:pt idx="78">
                  <c:v>41456</c:v>
                </c:pt>
                <c:pt idx="79">
                  <c:v>41487</c:v>
                </c:pt>
                <c:pt idx="80">
                  <c:v>41518</c:v>
                </c:pt>
                <c:pt idx="81">
                  <c:v>41548</c:v>
                </c:pt>
                <c:pt idx="82">
                  <c:v>41579</c:v>
                </c:pt>
                <c:pt idx="83">
                  <c:v>41609</c:v>
                </c:pt>
                <c:pt idx="84">
                  <c:v>41640</c:v>
                </c:pt>
                <c:pt idx="85">
                  <c:v>41671</c:v>
                </c:pt>
                <c:pt idx="86">
                  <c:v>41699</c:v>
                </c:pt>
                <c:pt idx="87">
                  <c:v>41730</c:v>
                </c:pt>
                <c:pt idx="88">
                  <c:v>41760</c:v>
                </c:pt>
                <c:pt idx="89">
                  <c:v>41791</c:v>
                </c:pt>
                <c:pt idx="90">
                  <c:v>41821</c:v>
                </c:pt>
                <c:pt idx="91">
                  <c:v>41852</c:v>
                </c:pt>
                <c:pt idx="92">
                  <c:v>41883</c:v>
                </c:pt>
                <c:pt idx="93">
                  <c:v>41913</c:v>
                </c:pt>
                <c:pt idx="94">
                  <c:v>41944</c:v>
                </c:pt>
                <c:pt idx="95">
                  <c:v>41974</c:v>
                </c:pt>
                <c:pt idx="96">
                  <c:v>42005</c:v>
                </c:pt>
                <c:pt idx="97">
                  <c:v>42036</c:v>
                </c:pt>
                <c:pt idx="98">
                  <c:v>42064</c:v>
                </c:pt>
                <c:pt idx="99">
                  <c:v>42095</c:v>
                </c:pt>
                <c:pt idx="100">
                  <c:v>42125</c:v>
                </c:pt>
                <c:pt idx="101">
                  <c:v>42156</c:v>
                </c:pt>
                <c:pt idx="102">
                  <c:v>42186</c:v>
                </c:pt>
                <c:pt idx="103">
                  <c:v>42217</c:v>
                </c:pt>
                <c:pt idx="104">
                  <c:v>42248</c:v>
                </c:pt>
                <c:pt idx="105">
                  <c:v>42278</c:v>
                </c:pt>
                <c:pt idx="106">
                  <c:v>42309</c:v>
                </c:pt>
                <c:pt idx="107">
                  <c:v>42339</c:v>
                </c:pt>
                <c:pt idx="108">
                  <c:v>42370</c:v>
                </c:pt>
                <c:pt idx="109">
                  <c:v>42401</c:v>
                </c:pt>
                <c:pt idx="110">
                  <c:v>42430</c:v>
                </c:pt>
                <c:pt idx="111">
                  <c:v>42461</c:v>
                </c:pt>
                <c:pt idx="112">
                  <c:v>42491</c:v>
                </c:pt>
                <c:pt idx="113">
                  <c:v>42522</c:v>
                </c:pt>
                <c:pt idx="114">
                  <c:v>42552</c:v>
                </c:pt>
                <c:pt idx="115">
                  <c:v>42583</c:v>
                </c:pt>
                <c:pt idx="116">
                  <c:v>42614</c:v>
                </c:pt>
                <c:pt idx="117">
                  <c:v>42644</c:v>
                </c:pt>
                <c:pt idx="118">
                  <c:v>42675</c:v>
                </c:pt>
                <c:pt idx="119">
                  <c:v>42705</c:v>
                </c:pt>
                <c:pt idx="120">
                  <c:v>42736</c:v>
                </c:pt>
                <c:pt idx="121">
                  <c:v>42767</c:v>
                </c:pt>
                <c:pt idx="122">
                  <c:v>42795</c:v>
                </c:pt>
                <c:pt idx="123">
                  <c:v>42826</c:v>
                </c:pt>
                <c:pt idx="124">
                  <c:v>42856</c:v>
                </c:pt>
              </c:numCache>
            </c:numRef>
          </c:cat>
          <c:val>
            <c:numRef>
              <c:f>'Podíl 15-64'!$Z$16:$ET$16</c:f>
              <c:numCache>
                <c:formatCode>0.0</c:formatCode>
                <c:ptCount val="125"/>
                <c:pt idx="0">
                  <c:v>6.7517351747432137</c:v>
                </c:pt>
                <c:pt idx="1">
                  <c:v>6.525640935414029</c:v>
                </c:pt>
                <c:pt idx="2">
                  <c:v>6.0473552301807159</c:v>
                </c:pt>
                <c:pt idx="3">
                  <c:v>5.495621657997277</c:v>
                </c:pt>
                <c:pt idx="4">
                  <c:v>5.1233664472032334</c:v>
                </c:pt>
                <c:pt idx="5">
                  <c:v>4.9377806680668952</c:v>
                </c:pt>
                <c:pt idx="6">
                  <c:v>5.0385007259234813</c:v>
                </c:pt>
                <c:pt idx="7">
                  <c:v>4.9407342486013848</c:v>
                </c:pt>
                <c:pt idx="8">
                  <c:v>4.8227909816444052</c:v>
                </c:pt>
                <c:pt idx="9">
                  <c:v>4.5032293576501887</c:v>
                </c:pt>
                <c:pt idx="10">
                  <c:v>4.408831496092005</c:v>
                </c:pt>
                <c:pt idx="11">
                  <c:v>4.8135405787307244</c:v>
                </c:pt>
                <c:pt idx="12">
                  <c:v>5.0854626505408511</c:v>
                </c:pt>
                <c:pt idx="13">
                  <c:v>4.9456754713009206</c:v>
                </c:pt>
                <c:pt idx="14">
                  <c:v>4.5940548817325251</c:v>
                </c:pt>
                <c:pt idx="15">
                  <c:v>4.2536360629993082</c:v>
                </c:pt>
                <c:pt idx="16">
                  <c:v>4.0228104549397115</c:v>
                </c:pt>
                <c:pt idx="17">
                  <c:v>3.9738127585858192</c:v>
                </c:pt>
                <c:pt idx="18">
                  <c:v>4.187084059727642</c:v>
                </c:pt>
                <c:pt idx="19">
                  <c:v>4.2062803504238726</c:v>
                </c:pt>
                <c:pt idx="20">
                  <c:v>4.1850229958409448</c:v>
                </c:pt>
                <c:pt idx="21">
                  <c:v>4.0977027227622189</c:v>
                </c:pt>
                <c:pt idx="22">
                  <c:v>4.2575717006849656</c:v>
                </c:pt>
                <c:pt idx="23">
                  <c:v>4.889045438534696</c:v>
                </c:pt>
                <c:pt idx="24">
                  <c:v>5.8065273463511842</c:v>
                </c:pt>
                <c:pt idx="25">
                  <c:v>6.5403487171761681</c:v>
                </c:pt>
                <c:pt idx="26">
                  <c:v>6.9402446851448722</c:v>
                </c:pt>
                <c:pt idx="27">
                  <c:v>7.1411409982832588</c:v>
                </c:pt>
                <c:pt idx="28">
                  <c:v>7.1970736997696179</c:v>
                </c:pt>
                <c:pt idx="29">
                  <c:v>7.312801598957587</c:v>
                </c:pt>
                <c:pt idx="30">
                  <c:v>7.8030325284229614</c:v>
                </c:pt>
                <c:pt idx="31">
                  <c:v>7.9124839292313522</c:v>
                </c:pt>
                <c:pt idx="32">
                  <c:v>8.0661394680086254</c:v>
                </c:pt>
                <c:pt idx="33">
                  <c:v>8.0064479592130358</c:v>
                </c:pt>
                <c:pt idx="34">
                  <c:v>8.188458876495833</c:v>
                </c:pt>
                <c:pt idx="35">
                  <c:v>8.8604427674961368</c:v>
                </c:pt>
                <c:pt idx="36">
                  <c:v>9.5537437827610159</c:v>
                </c:pt>
                <c:pt idx="37">
                  <c:v>9.667567614479216</c:v>
                </c:pt>
                <c:pt idx="38">
                  <c:v>9.3060769852047116</c:v>
                </c:pt>
                <c:pt idx="39">
                  <c:v>8.4678738585375033</c:v>
                </c:pt>
                <c:pt idx="40">
                  <c:v>8.0214782288307447</c:v>
                </c:pt>
                <c:pt idx="41">
                  <c:v>7.7557623758855794</c:v>
                </c:pt>
                <c:pt idx="42">
                  <c:v>7.8702166428252003</c:v>
                </c:pt>
                <c:pt idx="43">
                  <c:v>7.7952229005444487</c:v>
                </c:pt>
                <c:pt idx="44">
                  <c:v>7.7625052318488237</c:v>
                </c:pt>
                <c:pt idx="45">
                  <c:v>7.6823830541500593</c:v>
                </c:pt>
                <c:pt idx="46">
                  <c:v>7.9463063082161502</c:v>
                </c:pt>
                <c:pt idx="47">
                  <c:v>9.0760955580274025</c:v>
                </c:pt>
                <c:pt idx="48">
                  <c:v>9.3957055470619117</c:v>
                </c:pt>
                <c:pt idx="49">
                  <c:v>9.2103127777828675</c:v>
                </c:pt>
                <c:pt idx="50">
                  <c:v>8.7631234039103347</c:v>
                </c:pt>
                <c:pt idx="51">
                  <c:v>8.1072920001990614</c:v>
                </c:pt>
                <c:pt idx="52">
                  <c:v>7.6758863401022071</c:v>
                </c:pt>
                <c:pt idx="53">
                  <c:v>7.4628516730856926</c:v>
                </c:pt>
                <c:pt idx="54">
                  <c:v>7.569474585110024</c:v>
                </c:pt>
                <c:pt idx="55">
                  <c:v>7.4279969147258029</c:v>
                </c:pt>
                <c:pt idx="56">
                  <c:v>7.3755034309142236</c:v>
                </c:pt>
                <c:pt idx="57">
                  <c:v>7.2871692496454061</c:v>
                </c:pt>
                <c:pt idx="58">
                  <c:v>7.4570043177874616</c:v>
                </c:pt>
                <c:pt idx="59">
                  <c:v>8.3326715780254901</c:v>
                </c:pt>
                <c:pt idx="60">
                  <c:v>8.831474178310204</c:v>
                </c:pt>
                <c:pt idx="61">
                  <c:v>8.9679232992624627</c:v>
                </c:pt>
                <c:pt idx="62">
                  <c:v>8.5666283022537755</c:v>
                </c:pt>
                <c:pt idx="63">
                  <c:v>8.0162257533564549</c:v>
                </c:pt>
                <c:pt idx="64">
                  <c:v>7.705124631666191</c:v>
                </c:pt>
                <c:pt idx="65">
                  <c:v>7.4844140528697967</c:v>
                </c:pt>
                <c:pt idx="66">
                  <c:v>7.5841032256554444</c:v>
                </c:pt>
                <c:pt idx="67">
                  <c:v>7.5792589928562348</c:v>
                </c:pt>
                <c:pt idx="68">
                  <c:v>7.6908447742571813</c:v>
                </c:pt>
                <c:pt idx="69">
                  <c:v>7.8076726202446034</c:v>
                </c:pt>
                <c:pt idx="70">
                  <c:v>8.1237566028675303</c:v>
                </c:pt>
                <c:pt idx="71">
                  <c:v>8.9347055460263007</c:v>
                </c:pt>
                <c:pt idx="72">
                  <c:v>9.8000000000000007</c:v>
                </c:pt>
                <c:pt idx="73">
                  <c:v>10</c:v>
                </c:pt>
                <c:pt idx="74">
                  <c:v>9.7974644509954167</c:v>
                </c:pt>
                <c:pt idx="75">
                  <c:v>9.1999999999999993</c:v>
                </c:pt>
                <c:pt idx="76">
                  <c:v>8.791193575186929</c:v>
                </c:pt>
                <c:pt idx="77">
                  <c:v>8.531106722562912</c:v>
                </c:pt>
                <c:pt idx="78">
                  <c:v>8.6793578278601338</c:v>
                </c:pt>
                <c:pt idx="79">
                  <c:v>8.6999999999999993</c:v>
                </c:pt>
                <c:pt idx="80">
                  <c:v>8.801130309908741</c:v>
                </c:pt>
                <c:pt idx="81">
                  <c:v>8.806523110022999</c:v>
                </c:pt>
                <c:pt idx="82">
                  <c:v>9</c:v>
                </c:pt>
                <c:pt idx="83">
                  <c:v>9.7858708716038887</c:v>
                </c:pt>
                <c:pt idx="84">
                  <c:v>10.5</c:v>
                </c:pt>
                <c:pt idx="85">
                  <c:v>10.5</c:v>
                </c:pt>
                <c:pt idx="86">
                  <c:v>10.1</c:v>
                </c:pt>
                <c:pt idx="87">
                  <c:v>9.3000000000000007</c:v>
                </c:pt>
                <c:pt idx="88">
                  <c:v>8.8000000000000007</c:v>
                </c:pt>
                <c:pt idx="89">
                  <c:v>8.5</c:v>
                </c:pt>
                <c:pt idx="90">
                  <c:v>8.5759681016105969</c:v>
                </c:pt>
                <c:pt idx="91">
                  <c:v>8.4687163788678212</c:v>
                </c:pt>
                <c:pt idx="92">
                  <c:v>8.3000000000000007</c:v>
                </c:pt>
                <c:pt idx="93">
                  <c:v>8.1999999999999993</c:v>
                </c:pt>
                <c:pt idx="94">
                  <c:v>8.1999999999999993</c:v>
                </c:pt>
                <c:pt idx="95">
                  <c:v>8.8182168828847463</c:v>
                </c:pt>
                <c:pt idx="96">
                  <c:v>9.1999999999999993</c:v>
                </c:pt>
                <c:pt idx="97">
                  <c:v>9</c:v>
                </c:pt>
                <c:pt idx="98">
                  <c:v>8.5</c:v>
                </c:pt>
                <c:pt idx="99">
                  <c:v>7.6853027078801723</c:v>
                </c:pt>
                <c:pt idx="100">
                  <c:v>7.1517039572273413</c:v>
                </c:pt>
                <c:pt idx="101">
                  <c:v>6.8351399817363694</c:v>
                </c:pt>
                <c:pt idx="102">
                  <c:v>6.8684629901943381</c:v>
                </c:pt>
                <c:pt idx="103">
                  <c:v>6.7604365394414101</c:v>
                </c:pt>
                <c:pt idx="104">
                  <c:v>6.6238282287752863</c:v>
                </c:pt>
                <c:pt idx="105">
                  <c:v>6.4036357595462414</c:v>
                </c:pt>
                <c:pt idx="106">
                  <c:v>6.4421133627660758</c:v>
                </c:pt>
                <c:pt idx="107">
                  <c:v>7.0058108445331726</c:v>
                </c:pt>
                <c:pt idx="108">
                  <c:v>7.3</c:v>
                </c:pt>
                <c:pt idx="109">
                  <c:v>7.1830265240310815</c:v>
                </c:pt>
                <c:pt idx="110">
                  <c:v>6.7663049302365454</c:v>
                </c:pt>
                <c:pt idx="111">
                  <c:v>6.1639287880886764</c:v>
                </c:pt>
                <c:pt idx="112">
                  <c:v>5.8107513721290474</c:v>
                </c:pt>
                <c:pt idx="113">
                  <c:v>5.669327502936329</c:v>
                </c:pt>
                <c:pt idx="114">
                  <c:v>5.8</c:v>
                </c:pt>
                <c:pt idx="115">
                  <c:v>5.6890588021117789</c:v>
                </c:pt>
                <c:pt idx="116">
                  <c:v>5.5797520056952878</c:v>
                </c:pt>
                <c:pt idx="117">
                  <c:v>5.4</c:v>
                </c:pt>
                <c:pt idx="118">
                  <c:v>5.4545279929315384</c:v>
                </c:pt>
                <c:pt idx="119">
                  <c:v>5.9</c:v>
                </c:pt>
                <c:pt idx="120" formatCode="General">
                  <c:v>6.1</c:v>
                </c:pt>
                <c:pt idx="121">
                  <c:v>6</c:v>
                </c:pt>
                <c:pt idx="122" formatCode="General">
                  <c:v>5.5</c:v>
                </c:pt>
                <c:pt idx="123">
                  <c:v>5</c:v>
                </c:pt>
                <c:pt idx="124" formatCode="General">
                  <c:v>4.5999999999999996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'Podíl 15-64'!$A$17</c:f>
              <c:strCache>
                <c:ptCount val="1"/>
                <c:pt idx="0">
                  <c:v>Česká republika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'Podíl 15-64'!$Z$8:$ET$8</c:f>
              <c:numCache>
                <c:formatCode>mmm\-yy</c:formatCode>
                <c:ptCount val="125"/>
                <c:pt idx="0">
                  <c:v>39083</c:v>
                </c:pt>
                <c:pt idx="1">
                  <c:v>39114</c:v>
                </c:pt>
                <c:pt idx="2">
                  <c:v>39142</c:v>
                </c:pt>
                <c:pt idx="3">
                  <c:v>39173</c:v>
                </c:pt>
                <c:pt idx="4">
                  <c:v>39203</c:v>
                </c:pt>
                <c:pt idx="5">
                  <c:v>39234</c:v>
                </c:pt>
                <c:pt idx="6">
                  <c:v>39264</c:v>
                </c:pt>
                <c:pt idx="7">
                  <c:v>39295</c:v>
                </c:pt>
                <c:pt idx="8">
                  <c:v>39326</c:v>
                </c:pt>
                <c:pt idx="9">
                  <c:v>39356</c:v>
                </c:pt>
                <c:pt idx="10">
                  <c:v>39387</c:v>
                </c:pt>
                <c:pt idx="11">
                  <c:v>39417</c:v>
                </c:pt>
                <c:pt idx="12">
                  <c:v>39448</c:v>
                </c:pt>
                <c:pt idx="13">
                  <c:v>39479</c:v>
                </c:pt>
                <c:pt idx="14">
                  <c:v>39508</c:v>
                </c:pt>
                <c:pt idx="15">
                  <c:v>39539</c:v>
                </c:pt>
                <c:pt idx="16">
                  <c:v>39569</c:v>
                </c:pt>
                <c:pt idx="17">
                  <c:v>39600</c:v>
                </c:pt>
                <c:pt idx="18">
                  <c:v>39630</c:v>
                </c:pt>
                <c:pt idx="19">
                  <c:v>39661</c:v>
                </c:pt>
                <c:pt idx="20">
                  <c:v>39692</c:v>
                </c:pt>
                <c:pt idx="21">
                  <c:v>39722</c:v>
                </c:pt>
                <c:pt idx="22">
                  <c:v>39753</c:v>
                </c:pt>
                <c:pt idx="23">
                  <c:v>39783</c:v>
                </c:pt>
                <c:pt idx="24">
                  <c:v>39814</c:v>
                </c:pt>
                <c:pt idx="25">
                  <c:v>39845</c:v>
                </c:pt>
                <c:pt idx="26">
                  <c:v>39873</c:v>
                </c:pt>
                <c:pt idx="27">
                  <c:v>39904</c:v>
                </c:pt>
                <c:pt idx="28">
                  <c:v>39934</c:v>
                </c:pt>
                <c:pt idx="29">
                  <c:v>39965</c:v>
                </c:pt>
                <c:pt idx="30">
                  <c:v>39995</c:v>
                </c:pt>
                <c:pt idx="31">
                  <c:v>40026</c:v>
                </c:pt>
                <c:pt idx="32">
                  <c:v>40057</c:v>
                </c:pt>
                <c:pt idx="33">
                  <c:v>40087</c:v>
                </c:pt>
                <c:pt idx="34">
                  <c:v>40118</c:v>
                </c:pt>
                <c:pt idx="35">
                  <c:v>40148</c:v>
                </c:pt>
                <c:pt idx="36">
                  <c:v>40179</c:v>
                </c:pt>
                <c:pt idx="37">
                  <c:v>40210</c:v>
                </c:pt>
                <c:pt idx="38">
                  <c:v>40238</c:v>
                </c:pt>
                <c:pt idx="39">
                  <c:v>40269</c:v>
                </c:pt>
                <c:pt idx="40">
                  <c:v>40299</c:v>
                </c:pt>
                <c:pt idx="41">
                  <c:v>40330</c:v>
                </c:pt>
                <c:pt idx="42">
                  <c:v>40360</c:v>
                </c:pt>
                <c:pt idx="43">
                  <c:v>40391</c:v>
                </c:pt>
                <c:pt idx="44">
                  <c:v>40422</c:v>
                </c:pt>
                <c:pt idx="45">
                  <c:v>40452</c:v>
                </c:pt>
                <c:pt idx="46">
                  <c:v>40483</c:v>
                </c:pt>
                <c:pt idx="47">
                  <c:v>40513</c:v>
                </c:pt>
                <c:pt idx="48">
                  <c:v>40544</c:v>
                </c:pt>
                <c:pt idx="49">
                  <c:v>40575</c:v>
                </c:pt>
                <c:pt idx="50">
                  <c:v>40603</c:v>
                </c:pt>
                <c:pt idx="51">
                  <c:v>40634</c:v>
                </c:pt>
                <c:pt idx="52">
                  <c:v>40664</c:v>
                </c:pt>
                <c:pt idx="53">
                  <c:v>40695</c:v>
                </c:pt>
                <c:pt idx="54">
                  <c:v>40725</c:v>
                </c:pt>
                <c:pt idx="55">
                  <c:v>40756</c:v>
                </c:pt>
                <c:pt idx="56">
                  <c:v>40787</c:v>
                </c:pt>
                <c:pt idx="57">
                  <c:v>40817</c:v>
                </c:pt>
                <c:pt idx="58">
                  <c:v>40848</c:v>
                </c:pt>
                <c:pt idx="59">
                  <c:v>40878</c:v>
                </c:pt>
                <c:pt idx="60">
                  <c:v>40909</c:v>
                </c:pt>
                <c:pt idx="61">
                  <c:v>40940</c:v>
                </c:pt>
                <c:pt idx="62">
                  <c:v>40969</c:v>
                </c:pt>
                <c:pt idx="63">
                  <c:v>41000</c:v>
                </c:pt>
                <c:pt idx="64">
                  <c:v>41030</c:v>
                </c:pt>
                <c:pt idx="65">
                  <c:v>41061</c:v>
                </c:pt>
                <c:pt idx="66">
                  <c:v>41091</c:v>
                </c:pt>
                <c:pt idx="67">
                  <c:v>41122</c:v>
                </c:pt>
                <c:pt idx="68">
                  <c:v>41153</c:v>
                </c:pt>
                <c:pt idx="69">
                  <c:v>41183</c:v>
                </c:pt>
                <c:pt idx="70">
                  <c:v>41214</c:v>
                </c:pt>
                <c:pt idx="71">
                  <c:v>41244</c:v>
                </c:pt>
                <c:pt idx="72">
                  <c:v>41275</c:v>
                </c:pt>
                <c:pt idx="73">
                  <c:v>41306</c:v>
                </c:pt>
                <c:pt idx="74">
                  <c:v>41334</c:v>
                </c:pt>
                <c:pt idx="75">
                  <c:v>41365</c:v>
                </c:pt>
                <c:pt idx="76">
                  <c:v>41395</c:v>
                </c:pt>
                <c:pt idx="77">
                  <c:v>41426</c:v>
                </c:pt>
                <c:pt idx="78">
                  <c:v>41456</c:v>
                </c:pt>
                <c:pt idx="79">
                  <c:v>41487</c:v>
                </c:pt>
                <c:pt idx="80">
                  <c:v>41518</c:v>
                </c:pt>
                <c:pt idx="81">
                  <c:v>41548</c:v>
                </c:pt>
                <c:pt idx="82">
                  <c:v>41579</c:v>
                </c:pt>
                <c:pt idx="83">
                  <c:v>41609</c:v>
                </c:pt>
                <c:pt idx="84">
                  <c:v>41640</c:v>
                </c:pt>
                <c:pt idx="85">
                  <c:v>41671</c:v>
                </c:pt>
                <c:pt idx="86">
                  <c:v>41699</c:v>
                </c:pt>
                <c:pt idx="87">
                  <c:v>41730</c:v>
                </c:pt>
                <c:pt idx="88">
                  <c:v>41760</c:v>
                </c:pt>
                <c:pt idx="89">
                  <c:v>41791</c:v>
                </c:pt>
                <c:pt idx="90">
                  <c:v>41821</c:v>
                </c:pt>
                <c:pt idx="91">
                  <c:v>41852</c:v>
                </c:pt>
                <c:pt idx="92">
                  <c:v>41883</c:v>
                </c:pt>
                <c:pt idx="93">
                  <c:v>41913</c:v>
                </c:pt>
                <c:pt idx="94">
                  <c:v>41944</c:v>
                </c:pt>
                <c:pt idx="95">
                  <c:v>41974</c:v>
                </c:pt>
                <c:pt idx="96">
                  <c:v>42005</c:v>
                </c:pt>
                <c:pt idx="97">
                  <c:v>42036</c:v>
                </c:pt>
                <c:pt idx="98">
                  <c:v>42064</c:v>
                </c:pt>
                <c:pt idx="99">
                  <c:v>42095</c:v>
                </c:pt>
                <c:pt idx="100">
                  <c:v>42125</c:v>
                </c:pt>
                <c:pt idx="101">
                  <c:v>42156</c:v>
                </c:pt>
                <c:pt idx="102">
                  <c:v>42186</c:v>
                </c:pt>
                <c:pt idx="103">
                  <c:v>42217</c:v>
                </c:pt>
                <c:pt idx="104">
                  <c:v>42248</c:v>
                </c:pt>
                <c:pt idx="105">
                  <c:v>42278</c:v>
                </c:pt>
                <c:pt idx="106">
                  <c:v>42309</c:v>
                </c:pt>
                <c:pt idx="107">
                  <c:v>42339</c:v>
                </c:pt>
                <c:pt idx="108">
                  <c:v>42370</c:v>
                </c:pt>
                <c:pt idx="109">
                  <c:v>42401</c:v>
                </c:pt>
                <c:pt idx="110">
                  <c:v>42430</c:v>
                </c:pt>
                <c:pt idx="111">
                  <c:v>42461</c:v>
                </c:pt>
                <c:pt idx="112">
                  <c:v>42491</c:v>
                </c:pt>
                <c:pt idx="113">
                  <c:v>42522</c:v>
                </c:pt>
                <c:pt idx="114">
                  <c:v>42552</c:v>
                </c:pt>
                <c:pt idx="115">
                  <c:v>42583</c:v>
                </c:pt>
                <c:pt idx="116">
                  <c:v>42614</c:v>
                </c:pt>
                <c:pt idx="117">
                  <c:v>42644</c:v>
                </c:pt>
                <c:pt idx="118">
                  <c:v>42675</c:v>
                </c:pt>
                <c:pt idx="119">
                  <c:v>42705</c:v>
                </c:pt>
                <c:pt idx="120">
                  <c:v>42736</c:v>
                </c:pt>
                <c:pt idx="121">
                  <c:v>42767</c:v>
                </c:pt>
                <c:pt idx="122">
                  <c:v>42795</c:v>
                </c:pt>
                <c:pt idx="123">
                  <c:v>42826</c:v>
                </c:pt>
                <c:pt idx="124">
                  <c:v>42856</c:v>
                </c:pt>
              </c:numCache>
            </c:numRef>
          </c:cat>
          <c:val>
            <c:numRef>
              <c:f>'Podíl 15-64'!$Z$17:$ET$17</c:f>
              <c:numCache>
                <c:formatCode>0.0</c:formatCode>
                <c:ptCount val="125"/>
                <c:pt idx="0">
                  <c:v>5.9336617075396436</c:v>
                </c:pt>
                <c:pt idx="1">
                  <c:v>5.765407350943816</c:v>
                </c:pt>
                <c:pt idx="2">
                  <c:v>5.4431216111129812</c:v>
                </c:pt>
                <c:pt idx="3">
                  <c:v>5.0727327384094929</c:v>
                </c:pt>
                <c:pt idx="4">
                  <c:v>4.8090036404623078</c:v>
                </c:pt>
                <c:pt idx="5">
                  <c:v>4.7123884151439901</c:v>
                </c:pt>
                <c:pt idx="6">
                  <c:v>4.8178707527577895</c:v>
                </c:pt>
                <c:pt idx="7">
                  <c:v>4.7654156716554423</c:v>
                </c:pt>
                <c:pt idx="8">
                  <c:v>4.6148217761237031</c:v>
                </c:pt>
                <c:pt idx="9">
                  <c:v>4.3443806976430306</c:v>
                </c:pt>
                <c:pt idx="10">
                  <c:v>4.2318756188875035</c:v>
                </c:pt>
                <c:pt idx="11">
                  <c:v>4.4855265726678928</c:v>
                </c:pt>
                <c:pt idx="12">
                  <c:v>4.6036794328432489</c:v>
                </c:pt>
                <c:pt idx="13">
                  <c:v>4.4690103235987122</c:v>
                </c:pt>
                <c:pt idx="14">
                  <c:v>4.2151090494263679</c:v>
                </c:pt>
                <c:pt idx="15">
                  <c:v>3.9488136358418657</c:v>
                </c:pt>
                <c:pt idx="16">
                  <c:v>3.7945004138144132</c:v>
                </c:pt>
                <c:pt idx="17">
                  <c:v>3.7710198595556155</c:v>
                </c:pt>
                <c:pt idx="18">
                  <c:v>3.9740371021602008</c:v>
                </c:pt>
                <c:pt idx="19">
                  <c:v>4.0141271128596845</c:v>
                </c:pt>
                <c:pt idx="20">
                  <c:v>4.0059747774454717</c:v>
                </c:pt>
                <c:pt idx="21">
                  <c:v>3.9377375040707681</c:v>
                </c:pt>
                <c:pt idx="22">
                  <c:v>4.0418608791139397</c:v>
                </c:pt>
                <c:pt idx="23">
                  <c:v>4.5060253252994764</c:v>
                </c:pt>
                <c:pt idx="24">
                  <c:v>5.1665505208557709</c:v>
                </c:pt>
                <c:pt idx="25">
                  <c:v>5.6086343533294505</c:v>
                </c:pt>
                <c:pt idx="26">
                  <c:v>5.8841467890847436</c:v>
                </c:pt>
                <c:pt idx="27">
                  <c:v>5.9930083031923589</c:v>
                </c:pt>
                <c:pt idx="28">
                  <c:v>6.0142306066079465</c:v>
                </c:pt>
                <c:pt idx="29">
                  <c:v>6.0996454977841248</c:v>
                </c:pt>
                <c:pt idx="30">
                  <c:v>6.409151367792659</c:v>
                </c:pt>
                <c:pt idx="31">
                  <c:v>6.5153711357756494</c:v>
                </c:pt>
                <c:pt idx="32">
                  <c:v>6.5765701252178479</c:v>
                </c:pt>
                <c:pt idx="33">
                  <c:v>6.5303270488133673</c:v>
                </c:pt>
                <c:pt idx="34">
                  <c:v>6.6429722542643761</c:v>
                </c:pt>
                <c:pt idx="35">
                  <c:v>7.1160683935922826</c:v>
                </c:pt>
                <c:pt idx="36">
                  <c:v>7.5899567231510536</c:v>
                </c:pt>
                <c:pt idx="37">
                  <c:v>7.6746054219481925</c:v>
                </c:pt>
                <c:pt idx="38">
                  <c:v>7.5127560394618529</c:v>
                </c:pt>
                <c:pt idx="39">
                  <c:v>7.0730386732865052</c:v>
                </c:pt>
                <c:pt idx="40">
                  <c:v>6.747430473696717</c:v>
                </c:pt>
                <c:pt idx="41">
                  <c:v>6.5932492093513275</c:v>
                </c:pt>
                <c:pt idx="42">
                  <c:v>6.6989461058920412</c:v>
                </c:pt>
                <c:pt idx="43">
                  <c:v>6.644085321211092</c:v>
                </c:pt>
                <c:pt idx="44">
                  <c:v>6.5963682031100088</c:v>
                </c:pt>
                <c:pt idx="45">
                  <c:v>6.5369714114320754</c:v>
                </c:pt>
                <c:pt idx="46">
                  <c:v>6.6391175392427506</c:v>
                </c:pt>
                <c:pt idx="47">
                  <c:v>7.4030310069303944</c:v>
                </c:pt>
                <c:pt idx="48">
                  <c:v>7.5810087074744263</c:v>
                </c:pt>
                <c:pt idx="49">
                  <c:v>7.4734524559453908</c:v>
                </c:pt>
                <c:pt idx="50">
                  <c:v>7.1863839643038236</c:v>
                </c:pt>
                <c:pt idx="51">
                  <c:v>6.736343695698527</c:v>
                </c:pt>
                <c:pt idx="52">
                  <c:v>6.4060093263916986</c:v>
                </c:pt>
                <c:pt idx="53">
                  <c:v>6.3072957221250805</c:v>
                </c:pt>
                <c:pt idx="54">
                  <c:v>6.443742771890375</c:v>
                </c:pt>
                <c:pt idx="55">
                  <c:v>6.3942288873314155</c:v>
                </c:pt>
                <c:pt idx="56">
                  <c:v>6.2920638899723391</c:v>
                </c:pt>
                <c:pt idx="57">
                  <c:v>6.2125811221236749</c:v>
                </c:pt>
                <c:pt idx="58">
                  <c:v>6.284419523120448</c:v>
                </c:pt>
                <c:pt idx="59">
                  <c:v>6.7694025198106269</c:v>
                </c:pt>
                <c:pt idx="60">
                  <c:v>7.1323599894546286</c:v>
                </c:pt>
                <c:pt idx="61">
                  <c:v>7.2390182657379079</c:v>
                </c:pt>
                <c:pt idx="62">
                  <c:v>7.0097531403253779</c:v>
                </c:pt>
                <c:pt idx="63">
                  <c:v>6.6369620390368862</c:v>
                </c:pt>
                <c:pt idx="64">
                  <c:v>6.4426869029829694</c:v>
                </c:pt>
                <c:pt idx="65">
                  <c:v>6.3510565595616377</c:v>
                </c:pt>
                <c:pt idx="66">
                  <c:v>6.5155684612848583</c:v>
                </c:pt>
                <c:pt idx="67">
                  <c:v>6.5352496274617646</c:v>
                </c:pt>
                <c:pt idx="68">
                  <c:v>6.6292178615213446</c:v>
                </c:pt>
                <c:pt idx="69">
                  <c:v>6.677011396033528</c:v>
                </c:pt>
                <c:pt idx="70">
                  <c:v>6.8</c:v>
                </c:pt>
                <c:pt idx="71">
                  <c:v>7.4</c:v>
                </c:pt>
                <c:pt idx="72">
                  <c:v>8</c:v>
                </c:pt>
                <c:pt idx="73">
                  <c:v>8.1</c:v>
                </c:pt>
                <c:pt idx="74">
                  <c:v>8</c:v>
                </c:pt>
                <c:pt idx="75">
                  <c:v>7.7</c:v>
                </c:pt>
                <c:pt idx="76">
                  <c:v>7.5</c:v>
                </c:pt>
                <c:pt idx="77">
                  <c:v>7.3</c:v>
                </c:pt>
                <c:pt idx="78">
                  <c:v>7.5</c:v>
                </c:pt>
                <c:pt idx="79">
                  <c:v>7.5</c:v>
                </c:pt>
                <c:pt idx="80">
                  <c:v>7.6</c:v>
                </c:pt>
                <c:pt idx="81">
                  <c:v>7.6</c:v>
                </c:pt>
                <c:pt idx="82">
                  <c:v>7.7</c:v>
                </c:pt>
                <c:pt idx="83">
                  <c:v>8.1999999999999993</c:v>
                </c:pt>
                <c:pt idx="84">
                  <c:v>8.6</c:v>
                </c:pt>
                <c:pt idx="85">
                  <c:v>8.6</c:v>
                </c:pt>
                <c:pt idx="86">
                  <c:v>8.3000000000000007</c:v>
                </c:pt>
                <c:pt idx="87">
                  <c:v>7.9</c:v>
                </c:pt>
                <c:pt idx="88">
                  <c:v>7.5</c:v>
                </c:pt>
                <c:pt idx="89">
                  <c:v>7.4</c:v>
                </c:pt>
                <c:pt idx="90">
                  <c:v>7.4</c:v>
                </c:pt>
                <c:pt idx="91">
                  <c:v>7.4</c:v>
                </c:pt>
                <c:pt idx="92">
                  <c:v>7.3</c:v>
                </c:pt>
                <c:pt idx="93">
                  <c:v>7.1</c:v>
                </c:pt>
                <c:pt idx="94">
                  <c:v>7.1</c:v>
                </c:pt>
                <c:pt idx="95">
                  <c:v>7.5</c:v>
                </c:pt>
                <c:pt idx="96">
                  <c:v>7.7</c:v>
                </c:pt>
                <c:pt idx="97">
                  <c:v>7.5</c:v>
                </c:pt>
                <c:pt idx="98">
                  <c:v>7.2</c:v>
                </c:pt>
                <c:pt idx="99">
                  <c:v>6.7</c:v>
                </c:pt>
                <c:pt idx="100">
                  <c:v>6.4</c:v>
                </c:pt>
                <c:pt idx="101">
                  <c:v>6.2</c:v>
                </c:pt>
                <c:pt idx="102">
                  <c:v>6.3</c:v>
                </c:pt>
                <c:pt idx="103">
                  <c:v>6.2</c:v>
                </c:pt>
                <c:pt idx="104">
                  <c:v>6</c:v>
                </c:pt>
                <c:pt idx="105">
                  <c:v>5.9</c:v>
                </c:pt>
                <c:pt idx="106">
                  <c:v>5.9</c:v>
                </c:pt>
                <c:pt idx="107">
                  <c:v>6.2</c:v>
                </c:pt>
                <c:pt idx="108">
                  <c:v>6.4</c:v>
                </c:pt>
                <c:pt idx="109">
                  <c:v>6.3</c:v>
                </c:pt>
                <c:pt idx="110">
                  <c:v>6.1</c:v>
                </c:pt>
                <c:pt idx="111">
                  <c:v>5.7</c:v>
                </c:pt>
                <c:pt idx="112">
                  <c:v>5.4</c:v>
                </c:pt>
                <c:pt idx="113">
                  <c:v>5.2</c:v>
                </c:pt>
                <c:pt idx="114">
                  <c:v>5.4</c:v>
                </c:pt>
                <c:pt idx="115">
                  <c:v>5.3</c:v>
                </c:pt>
                <c:pt idx="116">
                  <c:v>5.2</c:v>
                </c:pt>
                <c:pt idx="117">
                  <c:v>5</c:v>
                </c:pt>
                <c:pt idx="118">
                  <c:v>4.9003855116660429</c:v>
                </c:pt>
                <c:pt idx="119">
                  <c:v>5.2</c:v>
                </c:pt>
                <c:pt idx="120" formatCode="General">
                  <c:v>5.3</c:v>
                </c:pt>
                <c:pt idx="121">
                  <c:v>5.0999999999999996</c:v>
                </c:pt>
                <c:pt idx="122" formatCode="General">
                  <c:v>4.8</c:v>
                </c:pt>
                <c:pt idx="123" formatCode="General">
                  <c:v>4.4000000000000004</c:v>
                </c:pt>
                <c:pt idx="124" formatCode="General">
                  <c:v>4.0999999999999996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895616"/>
        <c:axId val="64901504"/>
      </c:lineChart>
      <c:dateAx>
        <c:axId val="64895616"/>
        <c:scaling>
          <c:orientation val="minMax"/>
        </c:scaling>
        <c:delete val="0"/>
        <c:axPos val="b"/>
        <c:numFmt formatCode="mmm\-yy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 rot="-270000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64901504"/>
        <c:crosses val="autoZero"/>
        <c:auto val="1"/>
        <c:lblOffset val="100"/>
        <c:baseTimeUnit val="months"/>
        <c:majorUnit val="4"/>
        <c:majorTimeUnit val="months"/>
      </c:dateAx>
      <c:valAx>
        <c:axId val="64901504"/>
        <c:scaling>
          <c:orientation val="minMax"/>
          <c:max val="11"/>
          <c:min val="3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minorGridlines>
          <c:spPr>
            <a:ln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r>
                  <a:rPr lang="cs-CZ" sz="1600">
                    <a:latin typeface="+mn-lt"/>
                  </a:rPr>
                  <a:t>Podíl nezaměstnaných osob v %</a:t>
                </a:r>
              </a:p>
            </c:rich>
          </c:tx>
          <c:layout>
            <c:manualLayout>
              <c:xMode val="edge"/>
              <c:yMode val="edge"/>
              <c:x val="0"/>
              <c:y val="9.8092877036036807E-2"/>
            </c:manualLayout>
          </c:layout>
          <c:overlay val="0"/>
        </c:title>
        <c:numFmt formatCode="0.0" sourceLinked="1"/>
        <c:majorTickMark val="out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64895616"/>
        <c:crosses val="autoZero"/>
        <c:crossBetween val="midCat"/>
        <c:majorUnit val="1"/>
        <c:minorUnit val="0.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181786404139207"/>
          <c:y val="0.55191310614861666"/>
          <c:w val="0.25602769806374798"/>
          <c:h val="0.1413935487292296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cs-CZ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3467760944846597"/>
          <c:y val="2.4608501118568233E-2"/>
          <c:w val="0.61524730126995064"/>
          <c:h val="0.9133797032175777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00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CC00"/>
              </a:solidFill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1503FD"/>
              </a:solidFill>
            </c:spPr>
          </c:dPt>
          <c:dPt>
            <c:idx val="12"/>
            <c:invertIfNegative val="0"/>
            <c:bubble3D val="0"/>
          </c:dPt>
          <c:dPt>
            <c:idx val="13"/>
            <c:invertIfNegative val="0"/>
            <c:bubble3D val="0"/>
          </c:dPt>
          <c:dLbls>
            <c:dLbl>
              <c:idx val="0"/>
              <c:layout>
                <c:manualLayout>
                  <c:x val="5.8922041921046918E-4"/>
                  <c:y val="-2.1383356492203181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321381975592008E-2"/>
                  <c:y val="3.07839811324550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1791533078645981E-3"/>
                  <c:y val="9.1863517060367447E-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6044689031655758E-3"/>
                  <c:y val="-7.16863517060367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551909950413764E-2"/>
                  <c:y val="-2.150301065308012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9300142084423535E-3"/>
                  <c:y val="-2.75185270958777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1597939940857752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809669731018045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7.0546737213403876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7281211060738616E-3"/>
                  <c:y val="-1.9299058201466138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2313642151985292E-2"/>
                  <c:y val="-2.110159024239617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2.135197218912378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6247947555697503E-2"/>
                  <c:y val="-2.364134630230044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5.4133346436219653E-3"/>
                  <c:y val="-4.474486645051721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1.0984722853481068E-2"/>
                  <c:y val="2.23714682723483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'MN v krajích'!$A$7:$A$21</c:f>
              <c:strCache>
                <c:ptCount val="15"/>
                <c:pt idx="0">
                  <c:v>Celkem ČR</c:v>
                </c:pt>
                <c:pt idx="1">
                  <c:v>Ústecký kraj</c:v>
                </c:pt>
                <c:pt idx="2">
                  <c:v>Moravskoslezský kraj</c:v>
                </c:pt>
                <c:pt idx="3">
                  <c:v>Jihomoravský kraj</c:v>
                </c:pt>
                <c:pt idx="4">
                  <c:v>Olomoucký kraj</c:v>
                </c:pt>
                <c:pt idx="5">
                  <c:v>Liberecký kraj</c:v>
                </c:pt>
                <c:pt idx="6">
                  <c:v>Karlovarský kraj</c:v>
                </c:pt>
                <c:pt idx="7">
                  <c:v>Zlínský kraj</c:v>
                </c:pt>
                <c:pt idx="8">
                  <c:v>Kraj Vysočina</c:v>
                </c:pt>
                <c:pt idx="9">
                  <c:v>Středočeský kraj</c:v>
                </c:pt>
                <c:pt idx="10">
                  <c:v>Hlavní město Praha</c:v>
                </c:pt>
                <c:pt idx="11">
                  <c:v>Jihočeský kraj</c:v>
                </c:pt>
                <c:pt idx="12">
                  <c:v>Královéhradecký kraj</c:v>
                </c:pt>
                <c:pt idx="13">
                  <c:v>Pardubický kraj</c:v>
                </c:pt>
                <c:pt idx="14">
                  <c:v>Plzeňský kraj</c:v>
                </c:pt>
              </c:strCache>
            </c:strRef>
          </c:cat>
          <c:val>
            <c:numRef>
              <c:f>'MN v krajích'!$B$7:$B$21</c:f>
              <c:numCache>
                <c:formatCode>0.0</c:formatCode>
                <c:ptCount val="15"/>
                <c:pt idx="0">
                  <c:v>4.0999999999999996</c:v>
                </c:pt>
                <c:pt idx="1">
                  <c:v>6.6355261691616203</c:v>
                </c:pt>
                <c:pt idx="2">
                  <c:v>6.3842238867561187</c:v>
                </c:pt>
                <c:pt idx="3">
                  <c:v>4.8332608145054978</c:v>
                </c:pt>
                <c:pt idx="4">
                  <c:v>4.6026187981405613</c:v>
                </c:pt>
                <c:pt idx="5">
                  <c:v>4.260916411874593</c:v>
                </c:pt>
                <c:pt idx="6">
                  <c:v>4.203721981579311</c:v>
                </c:pt>
                <c:pt idx="7">
                  <c:v>3.6357556028153852</c:v>
                </c:pt>
                <c:pt idx="8">
                  <c:v>3.5354902349976243</c:v>
                </c:pt>
                <c:pt idx="9">
                  <c:v>3.4401629339138386</c:v>
                </c:pt>
                <c:pt idx="10">
                  <c:v>2.9398336518990935</c:v>
                </c:pt>
                <c:pt idx="11">
                  <c:v>2.8985367986374522</c:v>
                </c:pt>
                <c:pt idx="12">
                  <c:v>2.8202845717999803</c:v>
                </c:pt>
                <c:pt idx="13">
                  <c:v>2.7281712170813437</c:v>
                </c:pt>
                <c:pt idx="14">
                  <c:v>2.5782771495992662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-24"/>
        <c:axId val="67832832"/>
        <c:axId val="67846912"/>
      </c:barChart>
      <c:catAx>
        <c:axId val="67832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67846912"/>
        <c:crosses val="autoZero"/>
        <c:auto val="1"/>
        <c:lblAlgn val="ctr"/>
        <c:lblOffset val="100"/>
        <c:noMultiLvlLbl val="0"/>
      </c:catAx>
      <c:valAx>
        <c:axId val="67846912"/>
        <c:scaling>
          <c:orientation val="minMax"/>
          <c:max val="8"/>
        </c:scaling>
        <c:delete val="0"/>
        <c:axPos val="b"/>
        <c:majorGridlines>
          <c:spPr>
            <a:ln>
              <a:prstDash val="sysDash"/>
            </a:ln>
          </c:spPr>
        </c:majorGridlines>
        <c:numFmt formatCode="0.0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67832832"/>
        <c:crosses val="autoZero"/>
        <c:crossBetween val="between"/>
        <c:majorUnit val="2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cs-CZ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9645804583705385E-2"/>
          <c:y val="3.8191661064405927E-2"/>
          <c:w val="0.88726907412435518"/>
          <c:h val="0.83562089319386146"/>
        </c:manualLayout>
      </c:layout>
      <c:barChart>
        <c:barDir val="col"/>
        <c:grouping val="clustered"/>
        <c:varyColors val="0"/>
        <c:ser>
          <c:idx val="1"/>
          <c:order val="0"/>
          <c:tx>
            <c:v>Podíl věkové skupiny</c:v>
          </c:tx>
          <c:spPr>
            <a:gradFill rotWithShape="0">
              <a:gsLst>
                <a:gs pos="0">
                  <a:srgbClr val="FF0000">
                    <a:gamma/>
                    <a:tint val="23922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tint val="23922"/>
                    <a:invGamma/>
                  </a:srgbClr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0745768847859533E-4"/>
                  <c:y val="-4.55650929899856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037469454249254E-3"/>
                  <c:y val="1.99953153777538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35718510046581E-3"/>
                  <c:y val="1.755295122993346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025703683591275E-4"/>
                  <c:y val="1.54053034143264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2.09084958512215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5977011494252873E-3"/>
                  <c:y val="-1.46198717825309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List1!$C$64:$C$69</c:f>
              <c:strCache>
                <c:ptCount val="6"/>
                <c:pt idx="0">
                  <c:v>do 19 let</c:v>
                </c:pt>
                <c:pt idx="1">
                  <c:v>20-29</c:v>
                </c:pt>
                <c:pt idx="2">
                  <c:v>30-39</c:v>
                </c:pt>
                <c:pt idx="3">
                  <c:v>40-49</c:v>
                </c:pt>
                <c:pt idx="4">
                  <c:v>50-59</c:v>
                </c:pt>
                <c:pt idx="5">
                  <c:v>nad 60 l.</c:v>
                </c:pt>
              </c:strCache>
            </c:strRef>
          </c:cat>
          <c:val>
            <c:numRef>
              <c:f>List1!$E$146:$E$151</c:f>
              <c:numCache>
                <c:formatCode>0.0%</c:formatCode>
                <c:ptCount val="6"/>
                <c:pt idx="0">
                  <c:v>2.4970159942707092E-2</c:v>
                </c:pt>
                <c:pt idx="1">
                  <c:v>0.17369300549057054</c:v>
                </c:pt>
                <c:pt idx="2">
                  <c:v>0.20319885414179994</c:v>
                </c:pt>
                <c:pt idx="3">
                  <c:v>0.22463595130102651</c:v>
                </c:pt>
                <c:pt idx="4">
                  <c:v>0.28570064454523753</c:v>
                </c:pt>
                <c:pt idx="5">
                  <c:v>8.7801384578658395E-2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3836032"/>
        <c:axId val="73837568"/>
      </c:barChart>
      <c:catAx>
        <c:axId val="73836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/>
            </a:pPr>
            <a:endParaRPr lang="cs-CZ"/>
          </a:p>
        </c:txPr>
        <c:crossAx val="73837568"/>
        <c:crosses val="autoZero"/>
        <c:auto val="1"/>
        <c:lblAlgn val="ctr"/>
        <c:lblOffset val="20"/>
        <c:tickLblSkip val="1"/>
        <c:tickMarkSkip val="1"/>
        <c:noMultiLvlLbl val="0"/>
      </c:catAx>
      <c:valAx>
        <c:axId val="73837568"/>
        <c:scaling>
          <c:orientation val="minMax"/>
          <c:max val="0.35000000000000003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/>
            </a:pPr>
            <a:endParaRPr lang="cs-CZ"/>
          </a:p>
        </c:txPr>
        <c:crossAx val="73836032"/>
        <c:crosses val="autoZero"/>
        <c:crossBetween val="between"/>
      </c:valAx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1029052402932392"/>
          <c:y val="5.7996265136784554E-2"/>
          <c:w val="0.51563817409421764"/>
          <c:h val="9.9688800582170195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600"/>
          </a:pPr>
          <a:endParaRPr lang="cs-CZ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633949-4E4B-4AEB-9CE7-91918ADEEBCC}" type="datetimeFigureOut">
              <a:rPr lang="cs-CZ"/>
              <a:pPr>
                <a:defRPr/>
              </a:pPr>
              <a:t>12.6.2017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42B231-0557-4C09-A458-E88E2D46873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462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68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8C61F7F-D94C-496E-A2B4-14B7C80EEEA4}" type="slidenum">
              <a:rPr lang="cs-CZ" altLang="cs-CZ" smtClean="0"/>
              <a:pPr eaLnBrk="1" hangingPunct="1"/>
              <a:t>10</a:t>
            </a:fld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7" descr="1600×1200_UP_-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975199"/>
            <a:ext cx="7772400" cy="1470025"/>
          </a:xfrm>
        </p:spPr>
        <p:txBody>
          <a:bodyPr anchor="b"/>
          <a:lstStyle>
            <a:lvl1pPr algn="ctr">
              <a:defRPr sz="7000" b="0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7776864" cy="576064"/>
          </a:xfr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fld id="{65E3E243-1AEA-4FAA-B495-A1555346E2D7}" type="datetime1">
              <a:rPr lang="cs-CZ"/>
              <a:pPr>
                <a:defRPr/>
              </a:pPr>
              <a:t>12.6.2017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fld id="{853DA629-D3B3-49B5-BD5A-A5637C78E7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4695279"/>
            <a:ext cx="8134672" cy="1470025"/>
          </a:xfrm>
        </p:spPr>
        <p:txBody>
          <a:bodyPr anchor="b"/>
          <a:lstStyle>
            <a:lvl1pPr algn="l">
              <a:defRPr sz="7000" b="0">
                <a:solidFill>
                  <a:srgbClr val="999999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E72A7-2AB9-447C-A14E-9E09C63F5A5B}" type="datetime1">
              <a:rPr lang="cs-CZ"/>
              <a:pPr>
                <a:defRPr/>
              </a:pPr>
              <a:t>12.6.2017</a:t>
            </a:fld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FD442-C700-4F2F-873B-B0C81A5760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>
              <a:defRPr/>
            </a:lvl1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87A5-492F-4C56-880D-A6BD89FA1F89}" type="datetime1">
              <a:rPr lang="cs-CZ"/>
              <a:pPr>
                <a:defRPr/>
              </a:pPr>
              <a:t>12.6.2017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CD60A-37A9-4939-B6D6-B2D7779A73C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ázek 7" descr="1600×1200_UP_-02op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2195513" y="188913"/>
            <a:ext cx="66246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8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84213" y="1700213"/>
            <a:ext cx="8135937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84213" y="6516688"/>
            <a:ext cx="935037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86F61C-A7FA-4D47-B3CB-0F36C75FF62F}" type="datetime1">
              <a:rPr lang="cs-CZ"/>
              <a:pPr>
                <a:defRPr/>
              </a:pPr>
              <a:t>12.6.2017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339975" y="6516688"/>
            <a:ext cx="3960813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692275" y="6516688"/>
            <a:ext cx="576263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56F1E5-1761-4C62-84A6-9B9FE1F3DD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2" r:id="rId3"/>
  </p:sldLayoutIdLst>
  <p:transition spd="med">
    <p:wipe dir="r"/>
  </p:transition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4000" b="1" kern="1200">
          <a:solidFill>
            <a:srgbClr val="001E96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9pPr>
    </p:titleStyle>
    <p:bodyStyle>
      <a:lvl1pPr marL="358775" indent="-358775" algn="l" rtl="0" fontAlgn="base">
        <a:spcBef>
          <a:spcPts val="1200"/>
        </a:spcBef>
        <a:spcAft>
          <a:spcPct val="0"/>
        </a:spcAft>
        <a:buClr>
          <a:srgbClr val="001E96"/>
        </a:buClr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358775" algn="l" rtl="0" fontAlgn="base">
        <a:spcBef>
          <a:spcPts val="600"/>
        </a:spcBef>
        <a:spcAft>
          <a:spcPct val="0"/>
        </a:spcAft>
        <a:buClr>
          <a:srgbClr val="001E96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358775" algn="l" rtl="0" fontAlgn="base">
        <a:spcBef>
          <a:spcPts val="600"/>
        </a:spcBef>
        <a:spcAft>
          <a:spcPct val="0"/>
        </a:spcAft>
        <a:buClr>
          <a:srgbClr val="001E96"/>
        </a:buClr>
        <a:buSzPct val="120000"/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358775" algn="l" rtl="0" fontAlgn="base">
        <a:spcBef>
          <a:spcPts val="6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358775" indent="-358775" algn="l" rtl="0" fontAlgn="base">
        <a:spcBef>
          <a:spcPts val="6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>
          <a:xfrm>
            <a:off x="685800" y="3975100"/>
            <a:ext cx="7772400" cy="1470025"/>
          </a:xfrm>
        </p:spPr>
        <p:txBody>
          <a:bodyPr/>
          <a:lstStyle/>
          <a:p>
            <a:r>
              <a:rPr lang="cs-CZ" sz="4800" b="1" dirty="0" smtClean="0"/>
              <a:t>Kariérové poradenství</a:t>
            </a:r>
            <a:br>
              <a:rPr lang="cs-CZ" sz="4800" b="1" dirty="0" smtClean="0"/>
            </a:br>
            <a:r>
              <a:rPr lang="cs-CZ" sz="4800" b="1" dirty="0" smtClean="0"/>
              <a:t>na úřadu práce ČR</a:t>
            </a: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827088" y="6275388"/>
            <a:ext cx="7561262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500" dirty="0" smtClean="0">
                <a:latin typeface="Calibri" pitchFamily="34" charset="0"/>
              </a:rPr>
              <a:t>Jolana Palinková</a:t>
            </a:r>
            <a:endParaRPr lang="cs-CZ" sz="15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sz="3200" dirty="0" smtClean="0"/>
              <a:t>Rekvalifikace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4213" y="1268760"/>
            <a:ext cx="8135937" cy="485740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  <a:defRPr/>
            </a:pPr>
            <a:endParaRPr lang="cs-CZ" sz="2400" b="1" dirty="0" smtClean="0"/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cs-CZ" sz="2400" b="1" dirty="0" smtClean="0">
                <a:solidFill>
                  <a:srgbClr val="FF0000"/>
                </a:solidFill>
              </a:rPr>
              <a:t>Rekvalifikaci </a:t>
            </a:r>
            <a:r>
              <a:rPr lang="cs-CZ" sz="2400" b="1" dirty="0">
                <a:solidFill>
                  <a:srgbClr val="FF0000"/>
                </a:solidFill>
              </a:rPr>
              <a:t>může </a:t>
            </a:r>
            <a:r>
              <a:rPr lang="cs-CZ" sz="2400" b="1" dirty="0" smtClean="0">
                <a:solidFill>
                  <a:srgbClr val="FF0000"/>
                </a:solidFill>
              </a:rPr>
              <a:t>provádět</a:t>
            </a:r>
            <a:r>
              <a:rPr lang="cs-CZ" sz="2400" dirty="0" smtClean="0">
                <a:solidFill>
                  <a:srgbClr val="FF0000"/>
                </a:solidFill>
              </a:rPr>
              <a:t>: </a:t>
            </a:r>
          </a:p>
          <a:p>
            <a:pPr marL="0" indent="0" algn="ctr">
              <a:spcBef>
                <a:spcPts val="0"/>
              </a:spcBef>
              <a:buFontTx/>
              <a:buNone/>
              <a:defRPr/>
            </a:pPr>
            <a:endParaRPr lang="cs-CZ" sz="2000" dirty="0"/>
          </a:p>
          <a:p>
            <a:pPr marL="0" indent="0" algn="just">
              <a:spcBef>
                <a:spcPts val="0"/>
              </a:spcBef>
              <a:buFontTx/>
              <a:buNone/>
              <a:defRPr/>
            </a:pPr>
            <a:r>
              <a:rPr lang="cs-CZ" sz="2400" dirty="0" smtClean="0"/>
              <a:t>• </a:t>
            </a:r>
            <a:r>
              <a:rPr lang="cs-CZ" sz="2400" dirty="0">
                <a:solidFill>
                  <a:srgbClr val="002060"/>
                </a:solidFill>
              </a:rPr>
              <a:t>zařízení s akreditovaným vzdělávacím programem podle tohoto zákona, </a:t>
            </a:r>
            <a:endParaRPr lang="cs-CZ" sz="24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cs-CZ" sz="2400" dirty="0" smtClean="0">
                <a:solidFill>
                  <a:srgbClr val="002060"/>
                </a:solidFill>
              </a:rPr>
              <a:t>• zařízení </a:t>
            </a:r>
            <a:r>
              <a:rPr lang="cs-CZ" sz="2400" dirty="0">
                <a:solidFill>
                  <a:srgbClr val="002060"/>
                </a:solidFill>
              </a:rPr>
              <a:t>s akreditovaným vzdělávacím programem podle zvláštního právního předpisu, </a:t>
            </a:r>
          </a:p>
          <a:p>
            <a:pPr marL="0" indent="0" algn="just">
              <a:spcBef>
                <a:spcPts val="0"/>
              </a:spcBef>
              <a:buFontTx/>
              <a:buNone/>
              <a:defRPr/>
            </a:pPr>
            <a:r>
              <a:rPr lang="cs-CZ" sz="2400" dirty="0">
                <a:solidFill>
                  <a:srgbClr val="002060"/>
                </a:solidFill>
              </a:rPr>
              <a:t>•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>
                <a:solidFill>
                  <a:srgbClr val="002060"/>
                </a:solidFill>
              </a:rPr>
              <a:t>škola v rámci oboru vzdělání, který má zapsaný v rejstříku škol a školských zařízení nebo vysoká škola s akreditovaným studijním programem podle zvláštního právního předpisu, nebo </a:t>
            </a:r>
          </a:p>
          <a:p>
            <a:pPr marL="0" indent="0" algn="just">
              <a:spcBef>
                <a:spcPts val="0"/>
              </a:spcBef>
              <a:buFontTx/>
              <a:buNone/>
              <a:defRPr/>
            </a:pPr>
            <a:r>
              <a:rPr lang="cs-CZ" sz="2400" dirty="0" smtClean="0">
                <a:solidFill>
                  <a:srgbClr val="002060"/>
                </a:solidFill>
              </a:rPr>
              <a:t>• </a:t>
            </a:r>
            <a:r>
              <a:rPr lang="cs-CZ" sz="2400" dirty="0">
                <a:solidFill>
                  <a:srgbClr val="002060"/>
                </a:solidFill>
              </a:rPr>
              <a:t>zařízení se vzdělávacím programem podle zvláštního právního </a:t>
            </a:r>
            <a:r>
              <a:rPr lang="cs-CZ" sz="2400" dirty="0" smtClean="0">
                <a:solidFill>
                  <a:srgbClr val="002060"/>
                </a:solidFill>
              </a:rPr>
              <a:t>předpisu</a:t>
            </a:r>
            <a:r>
              <a:rPr lang="cs-CZ" sz="24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4543958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altLang="cs-CZ" sz="3200" dirty="0" smtClean="0"/>
              <a:t>Zvolená rekvalifikace </a:t>
            </a:r>
          </a:p>
        </p:txBody>
      </p:sp>
      <p:sp>
        <p:nvSpPr>
          <p:cNvPr id="17410" name="Zástupný symbol pro obsah 2"/>
          <p:cNvSpPr>
            <a:spLocks noGrp="1"/>
          </p:cNvSpPr>
          <p:nvPr>
            <p:ph idx="1"/>
          </p:nvPr>
        </p:nvSpPr>
        <p:spPr>
          <a:xfrm>
            <a:off x="250825" y="1341438"/>
            <a:ext cx="8713788" cy="5256212"/>
          </a:xfrm>
        </p:spPr>
        <p:txBody>
          <a:bodyPr/>
          <a:lstStyle/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000" dirty="0" smtClean="0"/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err="1" smtClean="0">
                <a:solidFill>
                  <a:srgbClr val="002060"/>
                </a:solidFill>
              </a:rPr>
              <a:t>UoZ</a:t>
            </a:r>
            <a:r>
              <a:rPr lang="cs-CZ" sz="2200" dirty="0" smtClean="0">
                <a:solidFill>
                  <a:srgbClr val="002060"/>
                </a:solidFill>
              </a:rPr>
              <a:t> si sám zvolí druh pracovní činnosti, na kterou se bude rekvalifikovat.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err="1" smtClean="0">
                <a:solidFill>
                  <a:srgbClr val="002060"/>
                </a:solidFill>
              </a:rPr>
              <a:t>UoZ</a:t>
            </a:r>
            <a:r>
              <a:rPr lang="cs-CZ" sz="2200" dirty="0" smtClean="0">
                <a:solidFill>
                  <a:srgbClr val="002060"/>
                </a:solidFill>
              </a:rPr>
              <a:t> si sám zvolí rekvalifikační zařízení, které má rekvalifikaci provést.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smtClean="0">
                <a:solidFill>
                  <a:srgbClr val="002060"/>
                </a:solidFill>
              </a:rPr>
              <a:t>Úřad </a:t>
            </a:r>
            <a:r>
              <a:rPr lang="cs-CZ" sz="2200" dirty="0">
                <a:solidFill>
                  <a:srgbClr val="002060"/>
                </a:solidFill>
              </a:rPr>
              <a:t>práce posoudí uplatnitelnost požadované kvalifikace na trhu </a:t>
            </a:r>
            <a:r>
              <a:rPr lang="cs-CZ" sz="2200" dirty="0" smtClean="0">
                <a:solidFill>
                  <a:srgbClr val="002060"/>
                </a:solidFill>
              </a:rPr>
              <a:t>práce.</a:t>
            </a:r>
            <a:endParaRPr lang="cs-CZ" sz="2200" dirty="0">
              <a:solidFill>
                <a:srgbClr val="002060"/>
              </a:solidFill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smtClean="0">
                <a:solidFill>
                  <a:srgbClr val="002060"/>
                </a:solidFill>
              </a:rPr>
              <a:t>Stanovena </a:t>
            </a:r>
            <a:r>
              <a:rPr lang="cs-CZ" sz="2200" dirty="0">
                <a:solidFill>
                  <a:srgbClr val="002060"/>
                </a:solidFill>
              </a:rPr>
              <a:t>maximální výše nákladů rekvalifikace hrazená úřadem práce /50 tis. Kč v průběhu 3 let/, pokud se překročí, rozdíl ceny hradí </a:t>
            </a:r>
            <a:r>
              <a:rPr lang="cs-CZ" sz="2200" dirty="0" err="1" smtClean="0">
                <a:solidFill>
                  <a:srgbClr val="002060"/>
                </a:solidFill>
              </a:rPr>
              <a:t>UoZ</a:t>
            </a:r>
            <a:r>
              <a:rPr lang="cs-CZ" sz="2200" dirty="0" smtClean="0">
                <a:solidFill>
                  <a:srgbClr val="002060"/>
                </a:solidFill>
              </a:rPr>
              <a:t>.</a:t>
            </a:r>
            <a:endParaRPr lang="cs-CZ" sz="2200" dirty="0">
              <a:solidFill>
                <a:srgbClr val="002060"/>
              </a:solidFill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smtClean="0">
                <a:solidFill>
                  <a:srgbClr val="002060"/>
                </a:solidFill>
              </a:rPr>
              <a:t>Úhrada </a:t>
            </a:r>
            <a:r>
              <a:rPr lang="cs-CZ" sz="2200" dirty="0">
                <a:solidFill>
                  <a:srgbClr val="002060"/>
                </a:solidFill>
              </a:rPr>
              <a:t>jen po úspěšně složené závěrečné </a:t>
            </a:r>
            <a:r>
              <a:rPr lang="cs-CZ" sz="2200" dirty="0" smtClean="0">
                <a:solidFill>
                  <a:srgbClr val="002060"/>
                </a:solidFill>
              </a:rPr>
              <a:t>zkoušce.</a:t>
            </a:r>
            <a:endParaRPr lang="cs-CZ" sz="2200" dirty="0">
              <a:solidFill>
                <a:srgbClr val="002060"/>
              </a:solidFill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smtClean="0">
                <a:solidFill>
                  <a:srgbClr val="002060"/>
                </a:solidFill>
              </a:rPr>
              <a:t>Jiné </a:t>
            </a:r>
            <a:r>
              <a:rPr lang="cs-CZ" sz="2200" dirty="0">
                <a:solidFill>
                  <a:srgbClr val="002060"/>
                </a:solidFill>
              </a:rPr>
              <a:t>náklady než cenu zvolené rekvalifikace úřad práce nehradí /nehradí zdravotní prohlídky, jízdné, podporu při rekvalifikaci</a:t>
            </a:r>
            <a:r>
              <a:rPr lang="cs-CZ" sz="2200" dirty="0" smtClean="0">
                <a:solidFill>
                  <a:srgbClr val="002060"/>
                </a:solidFill>
              </a:rPr>
              <a:t>/.</a:t>
            </a:r>
            <a:endParaRPr lang="cs-CZ" sz="2200" dirty="0">
              <a:solidFill>
                <a:srgbClr val="002060"/>
              </a:solidFill>
            </a:endParaRPr>
          </a:p>
          <a:p>
            <a:pPr marL="358775" algn="just" eaLnBrk="1" hangingPunct="1">
              <a:defRPr/>
            </a:pPr>
            <a:endParaRPr lang="cs-CZ" sz="2200" dirty="0" smtClean="0"/>
          </a:p>
          <a:p>
            <a:pPr marL="358775" algn="just" eaLnBrk="1" hangingPunct="1">
              <a:defRPr/>
            </a:pPr>
            <a:endParaRPr lang="cs-CZ" dirty="0" smtClean="0"/>
          </a:p>
          <a:p>
            <a:pPr marL="358775" algn="just" eaLnBrk="1" hangingPunct="1">
              <a:defRPr/>
            </a:pPr>
            <a:endParaRPr lang="cs-CZ" dirty="0" smtClean="0"/>
          </a:p>
          <a:p>
            <a:pPr marL="358775" eaLnBrk="1" hangingPunct="1">
              <a:defRPr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95537058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sz="3200" dirty="0" smtClean="0"/>
              <a:t>Rekvalifikace zaměstnanců</a:t>
            </a:r>
            <a:endParaRPr lang="cs-CZ" altLang="cs-CZ" dirty="0" smtClean="0"/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684213" y="1484784"/>
            <a:ext cx="8135937" cy="4896543"/>
          </a:xfrm>
        </p:spPr>
        <p:txBody>
          <a:bodyPr/>
          <a:lstStyle/>
          <a:p>
            <a:pPr algn="just">
              <a:defRPr/>
            </a:pPr>
            <a:endParaRPr lang="cs-CZ" sz="2000" dirty="0" smtClean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Zaměstnavatelům</a:t>
            </a:r>
            <a:r>
              <a:rPr lang="cs-CZ" sz="2000" dirty="0">
                <a:solidFill>
                  <a:srgbClr val="002060"/>
                </a:solidFill>
              </a:rPr>
              <a:t>, kteří provádějí rekvalifikaci v zájmu dalšího pracovního uplatnění svých zaměstnanců, mohou být na základě písemné dohody s příslušným úřadem práce plně nebo částečně hrazeny náklady spojené s touto činností (§110 odst. 1 zák. č. 435/2004 Sb., v platném znění</a:t>
            </a:r>
            <a:r>
              <a:rPr lang="cs-CZ" sz="2000" dirty="0" smtClean="0">
                <a:solidFill>
                  <a:srgbClr val="002060"/>
                </a:solidFill>
              </a:rPr>
              <a:t>).</a:t>
            </a:r>
          </a:p>
          <a:p>
            <a:pPr algn="just">
              <a:defRPr/>
            </a:pPr>
            <a:r>
              <a:rPr lang="cs-CZ" sz="2000" b="1" dirty="0" smtClean="0">
                <a:solidFill>
                  <a:srgbClr val="002060"/>
                </a:solidFill>
              </a:rPr>
              <a:t>Vhodné v případě, že zaměstnavatel nemůže zaměstnancům bez rekvalifikace  nadále zajistit ve firmě pracovní uplatnění (zaměstnanci jsou ohroženi ztrátou zaměstnání), nebo v případě, že je potřeba u stávajícího zaměstnance zvýšit, rozšířit, prohloubit jeho stávající kvalifikaci z důvodu jeho dalšího pracovního uplatnění u společnosti.</a:t>
            </a:r>
            <a:endParaRPr lang="cs-CZ" sz="2000" b="1" dirty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cs-CZ" sz="2000" dirty="0">
                <a:solidFill>
                  <a:srgbClr val="002060"/>
                </a:solidFill>
              </a:rPr>
              <a:t>V tomto případě lze hradit jen kurzovné (nikoli náhradu mzdy, která přísluší rekvalifikovanému zaměstnanci po dobu rekvalifikace v pracovní době, ani např. cestovné nebo náklady na ochranné pracovní prostředky).</a:t>
            </a:r>
          </a:p>
          <a:p>
            <a:pPr marL="0" indent="0" algn="just">
              <a:defRPr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31733184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200" dirty="0" smtClean="0"/>
              <a:t>Studium pedagogiky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002060"/>
                </a:solidFill>
              </a:rPr>
              <a:t>K</a:t>
            </a:r>
            <a:r>
              <a:rPr lang="cs-CZ" dirty="0" smtClean="0">
                <a:solidFill>
                  <a:srgbClr val="002060"/>
                </a:solidFill>
              </a:rPr>
              <a:t>urz </a:t>
            </a:r>
            <a:r>
              <a:rPr lang="cs-CZ" dirty="0">
                <a:solidFill>
                  <a:srgbClr val="002060"/>
                </a:solidFill>
              </a:rPr>
              <a:t>Studium pedagogiky pro asistenty pedagoga je </a:t>
            </a:r>
            <a:r>
              <a:rPr lang="cs-CZ" b="1" dirty="0">
                <a:solidFill>
                  <a:srgbClr val="002060"/>
                </a:solidFill>
              </a:rPr>
              <a:t> realizován dle zákona 563/2004 Sb., o pedagogických pracovnících a o změně některých zákonů, ve znění pozdějších předpisů, </a:t>
            </a:r>
            <a:r>
              <a:rPr lang="cs-CZ" dirty="0">
                <a:solidFill>
                  <a:srgbClr val="002060"/>
                </a:solidFill>
              </a:rPr>
              <a:t>a to ve vzdělávacích programech akreditovaných dle § 25 a § 27 tohoto zákona.</a:t>
            </a:r>
            <a:r>
              <a:rPr lang="cs-CZ" b="1" dirty="0">
                <a:solidFill>
                  <a:srgbClr val="002060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</a:rPr>
              <a:t>Nejedná </a:t>
            </a:r>
            <a:r>
              <a:rPr lang="cs-CZ" b="1" dirty="0">
                <a:solidFill>
                  <a:srgbClr val="FF0000"/>
                </a:solidFill>
              </a:rPr>
              <a:t>se však </a:t>
            </a:r>
            <a:r>
              <a:rPr lang="cs-CZ" b="1" dirty="0" smtClean="0">
                <a:solidFill>
                  <a:srgbClr val="FF0000"/>
                </a:solidFill>
              </a:rPr>
              <a:t>o </a:t>
            </a:r>
            <a:r>
              <a:rPr lang="cs-CZ" b="1" dirty="0">
                <a:solidFill>
                  <a:srgbClr val="FF0000"/>
                </a:solidFill>
              </a:rPr>
              <a:t>rekvalifikaci, </a:t>
            </a:r>
            <a:r>
              <a:rPr lang="cs-CZ" b="1" dirty="0">
                <a:solidFill>
                  <a:srgbClr val="002060"/>
                </a:solidFill>
              </a:rPr>
              <a:t>ale o další vzdělávání zaměstnanců, které ze zákona zajišťuje zaměstnavatel a Úřad práce nemůže jeho náklady v rámci rekvalifikace hradit</a:t>
            </a:r>
            <a:r>
              <a:rPr lang="cs-CZ" dirty="0">
                <a:solidFill>
                  <a:srgbClr val="002060"/>
                </a:solidFill>
              </a:rPr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6707171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756490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6"/>
          <p:cNvSpPr>
            <a:spLocks noGrp="1"/>
          </p:cNvSpPr>
          <p:nvPr>
            <p:ph type="title"/>
          </p:nvPr>
        </p:nvSpPr>
        <p:spPr>
          <a:xfrm>
            <a:off x="2195513" y="115888"/>
            <a:ext cx="6624637" cy="576262"/>
          </a:xfrm>
        </p:spPr>
        <p:txBody>
          <a:bodyPr/>
          <a:lstStyle/>
          <a:p>
            <a:pPr eaLnBrk="1" hangingPunct="1"/>
            <a:r>
              <a:rPr lang="cs-CZ" sz="3200" smtClean="0"/>
              <a:t>Nezaměstnanost </a:t>
            </a:r>
            <a:br>
              <a:rPr lang="cs-CZ" sz="3200" smtClean="0"/>
            </a:br>
            <a:endParaRPr lang="cs-CZ" sz="3200" smtClean="0"/>
          </a:p>
        </p:txBody>
      </p:sp>
      <p:sp>
        <p:nvSpPr>
          <p:cNvPr id="6147" name="Nadpis 6"/>
          <p:cNvSpPr txBox="1">
            <a:spLocks/>
          </p:cNvSpPr>
          <p:nvPr/>
        </p:nvSpPr>
        <p:spPr bwMode="auto">
          <a:xfrm>
            <a:off x="1979613" y="692150"/>
            <a:ext cx="68405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sz="2400" b="1">
                <a:solidFill>
                  <a:srgbClr val="0000FF"/>
                </a:solidFill>
                <a:latin typeface="Calibri" pitchFamily="34" charset="0"/>
              </a:rPr>
              <a:t>Vývoj podílu nezaměstnaných osob v Olomouc. kraji </a:t>
            </a:r>
            <a:r>
              <a:rPr lang="cs-CZ" sz="3200" b="1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sz="3200" b="1">
                <a:solidFill>
                  <a:srgbClr val="0000FF"/>
                </a:solidFill>
                <a:latin typeface="Calibri" pitchFamily="34" charset="0"/>
              </a:rPr>
            </a:br>
            <a:endParaRPr lang="cs-CZ" sz="3200" b="1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1216146"/>
              </p:ext>
            </p:extLst>
          </p:nvPr>
        </p:nvGraphicFramePr>
        <p:xfrm>
          <a:off x="179512" y="1569720"/>
          <a:ext cx="8784976" cy="473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352710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6"/>
          <p:cNvSpPr>
            <a:spLocks noGrp="1"/>
          </p:cNvSpPr>
          <p:nvPr>
            <p:ph type="title"/>
          </p:nvPr>
        </p:nvSpPr>
        <p:spPr>
          <a:xfrm>
            <a:off x="2195513" y="115888"/>
            <a:ext cx="6624637" cy="576262"/>
          </a:xfrm>
        </p:spPr>
        <p:txBody>
          <a:bodyPr/>
          <a:lstStyle/>
          <a:p>
            <a:pPr eaLnBrk="1" hangingPunct="1"/>
            <a:r>
              <a:rPr lang="cs-CZ" altLang="cs-CZ" sz="3200" dirty="0" smtClean="0"/>
              <a:t>Nezaměstnanost </a:t>
            </a:r>
            <a:br>
              <a:rPr lang="cs-CZ" altLang="cs-CZ" sz="3200" dirty="0" smtClean="0"/>
            </a:br>
            <a:endParaRPr lang="cs-CZ" altLang="cs-CZ" sz="3200" dirty="0" smtClean="0"/>
          </a:p>
        </p:txBody>
      </p:sp>
      <p:sp>
        <p:nvSpPr>
          <p:cNvPr id="7171" name="Nadpis 6"/>
          <p:cNvSpPr txBox="1">
            <a:spLocks/>
          </p:cNvSpPr>
          <p:nvPr/>
        </p:nvSpPr>
        <p:spPr bwMode="auto">
          <a:xfrm>
            <a:off x="2195513" y="692150"/>
            <a:ext cx="66246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Podíl nezaměstnaných osob v krajích k </a:t>
            </a:r>
            <a:r>
              <a:rPr lang="cs-CZ" altLang="cs-CZ" sz="2400" b="1" dirty="0" smtClean="0">
                <a:solidFill>
                  <a:srgbClr val="0000FF"/>
                </a:solidFill>
                <a:latin typeface="Calibri" pitchFamily="34" charset="0"/>
              </a:rPr>
              <a:t>31. </a:t>
            </a:r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5</a:t>
            </a:r>
            <a:r>
              <a:rPr lang="cs-CZ" altLang="cs-CZ" sz="24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2017</a:t>
            </a:r>
            <a: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</a:br>
            <a:endParaRPr lang="cs-CZ" altLang="cs-CZ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3407369"/>
              </p:ext>
            </p:extLst>
          </p:nvPr>
        </p:nvGraphicFramePr>
        <p:xfrm>
          <a:off x="1367644" y="1736812"/>
          <a:ext cx="6876764" cy="4572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047529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513" y="0"/>
            <a:ext cx="6624637" cy="692151"/>
          </a:xfrm>
        </p:spPr>
        <p:txBody>
          <a:bodyPr/>
          <a:lstStyle/>
          <a:p>
            <a:r>
              <a:rPr lang="cs-CZ" altLang="cs-CZ" sz="3200" dirty="0"/>
              <a:t>Nezaměstnanost</a:t>
            </a:r>
            <a:r>
              <a:rPr lang="cs-CZ" altLang="cs-CZ" dirty="0"/>
              <a:t> </a:t>
            </a:r>
            <a:br>
              <a:rPr lang="cs-CZ" altLang="cs-CZ" dirty="0"/>
            </a:br>
            <a:endParaRPr lang="cs-CZ" dirty="0"/>
          </a:p>
        </p:txBody>
      </p:sp>
      <p:sp>
        <p:nvSpPr>
          <p:cNvPr id="4" name="Nadpis 6"/>
          <p:cNvSpPr txBox="1">
            <a:spLocks/>
          </p:cNvSpPr>
          <p:nvPr/>
        </p:nvSpPr>
        <p:spPr bwMode="auto">
          <a:xfrm>
            <a:off x="2195513" y="692150"/>
            <a:ext cx="66246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Podíl nezaměstnaných osob v krajích k </a:t>
            </a:r>
            <a:r>
              <a:rPr lang="cs-CZ" altLang="cs-CZ" sz="2400" b="1" dirty="0" smtClean="0">
                <a:solidFill>
                  <a:srgbClr val="0000FF"/>
                </a:solidFill>
                <a:latin typeface="Calibri" pitchFamily="34" charset="0"/>
              </a:rPr>
              <a:t>31. </a:t>
            </a:r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5</a:t>
            </a:r>
            <a:r>
              <a:rPr lang="cs-CZ" altLang="cs-CZ" sz="24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2017</a:t>
            </a:r>
            <a: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</a:br>
            <a:endParaRPr lang="cs-CZ" altLang="cs-CZ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64986"/>
            <a:ext cx="7416502" cy="4944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877804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6"/>
          <p:cNvSpPr>
            <a:spLocks noGrp="1"/>
          </p:cNvSpPr>
          <p:nvPr>
            <p:ph type="title"/>
          </p:nvPr>
        </p:nvSpPr>
        <p:spPr>
          <a:xfrm>
            <a:off x="2195513" y="188913"/>
            <a:ext cx="6624637" cy="719137"/>
          </a:xfrm>
        </p:spPr>
        <p:txBody>
          <a:bodyPr/>
          <a:lstStyle/>
          <a:p>
            <a:pPr eaLnBrk="1" hangingPunct="1"/>
            <a:r>
              <a:rPr lang="cs-CZ" sz="3200" dirty="0" smtClean="0"/>
              <a:t>Nezaměstnanost</a:t>
            </a:r>
          </a:p>
        </p:txBody>
      </p:sp>
      <p:sp>
        <p:nvSpPr>
          <p:cNvPr id="8195" name="Nadpis 6"/>
          <p:cNvSpPr txBox="1">
            <a:spLocks/>
          </p:cNvSpPr>
          <p:nvPr/>
        </p:nvSpPr>
        <p:spPr bwMode="auto">
          <a:xfrm>
            <a:off x="1871663" y="692150"/>
            <a:ext cx="694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Nezaměstnanost v kraji k </a:t>
            </a:r>
            <a:r>
              <a:rPr lang="cs-CZ" sz="2400" b="1" dirty="0" smtClean="0">
                <a:solidFill>
                  <a:srgbClr val="0000FF"/>
                </a:solidFill>
                <a:latin typeface="Calibri" pitchFamily="34" charset="0"/>
              </a:rPr>
              <a:t>31.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5</a:t>
            </a:r>
            <a:r>
              <a:rPr lang="cs-CZ" sz="24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2017</a:t>
            </a:r>
            <a:r>
              <a:rPr lang="cs-CZ" sz="3200" b="1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sz="3200" b="1" dirty="0">
                <a:solidFill>
                  <a:srgbClr val="0000FF"/>
                </a:solidFill>
                <a:latin typeface="Calibri" pitchFamily="34" charset="0"/>
              </a:rPr>
            </a:br>
            <a:endParaRPr lang="cs-CZ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8196" name="TextovéPole 7"/>
          <p:cNvSpPr txBox="1">
            <a:spLocks noChangeArrowheads="1"/>
          </p:cNvSpPr>
          <p:nvPr/>
        </p:nvSpPr>
        <p:spPr bwMode="auto">
          <a:xfrm>
            <a:off x="293688" y="1557338"/>
            <a:ext cx="8516937" cy="493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Na konci </a:t>
            </a:r>
            <a:r>
              <a:rPr lang="cs-CZ" altLang="cs-CZ" sz="2000" b="1" dirty="0">
                <a:solidFill>
                  <a:srgbClr val="0000FF"/>
                </a:solidFill>
                <a:latin typeface="Calibri" pitchFamily="34" charset="0"/>
              </a:rPr>
              <a:t>května 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celkový počet </a:t>
            </a:r>
            <a:r>
              <a:rPr lang="cs-CZ" altLang="cs-CZ" sz="2000" b="1" dirty="0" err="1">
                <a:solidFill>
                  <a:srgbClr val="000000"/>
                </a:solidFill>
                <a:latin typeface="Calibri" pitchFamily="34" charset="0"/>
              </a:rPr>
              <a:t>UoZ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 v kraji: </a:t>
            </a:r>
            <a:r>
              <a:rPr lang="cs-CZ" altLang="cs-CZ" sz="2000" b="1" dirty="0">
                <a:solidFill>
                  <a:srgbClr val="0000FF"/>
                </a:solidFill>
                <a:latin typeface="Calibri" pitchFamily="34" charset="0"/>
              </a:rPr>
              <a:t>20 945 </a:t>
            </a:r>
          </a:p>
          <a:p>
            <a:pPr eaLnBrk="1" hangingPunct="1">
              <a:lnSpc>
                <a:spcPct val="20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počet uchazečů o zaměstnání je </a:t>
            </a:r>
            <a:r>
              <a:rPr lang="cs-CZ" altLang="cs-CZ" sz="2000" b="1" dirty="0">
                <a:solidFill>
                  <a:srgbClr val="0000FF"/>
                </a:solidFill>
                <a:latin typeface="Calibri" pitchFamily="34" charset="0"/>
              </a:rPr>
              <a:t>o 5 089 nižší 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než před rokem (tj. </a:t>
            </a:r>
            <a:r>
              <a:rPr lang="cs-CZ" altLang="cs-CZ" sz="2000" b="1" dirty="0">
                <a:solidFill>
                  <a:srgbClr val="0000FF"/>
                </a:solidFill>
                <a:latin typeface="Calibri" pitchFamily="34" charset="0"/>
              </a:rPr>
              <a:t>– 20 %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), </a:t>
            </a:r>
          </a:p>
          <a:p>
            <a:pPr eaLnBrk="1" hangingPunct="1">
              <a:lnSpc>
                <a:spcPct val="20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nejnižší počet nezaměstnaných v kraji od </a:t>
            </a:r>
            <a:r>
              <a:rPr lang="cs-CZ" altLang="cs-CZ" sz="2000" b="1" dirty="0">
                <a:solidFill>
                  <a:srgbClr val="0000FF"/>
                </a:solidFill>
                <a:latin typeface="Calibri" pitchFamily="34" charset="0"/>
              </a:rPr>
              <a:t>listopadu 2008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,</a:t>
            </a:r>
          </a:p>
          <a:p>
            <a:pPr eaLnBrk="1" hangingPunct="1">
              <a:lnSpc>
                <a:spcPct val="20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ale stále </a:t>
            </a:r>
            <a:r>
              <a:rPr lang="cs-CZ" altLang="cs-CZ" sz="2000" b="1" dirty="0">
                <a:solidFill>
                  <a:srgbClr val="0000FF"/>
                </a:solidFill>
                <a:latin typeface="Calibri" pitchFamily="34" charset="0"/>
              </a:rPr>
              <a:t>o 1 657 více nezaměstnaných než v červnu 2008 (+ 8,6 %),</a:t>
            </a:r>
          </a:p>
          <a:p>
            <a:pPr eaLnBrk="1" hangingPunct="1">
              <a:lnSpc>
                <a:spcPct val="20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Olomoucký kraj vykazuje </a:t>
            </a:r>
            <a:r>
              <a:rPr lang="cs-CZ" altLang="cs-CZ" sz="2000" b="1" dirty="0">
                <a:solidFill>
                  <a:srgbClr val="0000FF"/>
                </a:solidFill>
                <a:latin typeface="Calibri" pitchFamily="34" charset="0"/>
              </a:rPr>
              <a:t>4.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 nejvyšší nezaměstnanost,</a:t>
            </a:r>
          </a:p>
          <a:p>
            <a:pPr eaLnBrk="1" hangingPunct="1">
              <a:lnSpc>
                <a:spcPct val="20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na 1 volné místo připadá </a:t>
            </a:r>
            <a:r>
              <a:rPr lang="cs-CZ" altLang="cs-CZ" sz="2000" b="1" dirty="0">
                <a:solidFill>
                  <a:srgbClr val="0000FF"/>
                </a:solidFill>
                <a:latin typeface="Calibri" pitchFamily="34" charset="0"/>
              </a:rPr>
              <a:t>2,5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 uchazečů o zaměstnání (v ČR </a:t>
            </a:r>
            <a:r>
              <a:rPr lang="cs-CZ" altLang="cs-CZ" sz="2000" b="1" dirty="0">
                <a:solidFill>
                  <a:srgbClr val="FF0000"/>
                </a:solidFill>
                <a:latin typeface="Calibri" pitchFamily="34" charset="0"/>
              </a:rPr>
              <a:t>1,8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 osoby),</a:t>
            </a:r>
          </a:p>
          <a:p>
            <a:pPr eaLnBrk="1" hangingPunct="1">
              <a:lnSpc>
                <a:spcPct val="20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počet volných míst </a:t>
            </a:r>
            <a:r>
              <a:rPr lang="cs-CZ" altLang="cs-CZ" sz="2000" b="1" dirty="0">
                <a:solidFill>
                  <a:srgbClr val="0000FF"/>
                </a:solidFill>
                <a:latin typeface="Calibri" pitchFamily="34" charset="0"/>
              </a:rPr>
              <a:t>(8 293) </a:t>
            </a:r>
            <a:r>
              <a:rPr lang="cs-CZ" altLang="cs-CZ" sz="2000" b="1" dirty="0">
                <a:latin typeface="Calibri" pitchFamily="34" charset="0"/>
              </a:rPr>
              <a:t>nejvyšší od vzniku úřadu práce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!</a:t>
            </a:r>
          </a:p>
          <a:p>
            <a:pPr eaLnBrk="1" hangingPunct="1">
              <a:lnSpc>
                <a:spcPct val="200000"/>
              </a:lnSpc>
            </a:pPr>
            <a:endParaRPr lang="cs-CZ" sz="20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6897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rgbClr val="0000FF"/>
                </a:solidFill>
                <a:latin typeface="Calibri" pitchFamily="34" charset="0"/>
              </a:rPr>
              <a:t>Nezaměstnanost v kraji </a:t>
            </a:r>
            <a:br>
              <a:rPr lang="cs-CZ" sz="2400" dirty="0" smtClean="0">
                <a:solidFill>
                  <a:srgbClr val="0000FF"/>
                </a:solidFill>
                <a:latin typeface="Calibri" pitchFamily="34" charset="0"/>
              </a:rPr>
            </a:br>
            <a:r>
              <a:rPr lang="cs-CZ" sz="2400" dirty="0" smtClean="0">
                <a:solidFill>
                  <a:srgbClr val="0000FF"/>
                </a:solidFill>
                <a:latin typeface="Calibri" pitchFamily="34" charset="0"/>
              </a:rPr>
              <a:t>k </a:t>
            </a:r>
            <a:r>
              <a:rPr lang="cs-CZ" sz="2400" dirty="0">
                <a:solidFill>
                  <a:srgbClr val="0000FF"/>
                </a:solidFill>
                <a:latin typeface="Calibri" pitchFamily="34" charset="0"/>
              </a:rPr>
              <a:t>31. 5. 2017</a:t>
            </a:r>
            <a:endParaRPr lang="cs-CZ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48680"/>
            <a:ext cx="4088836" cy="5894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270056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6"/>
          <p:cNvSpPr>
            <a:spLocks noGrp="1"/>
          </p:cNvSpPr>
          <p:nvPr>
            <p:ph type="title"/>
          </p:nvPr>
        </p:nvSpPr>
        <p:spPr>
          <a:xfrm>
            <a:off x="2195513" y="188640"/>
            <a:ext cx="6624637" cy="1440160"/>
          </a:xfrm>
        </p:spPr>
        <p:txBody>
          <a:bodyPr/>
          <a:lstStyle/>
          <a:p>
            <a:pPr algn="ctr"/>
            <a:r>
              <a:rPr lang="cs-CZ" sz="3200" dirty="0" smtClean="0">
                <a:solidFill>
                  <a:srgbClr val="000099"/>
                </a:solidFill>
              </a:rPr>
              <a:t>Úřad práce ČR</a:t>
            </a:r>
            <a:br>
              <a:rPr lang="cs-CZ" sz="3200" dirty="0" smtClean="0">
                <a:solidFill>
                  <a:srgbClr val="000099"/>
                </a:solidFill>
              </a:rPr>
            </a:br>
            <a:r>
              <a:rPr lang="cs-CZ" sz="3200" dirty="0" smtClean="0">
                <a:solidFill>
                  <a:srgbClr val="000099"/>
                </a:solidFill>
              </a:rPr>
              <a:t>základní oblasti státní správy</a:t>
            </a:r>
            <a:r>
              <a:rPr lang="cs-CZ" sz="3200" dirty="0">
                <a:solidFill>
                  <a:srgbClr val="000099"/>
                </a:solidFill>
              </a:rPr>
              <a:t/>
            </a:r>
            <a:br>
              <a:rPr lang="cs-CZ" sz="3200" dirty="0">
                <a:solidFill>
                  <a:srgbClr val="000099"/>
                </a:solidFill>
              </a:rPr>
            </a:br>
            <a:endParaRPr lang="cs-CZ" sz="3200" dirty="0" smtClean="0"/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684213" y="2060847"/>
            <a:ext cx="8135937" cy="4065315"/>
          </a:xfrm>
        </p:spPr>
        <p:txBody>
          <a:bodyPr/>
          <a:lstStyle/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 smtClean="0"/>
              <a:t>Státní </a:t>
            </a:r>
            <a:r>
              <a:rPr lang="cs-CZ" sz="2400" b="1" dirty="0"/>
              <a:t>sociální </a:t>
            </a:r>
            <a:r>
              <a:rPr lang="cs-CZ" sz="2400" b="1" dirty="0" smtClean="0"/>
              <a:t>podpora</a:t>
            </a:r>
            <a:endParaRPr lang="cs-CZ" sz="2400" b="1" dirty="0"/>
          </a:p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 smtClean="0"/>
              <a:t>Příspěvek </a:t>
            </a:r>
            <a:r>
              <a:rPr lang="cs-CZ" sz="2400" b="1" dirty="0"/>
              <a:t>na </a:t>
            </a:r>
            <a:r>
              <a:rPr lang="cs-CZ" sz="2400" b="1" dirty="0" smtClean="0"/>
              <a:t>péči</a:t>
            </a:r>
          </a:p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/>
              <a:t>P</a:t>
            </a:r>
            <a:r>
              <a:rPr lang="cs-CZ" sz="2400" b="1" dirty="0" smtClean="0"/>
              <a:t>omoc </a:t>
            </a:r>
            <a:r>
              <a:rPr lang="cs-CZ" sz="2400" b="1" dirty="0"/>
              <a:t>v hmotné </a:t>
            </a:r>
            <a:r>
              <a:rPr lang="cs-CZ" sz="2400" b="1" dirty="0" smtClean="0"/>
              <a:t>nouzi</a:t>
            </a:r>
          </a:p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 smtClean="0"/>
              <a:t>Dávky </a:t>
            </a:r>
            <a:r>
              <a:rPr lang="cs-CZ" sz="2400" b="1" dirty="0"/>
              <a:t>pro osoby se zdravotním </a:t>
            </a:r>
            <a:r>
              <a:rPr lang="cs-CZ" sz="2400" b="1" dirty="0" smtClean="0"/>
              <a:t>postižením</a:t>
            </a:r>
          </a:p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 smtClean="0"/>
              <a:t>Inspekce </a:t>
            </a:r>
            <a:r>
              <a:rPr lang="cs-CZ" sz="2400" b="1" dirty="0"/>
              <a:t>poskytování sociálních </a:t>
            </a:r>
            <a:r>
              <a:rPr lang="cs-CZ" sz="2400" b="1" dirty="0" smtClean="0"/>
              <a:t>služeb</a:t>
            </a:r>
            <a:endParaRPr lang="cs-CZ" sz="2400" b="1" dirty="0"/>
          </a:p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 smtClean="0"/>
              <a:t>Zaměstnanost: základní poradenství + speciální poradenství</a:t>
            </a:r>
            <a:endParaRPr lang="cs-CZ" sz="2400" b="1" dirty="0"/>
          </a:p>
          <a:p>
            <a:pPr marL="0" indent="0">
              <a:lnSpc>
                <a:spcPct val="120000"/>
              </a:lnSpc>
              <a:defRPr/>
            </a:pPr>
            <a:r>
              <a:rPr lang="cs-CZ" sz="2400" b="1" dirty="0"/>
              <a:t/>
            </a:r>
            <a:br>
              <a:rPr lang="cs-CZ" sz="2400" b="1" dirty="0"/>
            </a:br>
            <a:r>
              <a:rPr lang="cs-CZ" sz="2400" b="1" dirty="0"/>
              <a:t/>
            </a:r>
            <a:br>
              <a:rPr lang="cs-CZ" sz="2400" b="1" dirty="0"/>
            </a:br>
            <a:endParaRPr lang="cs-CZ" sz="2400" b="1" dirty="0"/>
          </a:p>
          <a:p>
            <a:pPr marL="358775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6078874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6"/>
          <p:cNvSpPr>
            <a:spLocks noGrp="1"/>
          </p:cNvSpPr>
          <p:nvPr>
            <p:ph type="title"/>
          </p:nvPr>
        </p:nvSpPr>
        <p:spPr>
          <a:xfrm>
            <a:off x="2195513" y="115888"/>
            <a:ext cx="6624637" cy="576262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Nezaměstnanost </a:t>
            </a:r>
            <a:br>
              <a:rPr lang="cs-CZ" altLang="cs-CZ" sz="3200" smtClean="0"/>
            </a:br>
            <a:endParaRPr lang="cs-CZ" altLang="cs-CZ" sz="3200" smtClean="0"/>
          </a:p>
        </p:txBody>
      </p:sp>
      <p:sp>
        <p:nvSpPr>
          <p:cNvPr id="9219" name="Nadpis 6"/>
          <p:cNvSpPr txBox="1">
            <a:spLocks/>
          </p:cNvSpPr>
          <p:nvPr/>
        </p:nvSpPr>
        <p:spPr bwMode="auto">
          <a:xfrm>
            <a:off x="2195513" y="692150"/>
            <a:ext cx="66246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Struktura nezaměstnanosti v kraji k </a:t>
            </a:r>
            <a:r>
              <a:rPr lang="cs-CZ" altLang="cs-CZ" sz="2400" b="1" dirty="0" smtClean="0">
                <a:solidFill>
                  <a:srgbClr val="0000FF"/>
                </a:solidFill>
                <a:latin typeface="Calibri" pitchFamily="34" charset="0"/>
              </a:rPr>
              <a:t>31. </a:t>
            </a:r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5</a:t>
            </a:r>
            <a:r>
              <a:rPr lang="cs-CZ" altLang="cs-CZ" sz="24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2017</a:t>
            </a:r>
            <a: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</a:br>
            <a:endParaRPr lang="cs-CZ" altLang="cs-CZ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9241" name="Text Box 162"/>
          <p:cNvSpPr txBox="1">
            <a:spLocks noChangeArrowheads="1"/>
          </p:cNvSpPr>
          <p:nvPr/>
        </p:nvSpPr>
        <p:spPr bwMode="auto">
          <a:xfrm>
            <a:off x="3598863" y="1117600"/>
            <a:ext cx="21415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2000" b="1">
                <a:solidFill>
                  <a:srgbClr val="0000FF"/>
                </a:solidFill>
                <a:latin typeface="Calibri" pitchFamily="34" charset="0"/>
              </a:rPr>
              <a:t>Základní kategorie</a:t>
            </a:r>
          </a:p>
        </p:txBody>
      </p:sp>
      <p:sp>
        <p:nvSpPr>
          <p:cNvPr id="9242" name="Text Box 164"/>
          <p:cNvSpPr txBox="1">
            <a:spLocks noChangeArrowheads="1"/>
          </p:cNvSpPr>
          <p:nvPr/>
        </p:nvSpPr>
        <p:spPr bwMode="auto">
          <a:xfrm>
            <a:off x="3675063" y="2754313"/>
            <a:ext cx="19875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2000" b="1">
                <a:solidFill>
                  <a:srgbClr val="0000FF"/>
                </a:solidFill>
                <a:latin typeface="Calibri" pitchFamily="34" charset="0"/>
              </a:rPr>
              <a:t>Věková struktura</a:t>
            </a:r>
          </a:p>
        </p:txBody>
      </p:sp>
      <p:graphicFrame>
        <p:nvGraphicFramePr>
          <p:cNvPr id="9" name="Group 177"/>
          <p:cNvGraphicFramePr>
            <a:graphicFrameLocks noGrp="1"/>
          </p:cNvGraphicFramePr>
          <p:nvPr/>
        </p:nvGraphicFramePr>
        <p:xfrm>
          <a:off x="511175" y="1557338"/>
          <a:ext cx="8280398" cy="1044576"/>
        </p:xfrm>
        <a:graphic>
          <a:graphicData uri="http://schemas.openxmlformats.org/drawingml/2006/table">
            <a:tbl>
              <a:tblPr/>
              <a:tblGrid>
                <a:gridCol w="1609736"/>
                <a:gridCol w="1769171"/>
                <a:gridCol w="1726997"/>
                <a:gridCol w="1651910"/>
                <a:gridCol w="1522584"/>
              </a:tblGrid>
              <a:tr h="70084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Kategorie</a:t>
                      </a:r>
                    </a:p>
                  </a:txBody>
                  <a:tcPr marL="91438" marR="91438" marT="45621" marB="4562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Nezaměstnaní celkem</a:t>
                      </a:r>
                    </a:p>
                  </a:txBody>
                  <a:tcPr marL="91438" marR="91438" marT="45621" marB="45621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Ženy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Zdravotně postižení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Absolventi škol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</a:tr>
              <a:tr h="3437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Počet 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(podíl)</a:t>
                      </a:r>
                    </a:p>
                  </a:txBody>
                  <a:tcPr marL="91438" marR="91438" marT="45621" marB="4562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20 945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10 782 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(52 %)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3 470 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(17 %)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721 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(3 %)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Chart 23"/>
          <p:cNvGraphicFramePr>
            <a:graphicFrameLocks/>
          </p:cNvGraphicFramePr>
          <p:nvPr/>
        </p:nvGraphicFramePr>
        <p:xfrm>
          <a:off x="1115616" y="3154363"/>
          <a:ext cx="6732748" cy="3247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575131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6"/>
          <p:cNvSpPr>
            <a:spLocks noGrp="1"/>
          </p:cNvSpPr>
          <p:nvPr>
            <p:ph type="title"/>
          </p:nvPr>
        </p:nvSpPr>
        <p:spPr>
          <a:xfrm>
            <a:off x="2195513" y="188913"/>
            <a:ext cx="6624637" cy="719137"/>
          </a:xfrm>
        </p:spPr>
        <p:txBody>
          <a:bodyPr/>
          <a:lstStyle/>
          <a:p>
            <a:pPr eaLnBrk="1" hangingPunct="1"/>
            <a:r>
              <a:rPr lang="cs-CZ" sz="3200" smtClean="0"/>
              <a:t>Nezaměstnanost</a:t>
            </a:r>
          </a:p>
        </p:txBody>
      </p:sp>
      <p:sp>
        <p:nvSpPr>
          <p:cNvPr id="10305" name="Nadpis 6"/>
          <p:cNvSpPr txBox="1">
            <a:spLocks/>
          </p:cNvSpPr>
          <p:nvPr/>
        </p:nvSpPr>
        <p:spPr bwMode="auto">
          <a:xfrm>
            <a:off x="1871663" y="692150"/>
            <a:ext cx="694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Nezaměstnanost v jednotlivých okresech kraje</a:t>
            </a:r>
            <a:r>
              <a:rPr lang="cs-CZ" sz="3200" b="1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sz="3200" b="1" dirty="0">
                <a:solidFill>
                  <a:srgbClr val="0000FF"/>
                </a:solidFill>
                <a:latin typeface="Calibri" pitchFamily="34" charset="0"/>
              </a:rPr>
            </a:br>
            <a:endParaRPr lang="cs-CZ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0306" name="TextovéPole 7"/>
          <p:cNvSpPr txBox="1">
            <a:spLocks noChangeArrowheads="1"/>
          </p:cNvSpPr>
          <p:nvPr/>
        </p:nvSpPr>
        <p:spPr bwMode="auto">
          <a:xfrm>
            <a:off x="3175" y="1412875"/>
            <a:ext cx="6227763" cy="512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ve všech okresech meziroční pokles nezaměstnanosti,</a:t>
            </a:r>
            <a:endParaRPr lang="cs-CZ" altLang="cs-CZ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největší pokles nezaměstnanosti (</a:t>
            </a:r>
            <a:r>
              <a:rPr lang="cs-CZ" altLang="cs-CZ" sz="2000" b="1" dirty="0">
                <a:solidFill>
                  <a:srgbClr val="FF0000"/>
                </a:solidFill>
                <a:latin typeface="Calibri" pitchFamily="34" charset="0"/>
              </a:rPr>
              <a:t>o 24</a:t>
            </a:r>
            <a:r>
              <a:rPr lang="cs-CZ" altLang="cs-CZ" sz="2000" b="1" dirty="0">
                <a:solidFill>
                  <a:srgbClr val="FF3300"/>
                </a:solidFill>
                <a:latin typeface="Calibri" pitchFamily="34" charset="0"/>
              </a:rPr>
              <a:t> %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) v okrese Olomouc, nejmenší (</a:t>
            </a:r>
            <a:r>
              <a:rPr lang="cs-CZ" altLang="cs-CZ" sz="2000" b="1" dirty="0">
                <a:solidFill>
                  <a:srgbClr val="FF0000"/>
                </a:solidFill>
                <a:latin typeface="Calibri" pitchFamily="34" charset="0"/>
              </a:rPr>
              <a:t>o 9 %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) v okrese Jeseník,</a:t>
            </a:r>
          </a:p>
          <a:p>
            <a:pPr eaLnBrk="1" hangingPunct="1">
              <a:lnSpc>
                <a:spcPct val="15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Jesenicko opět v čele s nejvyšší nezaměstnaností – vysoká sezónnost, v létě možná bude v čele okres Přerov,</a:t>
            </a:r>
          </a:p>
          <a:p>
            <a:pPr eaLnBrk="1" hangingPunct="1">
              <a:lnSpc>
                <a:spcPct val="15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nejvyšší počet </a:t>
            </a:r>
            <a:r>
              <a:rPr lang="cs-CZ" altLang="cs-CZ" sz="2000" b="1" dirty="0" err="1">
                <a:solidFill>
                  <a:srgbClr val="000000"/>
                </a:solidFill>
                <a:latin typeface="Calibri" pitchFamily="34" charset="0"/>
              </a:rPr>
              <a:t>UoZ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 na 1 volné místo na Jesenicku          (</a:t>
            </a:r>
            <a:r>
              <a:rPr lang="cs-CZ" altLang="cs-CZ" sz="2000" b="1" dirty="0">
                <a:solidFill>
                  <a:srgbClr val="FF0000"/>
                </a:solidFill>
                <a:latin typeface="Calibri" pitchFamily="34" charset="0"/>
              </a:rPr>
              <a:t>6 osob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), naopak nejnižší v okrese Prostějov (</a:t>
            </a:r>
            <a:r>
              <a:rPr lang="cs-CZ" altLang="cs-CZ" sz="2000" b="1" dirty="0">
                <a:solidFill>
                  <a:srgbClr val="FF0000"/>
                </a:solidFill>
                <a:latin typeface="Calibri" pitchFamily="34" charset="0"/>
              </a:rPr>
              <a:t>2 osoby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),</a:t>
            </a:r>
          </a:p>
          <a:p>
            <a:pPr eaLnBrk="1" hangingPunct="1">
              <a:lnSpc>
                <a:spcPct val="150000"/>
              </a:lnSpc>
            </a:pP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- v rámci POÚ nejhorší situace na </a:t>
            </a:r>
            <a:r>
              <a:rPr lang="cs-CZ" altLang="cs-CZ" sz="2000" b="1" dirty="0" err="1">
                <a:solidFill>
                  <a:srgbClr val="000000"/>
                </a:solidFill>
                <a:latin typeface="Calibri" pitchFamily="34" charset="0"/>
              </a:rPr>
              <a:t>Hanušovicku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 (PNO=</a:t>
            </a:r>
            <a:r>
              <a:rPr lang="cs-CZ" altLang="cs-CZ" sz="2000" b="1" dirty="0">
                <a:solidFill>
                  <a:srgbClr val="FF0000"/>
                </a:solidFill>
                <a:latin typeface="Calibri" pitchFamily="34" charset="0"/>
              </a:rPr>
              <a:t>10,6 %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) a </a:t>
            </a:r>
            <a:r>
              <a:rPr lang="cs-CZ" altLang="cs-CZ" sz="2000" b="1" dirty="0" err="1">
                <a:solidFill>
                  <a:srgbClr val="000000"/>
                </a:solidFill>
                <a:latin typeface="Calibri" pitchFamily="34" charset="0"/>
              </a:rPr>
              <a:t>Javornicku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 (</a:t>
            </a:r>
            <a:r>
              <a:rPr lang="cs-CZ" altLang="cs-CZ" sz="2000" b="1" dirty="0">
                <a:solidFill>
                  <a:srgbClr val="FF0000"/>
                </a:solidFill>
                <a:latin typeface="Calibri" pitchFamily="34" charset="0"/>
              </a:rPr>
              <a:t>8,5 %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), naopak nejlepší na Litovelsku (</a:t>
            </a:r>
            <a:r>
              <a:rPr lang="cs-CZ" altLang="cs-CZ" sz="2000" b="1" dirty="0">
                <a:solidFill>
                  <a:srgbClr val="FF0000"/>
                </a:solidFill>
                <a:latin typeface="Calibri" pitchFamily="34" charset="0"/>
              </a:rPr>
              <a:t>2,1 %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) a </a:t>
            </a:r>
            <a:r>
              <a:rPr lang="cs-CZ" altLang="cs-CZ" sz="2000" b="1" dirty="0" err="1">
                <a:solidFill>
                  <a:srgbClr val="000000"/>
                </a:solidFill>
                <a:latin typeface="Calibri" pitchFamily="34" charset="0"/>
              </a:rPr>
              <a:t>Konicku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 (</a:t>
            </a:r>
            <a:r>
              <a:rPr lang="cs-CZ" altLang="cs-CZ" sz="2000" b="1" dirty="0">
                <a:solidFill>
                  <a:srgbClr val="FF0000"/>
                </a:solidFill>
                <a:latin typeface="Calibri" pitchFamily="34" charset="0"/>
              </a:rPr>
              <a:t>2,5 %</a:t>
            </a:r>
            <a:r>
              <a:rPr lang="cs-CZ" altLang="cs-CZ" sz="2000" b="1" dirty="0">
                <a:solidFill>
                  <a:srgbClr val="000000"/>
                </a:solidFill>
                <a:latin typeface="Calibri" pitchFamily="34" charset="0"/>
              </a:rPr>
              <a:t>).</a:t>
            </a:r>
          </a:p>
          <a:p>
            <a:pPr eaLnBrk="1" hangingPunct="1">
              <a:lnSpc>
                <a:spcPct val="150000"/>
              </a:lnSpc>
            </a:pPr>
            <a:endParaRPr lang="cs-CZ" sz="2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graphicFrame>
        <p:nvGraphicFramePr>
          <p:cNvPr id="7" name="Group 181"/>
          <p:cNvGraphicFramePr>
            <a:graphicFrameLocks/>
          </p:cNvGraphicFramePr>
          <p:nvPr/>
        </p:nvGraphicFramePr>
        <p:xfrm>
          <a:off x="6264275" y="1268413"/>
          <a:ext cx="2782888" cy="5121276"/>
        </p:xfrm>
        <a:graphic>
          <a:graphicData uri="http://schemas.openxmlformats.org/drawingml/2006/table">
            <a:tbl>
              <a:tblPr/>
              <a:tblGrid>
                <a:gridCol w="612231"/>
                <a:gridCol w="1295922"/>
                <a:gridCol w="874735"/>
              </a:tblGrid>
              <a:tr h="39631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Poř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Okres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PNO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Karviná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9,7 %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8.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Jeseník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6,3 %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14.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Přerov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5,6 %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19.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Šumperk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4,8 %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9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27.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Olomouc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4,4 %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52.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Prostějov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3,1 %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20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77.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Rychnov</a:t>
                      </a: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nad </a:t>
                      </a:r>
                      <a:r>
                        <a:rPr kumimoji="0" lang="cs-CZ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Kněž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+mn-cs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1,3 %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2471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6"/>
          <p:cNvSpPr>
            <a:spLocks noGrp="1"/>
          </p:cNvSpPr>
          <p:nvPr>
            <p:ph type="title"/>
          </p:nvPr>
        </p:nvSpPr>
        <p:spPr>
          <a:xfrm>
            <a:off x="2195513" y="115888"/>
            <a:ext cx="6624637" cy="576262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Zaměstnanost </a:t>
            </a:r>
            <a:br>
              <a:rPr lang="cs-CZ" altLang="cs-CZ" sz="3200" smtClean="0"/>
            </a:br>
            <a:endParaRPr lang="cs-CZ" altLang="cs-CZ" sz="3200" smtClean="0"/>
          </a:p>
        </p:txBody>
      </p:sp>
      <p:sp>
        <p:nvSpPr>
          <p:cNvPr id="11267" name="Nadpis 6"/>
          <p:cNvSpPr txBox="1">
            <a:spLocks/>
          </p:cNvSpPr>
          <p:nvPr/>
        </p:nvSpPr>
        <p:spPr bwMode="auto">
          <a:xfrm>
            <a:off x="1979613" y="692150"/>
            <a:ext cx="68405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Poptávka po zaměstnancích v OC kraji k </a:t>
            </a:r>
            <a:r>
              <a:rPr lang="cs-CZ" altLang="cs-CZ" sz="2400" b="1" dirty="0" smtClean="0">
                <a:solidFill>
                  <a:srgbClr val="0000FF"/>
                </a:solidFill>
                <a:latin typeface="Calibri" pitchFamily="34" charset="0"/>
              </a:rPr>
              <a:t>31. </a:t>
            </a:r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5</a:t>
            </a:r>
            <a:r>
              <a:rPr lang="cs-CZ" altLang="cs-CZ" sz="24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2017</a:t>
            </a:r>
            <a: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</a:br>
            <a:endParaRPr lang="cs-CZ" altLang="cs-CZ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1268" name="Text Box 162"/>
          <p:cNvSpPr txBox="1">
            <a:spLocks noChangeArrowheads="1"/>
          </p:cNvSpPr>
          <p:nvPr/>
        </p:nvSpPr>
        <p:spPr bwMode="auto">
          <a:xfrm>
            <a:off x="2208213" y="1203325"/>
            <a:ext cx="51974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2000" b="1">
                <a:solidFill>
                  <a:srgbClr val="0000FF"/>
                </a:solidFill>
                <a:latin typeface="Calibri" pitchFamily="34" charset="0"/>
              </a:rPr>
              <a:t>Počet hlášených volných míst – Olomoucký kraj</a:t>
            </a:r>
          </a:p>
        </p:txBody>
      </p:sp>
      <p:graphicFrame>
        <p:nvGraphicFramePr>
          <p:cNvPr id="9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283924"/>
              </p:ext>
            </p:extLst>
          </p:nvPr>
        </p:nvGraphicFramePr>
        <p:xfrm>
          <a:off x="179388" y="1603375"/>
          <a:ext cx="8856662" cy="46926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2259"/>
                <a:gridCol w="1224049"/>
                <a:gridCol w="1080354"/>
              </a:tblGrid>
              <a:tr h="54871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cs-CZ" sz="2000" b="1" dirty="0" smtClean="0">
                          <a:solidFill>
                            <a:srgbClr val="0000FF"/>
                          </a:solidFill>
                        </a:rPr>
                        <a:t>Název</a:t>
                      </a:r>
                      <a:r>
                        <a:rPr lang="cs-CZ" sz="2000" b="1" baseline="0" dirty="0" smtClean="0">
                          <a:solidFill>
                            <a:srgbClr val="0000FF"/>
                          </a:solidFill>
                        </a:rPr>
                        <a:t> profese</a:t>
                      </a:r>
                      <a:endParaRPr lang="cs-CZ" sz="2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cs-CZ" sz="2000" b="1" dirty="0" smtClean="0">
                          <a:solidFill>
                            <a:srgbClr val="0000FF"/>
                          </a:solidFill>
                        </a:rPr>
                        <a:t>Počet VM</a:t>
                      </a:r>
                      <a:endParaRPr lang="cs-CZ" sz="2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cs-CZ" sz="2000" b="1" dirty="0" smtClean="0">
                          <a:solidFill>
                            <a:srgbClr val="0000FF"/>
                          </a:solidFill>
                        </a:rPr>
                        <a:t>Podíl</a:t>
                      </a:r>
                      <a:endParaRPr lang="cs-CZ" sz="2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36" marR="91436" marT="45725" marB="45725" anchor="ctr"/>
                </a:tc>
              </a:tr>
              <a:tr h="4604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800" b="1" dirty="0" smtClean="0">
                          <a:latin typeface="+mn-lt"/>
                        </a:rPr>
                        <a:t>Strojírenské profese (soustružníci, zámečníci, svářeči, mechanici)</a:t>
                      </a:r>
                      <a:endParaRPr lang="cs-CZ" sz="1800" b="1" dirty="0"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1 081</a:t>
                      </a:r>
                      <a:endParaRPr lang="cs-CZ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13</a:t>
                      </a:r>
                      <a:r>
                        <a:rPr lang="cs-CZ" sz="2000" b="1" baseline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</a:t>
                      </a:r>
                      <a:r>
                        <a:rPr lang="cs-CZ" sz="2000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%</a:t>
                      </a:r>
                      <a:endParaRPr lang="cs-CZ" sz="20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</a:tr>
              <a:tr h="4604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latin typeface="+mn-lt"/>
                        </a:rPr>
                        <a:t>Řidiči nákladních automobilů (zejména kamionová</a:t>
                      </a:r>
                      <a:r>
                        <a:rPr lang="cs-CZ" sz="1800" b="1" baseline="0" dirty="0" smtClean="0">
                          <a:latin typeface="+mn-lt"/>
                        </a:rPr>
                        <a:t> doprava)</a:t>
                      </a:r>
                      <a:endParaRPr lang="cs-CZ" sz="1800" b="1" dirty="0" smtClean="0"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579</a:t>
                      </a:r>
                      <a:endParaRPr lang="cs-CZ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7 %</a:t>
                      </a:r>
                      <a:endParaRPr lang="cs-CZ" sz="20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</a:tr>
              <a:tr h="4604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latin typeface="+mn-lt"/>
                        </a:rPr>
                        <a:t>Stavební řemeslníci (zedníci, tesaři, instalatéři, malíři)</a:t>
                      </a: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386</a:t>
                      </a:r>
                      <a:endParaRPr lang="cs-CZ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5 %</a:t>
                      </a:r>
                      <a:endParaRPr lang="cs-CZ" sz="20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</a:tr>
              <a:tr h="4604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800" b="1" dirty="0" smtClean="0">
                          <a:latin typeface="+mn-lt"/>
                        </a:rPr>
                        <a:t>Strážní</a:t>
                      </a:r>
                      <a:endParaRPr lang="cs-CZ" sz="1800" b="1" dirty="0"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367</a:t>
                      </a:r>
                      <a:endParaRPr lang="cs-CZ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4 %</a:t>
                      </a:r>
                      <a:endParaRPr lang="cs-CZ" sz="20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</a:tr>
              <a:tr h="4604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latin typeface="+mn-lt"/>
                        </a:rPr>
                        <a:t>Administrativa (call centra, informační služby)</a:t>
                      </a:r>
                    </a:p>
                  </a:txBody>
                  <a:tcPr marR="7620" marT="7621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326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1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cs-CZ" sz="2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4 %</a:t>
                      </a:r>
                      <a:endParaRPr lang="cs-CZ" sz="20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1" marB="0" anchor="ctr"/>
                </a:tc>
              </a:tr>
              <a:tr h="4604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800" b="1" dirty="0" smtClean="0">
                          <a:latin typeface="+mn-lt"/>
                        </a:rPr>
                        <a:t>Prodavači</a:t>
                      </a:r>
                      <a:endParaRPr lang="cs-CZ" sz="1800" b="1" dirty="0"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302</a:t>
                      </a:r>
                      <a:endParaRPr lang="cs-CZ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baseline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4 %</a:t>
                      </a:r>
                      <a:endParaRPr lang="cs-CZ" sz="20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</a:tr>
              <a:tr h="460437">
                <a:tc>
                  <a:txBody>
                    <a:bodyPr/>
                    <a:lstStyle/>
                    <a:p>
                      <a:pPr algn="l" rtl="0" fontAlgn="ctr">
                        <a:lnSpc>
                          <a:spcPct val="100000"/>
                        </a:lnSpc>
                      </a:pPr>
                      <a:r>
                        <a:rPr lang="cs-CZ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Kuchaři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293</a:t>
                      </a:r>
                      <a:endParaRPr lang="cs-CZ" sz="2000" b="1" dirty="0"/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solidFill>
                            <a:srgbClr val="0000FF"/>
                          </a:solidFill>
                        </a:rPr>
                        <a:t>4 %</a:t>
                      </a:r>
                      <a:endParaRPr lang="cs-CZ" sz="2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36" marR="91436" marT="45725" marB="45725" anchor="ctr"/>
                </a:tc>
              </a:tr>
              <a:tr h="46043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Montážní dělníci</a:t>
                      </a:r>
                    </a:p>
                  </a:txBody>
                  <a:tcPr marR="7620" marT="7621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280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1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cs-CZ" sz="2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3 %</a:t>
                      </a:r>
                      <a:endParaRPr lang="cs-CZ" sz="20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1" marB="0" anchor="ctr"/>
                </a:tc>
              </a:tr>
              <a:tr h="4604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Skladníci a obsluha paletovacích a VZ vozíků</a:t>
                      </a: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274</a:t>
                      </a:r>
                      <a:endParaRPr lang="cs-CZ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6" marR="91436" marT="45725" marB="4572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3 %</a:t>
                      </a:r>
                    </a:p>
                  </a:txBody>
                  <a:tcPr marL="91436" marR="91436" marT="45725" marB="457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50446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4213" y="2420887"/>
            <a:ext cx="8135937" cy="4104457"/>
          </a:xfrm>
        </p:spPr>
        <p:txBody>
          <a:bodyPr/>
          <a:lstStyle/>
          <a:p>
            <a:pPr algn="ctr"/>
            <a:r>
              <a:rPr lang="cs-CZ" b="1" dirty="0">
                <a:solidFill>
                  <a:srgbClr val="002060"/>
                </a:solidFill>
              </a:rPr>
              <a:t>Děkuji Vám za </a:t>
            </a:r>
            <a:r>
              <a:rPr lang="cs-CZ" b="1" dirty="0" smtClean="0">
                <a:solidFill>
                  <a:srgbClr val="002060"/>
                </a:solidFill>
              </a:rPr>
              <a:t>pozornost</a:t>
            </a:r>
            <a:r>
              <a:rPr lang="cs-CZ" b="1" dirty="0">
                <a:solidFill>
                  <a:srgbClr val="002060"/>
                </a:solidFill>
              </a:rPr>
              <a:t/>
            </a:r>
            <a:br>
              <a:rPr lang="cs-CZ" b="1" dirty="0">
                <a:solidFill>
                  <a:srgbClr val="002060"/>
                </a:solidFill>
              </a:rPr>
            </a:br>
            <a:endParaRPr lang="cs-CZ" b="1" dirty="0">
              <a:solidFill>
                <a:srgbClr val="002060"/>
              </a:solidFill>
            </a:endParaRPr>
          </a:p>
          <a:p>
            <a:pPr algn="ctr"/>
            <a:endParaRPr lang="cs-CZ" b="1" dirty="0" smtClean="0">
              <a:solidFill>
                <a:srgbClr val="002060"/>
              </a:solidFill>
            </a:endParaRPr>
          </a:p>
          <a:p>
            <a:pPr algn="ctr"/>
            <a:r>
              <a:rPr lang="cs-CZ" b="1" dirty="0" smtClean="0">
                <a:solidFill>
                  <a:srgbClr val="002060"/>
                </a:solidFill>
              </a:rPr>
              <a:t>http</a:t>
            </a:r>
            <a:r>
              <a:rPr lang="cs-CZ" b="1" dirty="0">
                <a:solidFill>
                  <a:srgbClr val="002060"/>
                </a:solidFill>
              </a:rPr>
              <a:t>://portal.mpsv.cz</a:t>
            </a:r>
          </a:p>
          <a:p>
            <a:pPr algn="ctr"/>
            <a:r>
              <a:rPr lang="cs-CZ" b="1" dirty="0">
                <a:solidFill>
                  <a:srgbClr val="002060"/>
                </a:solidFill>
                <a:latin typeface="Calibri" pitchFamily="34" charset="0"/>
              </a:rPr>
              <a:t>http://www.uradprace.cz</a:t>
            </a:r>
          </a:p>
          <a:p>
            <a:pPr algn="ctr"/>
            <a:r>
              <a:rPr lang="cs-CZ" b="1" dirty="0">
                <a:solidFill>
                  <a:srgbClr val="333399"/>
                </a:solidFill>
              </a:rPr>
              <a:t/>
            </a:r>
            <a:br>
              <a:rPr lang="cs-CZ" b="1" dirty="0">
                <a:solidFill>
                  <a:srgbClr val="333399"/>
                </a:solidFill>
              </a:rPr>
            </a:br>
            <a:endParaRPr lang="cs-CZ" b="1" dirty="0" smtClean="0">
              <a:solidFill>
                <a:srgbClr val="333399"/>
              </a:solidFill>
            </a:endParaRPr>
          </a:p>
          <a:p>
            <a:pPr algn="ctr"/>
            <a:endParaRPr lang="cs-CZ" sz="2000" b="1" dirty="0">
              <a:solidFill>
                <a:srgbClr val="333399"/>
              </a:solidFill>
            </a:endParaRPr>
          </a:p>
          <a:p>
            <a:pPr algn="ctr"/>
            <a:endParaRPr lang="cs-CZ" sz="2000" b="1" dirty="0" smtClean="0">
              <a:solidFill>
                <a:srgbClr val="333399"/>
              </a:solidFill>
            </a:endParaRP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7362556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200" dirty="0" smtClean="0"/>
              <a:t>Poradenství </a:t>
            </a:r>
            <a:br>
              <a:rPr lang="cs-CZ" sz="3200" dirty="0" smtClean="0"/>
            </a:br>
            <a:r>
              <a:rPr lang="cs-CZ" sz="3200" dirty="0" smtClean="0"/>
              <a:t>ve službách zaměstnanosti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400" b="1" dirty="0" smtClean="0">
              <a:solidFill>
                <a:srgbClr val="002368"/>
              </a:solidFill>
            </a:endParaRPr>
          </a:p>
          <a:p>
            <a:pPr marL="458425" indent="-457200">
              <a:buAutoNum type="arabicParenR"/>
            </a:pPr>
            <a:r>
              <a:rPr lang="cs-CZ" sz="2400" b="1" dirty="0" smtClean="0">
                <a:solidFill>
                  <a:srgbClr val="002368"/>
                </a:solidFill>
              </a:rPr>
              <a:t>Poradenství </a:t>
            </a:r>
            <a:r>
              <a:rPr lang="cs-CZ" sz="2400" b="1" dirty="0">
                <a:solidFill>
                  <a:srgbClr val="002368"/>
                </a:solidFill>
              </a:rPr>
              <a:t>pro zprostředkování</a:t>
            </a:r>
            <a:r>
              <a:rPr lang="cs-CZ" sz="2400" dirty="0">
                <a:solidFill>
                  <a:srgbClr val="002368"/>
                </a:solidFill>
              </a:rPr>
              <a:t> vhodného zaměstnání fyzické osobě se zaměřuje na posouzení zdravotních, kvalifikačních a osobnostních předpokladů pro doporučení vhodného zaměstnání, přípravy pro povolání a rekvalifikace</a:t>
            </a:r>
            <a:r>
              <a:rPr lang="cs-CZ" sz="2400" dirty="0" smtClean="0">
                <a:solidFill>
                  <a:srgbClr val="002368"/>
                </a:solidFill>
              </a:rPr>
              <a:t>.</a:t>
            </a:r>
          </a:p>
          <a:p>
            <a:pPr marL="458425" indent="-457200">
              <a:buAutoNum type="arabicParenR"/>
            </a:pPr>
            <a:endParaRPr lang="cs-CZ" sz="2400" dirty="0">
              <a:solidFill>
                <a:srgbClr val="002368"/>
              </a:solidFill>
            </a:endParaRPr>
          </a:p>
          <a:p>
            <a:r>
              <a:rPr lang="cs-CZ" sz="2400" b="1" dirty="0" smtClean="0">
                <a:solidFill>
                  <a:srgbClr val="002368"/>
                </a:solidFill>
              </a:rPr>
              <a:t>2) Poradenství </a:t>
            </a:r>
            <a:r>
              <a:rPr lang="cs-CZ" sz="2400" b="1" dirty="0">
                <a:solidFill>
                  <a:srgbClr val="002368"/>
                </a:solidFill>
              </a:rPr>
              <a:t>pro zaměstnavatele </a:t>
            </a:r>
            <a:r>
              <a:rPr lang="cs-CZ" sz="2400" dirty="0">
                <a:solidFill>
                  <a:srgbClr val="002368"/>
                </a:solidFill>
              </a:rPr>
              <a:t>se zaměřuje na výběr </a:t>
            </a:r>
            <a:r>
              <a:rPr lang="cs-CZ" sz="2400" dirty="0" smtClean="0">
                <a:solidFill>
                  <a:srgbClr val="002368"/>
                </a:solidFill>
              </a:rPr>
              <a:t>zaměstnanců </a:t>
            </a:r>
            <a:r>
              <a:rPr lang="cs-CZ" sz="2400" dirty="0">
                <a:solidFill>
                  <a:srgbClr val="002368"/>
                </a:solidFill>
              </a:rPr>
              <a:t>pro zaměstnavatele a zajištění souladu mezi požadavky zaměstnavatelů a nabídkou pracovních sil na trhu práce.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0914176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200" dirty="0" smtClean="0"/>
              <a:t>Poradenství </a:t>
            </a:r>
            <a:br>
              <a:rPr lang="cs-CZ" sz="3200" dirty="0" smtClean="0"/>
            </a:br>
            <a:r>
              <a:rPr lang="cs-CZ" sz="3200" dirty="0" smtClean="0"/>
              <a:t>ve službách zaměstnanosti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dirty="0" smtClean="0">
                <a:solidFill>
                  <a:srgbClr val="002368"/>
                </a:solidFill>
              </a:rPr>
              <a:t>3) </a:t>
            </a:r>
            <a:r>
              <a:rPr lang="cs-CZ" sz="2400" b="1" dirty="0">
                <a:solidFill>
                  <a:srgbClr val="002368"/>
                </a:solidFill>
              </a:rPr>
              <a:t>Poradenství pro volbu povolání </a:t>
            </a:r>
            <a:r>
              <a:rPr lang="cs-CZ" sz="2400" dirty="0">
                <a:solidFill>
                  <a:srgbClr val="002368"/>
                </a:solidFill>
              </a:rPr>
              <a:t>se zaměřuje zejména na poskytování informací o povoláních, předpokladech a způsobilosti pro výkon určitého povolání, možnostech studia, přípravy na povolání a možnostech pracovního uplatnění.</a:t>
            </a:r>
          </a:p>
          <a:p>
            <a:r>
              <a:rPr lang="cs-CZ" sz="2400" dirty="0">
                <a:solidFill>
                  <a:srgbClr val="002368"/>
                </a:solidFill>
              </a:rPr>
              <a:t>Poradenství je poskytováno </a:t>
            </a:r>
            <a:r>
              <a:rPr lang="cs-CZ" sz="2400" b="1" dirty="0">
                <a:solidFill>
                  <a:srgbClr val="002368"/>
                </a:solidFill>
              </a:rPr>
              <a:t>žákům a studentům škol a jiným fyzickým nebo právnickým osobám</a:t>
            </a:r>
            <a:r>
              <a:rPr lang="cs-CZ" sz="2400" dirty="0">
                <a:solidFill>
                  <a:srgbClr val="002368"/>
                </a:solidFill>
              </a:rPr>
              <a:t>; tím není dotčeno poskytování poradenských služeb v resortu </a:t>
            </a:r>
            <a:r>
              <a:rPr lang="cs-CZ" sz="2400" dirty="0" smtClean="0">
                <a:solidFill>
                  <a:srgbClr val="002368"/>
                </a:solidFill>
              </a:rPr>
              <a:t>školství.</a:t>
            </a:r>
            <a:endParaRPr lang="cs-CZ" sz="2400" dirty="0">
              <a:solidFill>
                <a:srgbClr val="002368"/>
              </a:solidFill>
            </a:endParaRPr>
          </a:p>
          <a:p>
            <a:r>
              <a:rPr lang="cs-CZ" sz="2400" b="1" dirty="0" smtClean="0">
                <a:solidFill>
                  <a:srgbClr val="002368"/>
                </a:solidFill>
              </a:rPr>
              <a:t>4) </a:t>
            </a:r>
            <a:r>
              <a:rPr lang="cs-CZ" sz="2400" b="1" dirty="0">
                <a:solidFill>
                  <a:srgbClr val="002368"/>
                </a:solidFill>
              </a:rPr>
              <a:t>Poradenství pro volbu rekvalifikace </a:t>
            </a:r>
            <a:r>
              <a:rPr lang="cs-CZ" sz="2400" dirty="0">
                <a:solidFill>
                  <a:srgbClr val="002368"/>
                </a:solidFill>
              </a:rPr>
              <a:t>se zaměřuje na určování obsahu a rozsahu rekvalifikace a vychází z dosavadní kvalifikace, zdravotního stavu, schopností a zkušeností fyzické osoby, která má být rekvalifikována.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5172135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200" dirty="0" smtClean="0"/>
              <a:t>Poradenství</a:t>
            </a:r>
            <a:br>
              <a:rPr lang="cs-CZ" sz="3200" dirty="0" smtClean="0"/>
            </a:br>
            <a:r>
              <a:rPr lang="cs-CZ" sz="3200" dirty="0" smtClean="0"/>
              <a:t> ve službách zaměstnanosti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400" b="1" dirty="0" smtClean="0">
              <a:solidFill>
                <a:srgbClr val="002368"/>
              </a:solidFill>
            </a:endParaRPr>
          </a:p>
          <a:p>
            <a:r>
              <a:rPr lang="cs-CZ" sz="2400" b="1" dirty="0" smtClean="0">
                <a:solidFill>
                  <a:srgbClr val="002368"/>
                </a:solidFill>
              </a:rPr>
              <a:t>5) </a:t>
            </a:r>
            <a:r>
              <a:rPr lang="cs-CZ" sz="2400" b="1" dirty="0">
                <a:solidFill>
                  <a:srgbClr val="002368"/>
                </a:solidFill>
              </a:rPr>
              <a:t>Poradenství pro volbu přípravy k práci osob se zdravotním postižením</a:t>
            </a:r>
            <a:r>
              <a:rPr lang="cs-CZ" sz="2400" dirty="0">
                <a:solidFill>
                  <a:srgbClr val="002368"/>
                </a:solidFill>
              </a:rPr>
              <a:t> se zaměřuje na řešení specifických potřeb ve zdravotní, sociální a jiných oblastech života těchto osob a na odstranění překážek jejich přístupu na trh práce</a:t>
            </a:r>
            <a:r>
              <a:rPr lang="cs-CZ" sz="2400" dirty="0" smtClean="0">
                <a:solidFill>
                  <a:srgbClr val="002368"/>
                </a:solidFill>
              </a:rPr>
              <a:t>.</a:t>
            </a:r>
          </a:p>
          <a:p>
            <a:endParaRPr lang="cs-CZ" sz="2400" dirty="0">
              <a:solidFill>
                <a:srgbClr val="002368"/>
              </a:solidFill>
            </a:endParaRPr>
          </a:p>
          <a:p>
            <a:r>
              <a:rPr lang="cs-CZ" sz="2400" b="1" dirty="0" smtClean="0">
                <a:solidFill>
                  <a:srgbClr val="002368"/>
                </a:solidFill>
              </a:rPr>
              <a:t>6) Poradenství </a:t>
            </a:r>
            <a:r>
              <a:rPr lang="cs-CZ" sz="2400" b="1" dirty="0">
                <a:solidFill>
                  <a:srgbClr val="002368"/>
                </a:solidFill>
              </a:rPr>
              <a:t>při výběru vhodných nástrojů aktivní politiky </a:t>
            </a:r>
            <a:r>
              <a:rPr lang="cs-CZ" sz="2400" dirty="0">
                <a:solidFill>
                  <a:srgbClr val="002368"/>
                </a:solidFill>
              </a:rPr>
              <a:t>zaměstnanosti se zaměřuje na usměrňování pracovního uplatnění fyzických osob u zaměstnavatelů v souladu s požadavky a možnostmi trhu práce. </a:t>
            </a:r>
          </a:p>
          <a:p>
            <a:endParaRPr lang="cs-CZ" sz="2000" dirty="0">
              <a:solidFill>
                <a:srgbClr val="002368"/>
              </a:solidFill>
            </a:endParaRP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7201599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1916" y="188640"/>
            <a:ext cx="6624637" cy="1800200"/>
          </a:xfrm>
        </p:spPr>
        <p:txBody>
          <a:bodyPr/>
          <a:lstStyle/>
          <a:p>
            <a:pPr marL="1225" lvl="0" algn="ctr">
              <a:spcBef>
                <a:spcPts val="1200"/>
              </a:spcBef>
            </a:pPr>
            <a:r>
              <a:rPr lang="cs-CZ" sz="3200" dirty="0" smtClean="0"/>
              <a:t>Kariérové poradenství na </a:t>
            </a:r>
            <a:br>
              <a:rPr lang="cs-CZ" sz="3200" dirty="0" smtClean="0"/>
            </a:br>
            <a:r>
              <a:rPr lang="cs-CZ" sz="3200" dirty="0" smtClean="0"/>
              <a:t>Úřadu práce ČR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8135937" cy="4641974"/>
          </a:xfrm>
        </p:spPr>
        <p:txBody>
          <a:bodyPr/>
          <a:lstStyle/>
          <a:p>
            <a:pPr marL="1225" indent="0" algn="just">
              <a:spcBef>
                <a:spcPts val="600"/>
              </a:spcBef>
            </a:pPr>
            <a:r>
              <a:rPr lang="cs-CZ" sz="2000" b="1" dirty="0" smtClean="0">
                <a:solidFill>
                  <a:srgbClr val="FF0000"/>
                </a:solidFill>
              </a:rPr>
              <a:t>VOLBA POVOLÁNÍ</a:t>
            </a:r>
          </a:p>
          <a:p>
            <a:pPr marL="696913" indent="-342900" algn="just">
              <a:buFont typeface="Wingdings" pitchFamily="2" charset="2"/>
              <a:buChar char="ü"/>
            </a:pPr>
            <a:r>
              <a:rPr lang="cs-CZ" sz="1800" dirty="0" smtClean="0">
                <a:solidFill>
                  <a:srgbClr val="002060"/>
                </a:solidFill>
              </a:rPr>
              <a:t>Volba vhodného učebního / studijního oboru</a:t>
            </a:r>
          </a:p>
          <a:p>
            <a:pPr marL="696913" indent="-342900" algn="just">
              <a:buFont typeface="Wingdings" pitchFamily="2" charset="2"/>
              <a:buChar char="ü"/>
            </a:pPr>
            <a:r>
              <a:rPr lang="cs-CZ" sz="1800" dirty="0" smtClean="0">
                <a:solidFill>
                  <a:srgbClr val="002060"/>
                </a:solidFill>
              </a:rPr>
              <a:t>Žáci, studenti, rodiče, učitelé, uchazeči o zaměstnání, ostatní zájemci</a:t>
            </a:r>
          </a:p>
          <a:p>
            <a:pPr marL="1225" indent="0" algn="just"/>
            <a:r>
              <a:rPr lang="cs-CZ" sz="2000" b="1" dirty="0" smtClean="0">
                <a:solidFill>
                  <a:srgbClr val="FF0000"/>
                </a:solidFill>
              </a:rPr>
              <a:t>ZMĚNA ZAMĚSTNÁNÍ</a:t>
            </a:r>
          </a:p>
          <a:p>
            <a:pPr marL="696913" indent="-342900" algn="just">
              <a:buFont typeface="Wingdings" pitchFamily="2" charset="2"/>
              <a:buChar char="ü"/>
            </a:pPr>
            <a:r>
              <a:rPr lang="cs-CZ" sz="1800" dirty="0" smtClean="0">
                <a:solidFill>
                  <a:srgbClr val="002060"/>
                </a:solidFill>
              </a:rPr>
              <a:t>Volba vhodného zaměstnání</a:t>
            </a:r>
          </a:p>
          <a:p>
            <a:pPr marL="696913" indent="-342900" algn="just">
              <a:buFont typeface="Wingdings" pitchFamily="2" charset="2"/>
              <a:buChar char="ü"/>
            </a:pPr>
            <a:r>
              <a:rPr lang="cs-CZ" sz="1800" dirty="0" smtClean="0">
                <a:solidFill>
                  <a:srgbClr val="002060"/>
                </a:solidFill>
              </a:rPr>
              <a:t>Uchazeči </a:t>
            </a:r>
            <a:r>
              <a:rPr lang="cs-CZ" sz="1800" dirty="0">
                <a:solidFill>
                  <a:srgbClr val="002060"/>
                </a:solidFill>
              </a:rPr>
              <a:t>o </a:t>
            </a:r>
            <a:r>
              <a:rPr lang="cs-CZ" sz="1800" dirty="0" smtClean="0">
                <a:solidFill>
                  <a:srgbClr val="002060"/>
                </a:solidFill>
              </a:rPr>
              <a:t>zaměstnání, ostatní zájemci, žáci</a:t>
            </a:r>
            <a:r>
              <a:rPr lang="cs-CZ" sz="1800" dirty="0">
                <a:solidFill>
                  <a:srgbClr val="002060"/>
                </a:solidFill>
              </a:rPr>
              <a:t>, studenti, rodiče, </a:t>
            </a:r>
            <a:r>
              <a:rPr lang="cs-CZ" sz="1800" dirty="0" smtClean="0">
                <a:solidFill>
                  <a:srgbClr val="002060"/>
                </a:solidFill>
              </a:rPr>
              <a:t>učitelé</a:t>
            </a:r>
            <a:endParaRPr lang="cs-CZ" sz="1800" dirty="0">
              <a:solidFill>
                <a:srgbClr val="002060"/>
              </a:solidFill>
            </a:endParaRPr>
          </a:p>
          <a:p>
            <a:pPr marL="1225" indent="0" algn="just"/>
            <a:r>
              <a:rPr lang="cs-CZ" sz="2000" b="1" dirty="0" smtClean="0">
                <a:solidFill>
                  <a:srgbClr val="FF0000"/>
                </a:solidFill>
              </a:rPr>
              <a:t>REKVALIFIKACE</a:t>
            </a:r>
          </a:p>
          <a:p>
            <a:pPr marL="696913" indent="-342900" algn="just">
              <a:buFont typeface="Wingdings" pitchFamily="2" charset="2"/>
              <a:buChar char="ü"/>
            </a:pPr>
            <a:r>
              <a:rPr lang="cs-CZ" sz="1800" dirty="0" smtClean="0">
                <a:solidFill>
                  <a:srgbClr val="002060"/>
                </a:solidFill>
              </a:rPr>
              <a:t>Výběr vhodného kurzu</a:t>
            </a:r>
          </a:p>
          <a:p>
            <a:pPr marL="696913" indent="-342900" algn="just">
              <a:buFont typeface="Wingdings" pitchFamily="2" charset="2"/>
              <a:buChar char="ü"/>
            </a:pPr>
            <a:r>
              <a:rPr lang="cs-CZ" sz="1800" dirty="0" smtClean="0">
                <a:solidFill>
                  <a:srgbClr val="002060"/>
                </a:solidFill>
              </a:rPr>
              <a:t>Uchazeči o zaměstnání, zájemci o zaměstnání, zaměstnavatelé</a:t>
            </a:r>
          </a:p>
          <a:p>
            <a:pPr marL="0" indent="0" algn="just"/>
            <a:r>
              <a:rPr lang="cs-CZ" sz="2000" b="1" dirty="0" smtClean="0">
                <a:solidFill>
                  <a:srgbClr val="FF0000"/>
                </a:solidFill>
              </a:rPr>
              <a:t>SPECIÁLNÍ PORADENSTVÍ</a:t>
            </a:r>
          </a:p>
          <a:p>
            <a:pPr marL="722313" lvl="1" indent="-369888" algn="just">
              <a:buFont typeface="Wingdings" pitchFamily="2" charset="2"/>
              <a:buChar char="ü"/>
            </a:pPr>
            <a:r>
              <a:rPr lang="cs-CZ" sz="1800" dirty="0" smtClean="0">
                <a:solidFill>
                  <a:srgbClr val="002060"/>
                </a:solidFill>
              </a:rPr>
              <a:t>Tvorba životopisu, motivačního dopisu, příprava na přijímací pohovor</a:t>
            </a:r>
          </a:p>
          <a:p>
            <a:pPr marL="722313" indent="-368300" algn="just">
              <a:buFont typeface="Wingdings" pitchFamily="2" charset="2"/>
              <a:buChar char="ü"/>
            </a:pPr>
            <a:r>
              <a:rPr lang="cs-CZ" sz="1800" dirty="0" smtClean="0">
                <a:solidFill>
                  <a:srgbClr val="002060"/>
                </a:solidFill>
              </a:rPr>
              <a:t>Uchazeči </a:t>
            </a:r>
            <a:r>
              <a:rPr lang="cs-CZ" sz="1800" dirty="0">
                <a:solidFill>
                  <a:srgbClr val="002060"/>
                </a:solidFill>
              </a:rPr>
              <a:t>o zaměstnání, zájemci o zaměstnání, zaměstnavatelé</a:t>
            </a:r>
          </a:p>
          <a:p>
            <a:pPr marL="354013" indent="0" algn="just"/>
            <a:endParaRPr lang="cs-CZ" sz="2000" b="1" dirty="0">
              <a:solidFill>
                <a:srgbClr val="FF0000"/>
              </a:solidFill>
            </a:endParaRPr>
          </a:p>
          <a:p>
            <a:pPr marL="354013" indent="0" algn="just"/>
            <a:endParaRPr lang="cs-CZ" sz="2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5164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1916" y="188640"/>
            <a:ext cx="6624637" cy="1800200"/>
          </a:xfrm>
        </p:spPr>
        <p:txBody>
          <a:bodyPr/>
          <a:lstStyle/>
          <a:p>
            <a:pPr marL="1225" lvl="0" algn="ctr">
              <a:spcBef>
                <a:spcPts val="1200"/>
              </a:spcBef>
            </a:pPr>
            <a:r>
              <a:rPr lang="cs-CZ" sz="3200" dirty="0" smtClean="0"/>
              <a:t>Poradenství pro volbu povolání </a:t>
            </a:r>
            <a:br>
              <a:rPr lang="cs-CZ" sz="3200" dirty="0" smtClean="0"/>
            </a:br>
            <a:r>
              <a:rPr lang="cs-CZ" sz="3200" dirty="0" smtClean="0"/>
              <a:t>a změnu zaměstnání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8135937" cy="4641974"/>
          </a:xfrm>
        </p:spPr>
        <p:txBody>
          <a:bodyPr/>
          <a:lstStyle/>
          <a:p>
            <a:pPr marL="1225" indent="0" algn="just"/>
            <a:endParaRPr lang="cs-CZ" b="1" dirty="0" smtClean="0">
              <a:solidFill>
                <a:srgbClr val="002368"/>
              </a:solidFill>
            </a:endParaRPr>
          </a:p>
          <a:p>
            <a:pPr marL="1225" indent="0" algn="just"/>
            <a:r>
              <a:rPr lang="cs-CZ" sz="2000" dirty="0" smtClean="0">
                <a:solidFill>
                  <a:srgbClr val="002368"/>
                </a:solidFill>
              </a:rPr>
              <a:t>	</a:t>
            </a:r>
            <a:r>
              <a:rPr lang="cs-CZ" sz="2000" dirty="0">
                <a:solidFill>
                  <a:srgbClr val="002368"/>
                </a:solidFill>
              </a:rPr>
              <a:t>	</a:t>
            </a:r>
            <a:r>
              <a:rPr lang="cs-CZ" sz="2000" b="1" dirty="0">
                <a:solidFill>
                  <a:srgbClr val="FF0000"/>
                </a:solidFill>
              </a:rPr>
              <a:t>Informační a poradenské středisko pro volbu a změnu </a:t>
            </a:r>
            <a:r>
              <a:rPr lang="cs-CZ" sz="2000" b="1" dirty="0" smtClean="0">
                <a:solidFill>
                  <a:srgbClr val="FF0000"/>
                </a:solidFill>
              </a:rPr>
              <a:t>		povolání </a:t>
            </a:r>
            <a:r>
              <a:rPr lang="cs-CZ" sz="2000" b="1" dirty="0">
                <a:solidFill>
                  <a:srgbClr val="FF0000"/>
                </a:solidFill>
              </a:rPr>
              <a:t>( IPS)</a:t>
            </a:r>
            <a:endParaRPr lang="cs-CZ" sz="2000" b="1" dirty="0" smtClean="0">
              <a:solidFill>
                <a:srgbClr val="FF0000"/>
              </a:solidFill>
            </a:endParaRPr>
          </a:p>
          <a:p>
            <a:pPr marL="344125" indent="-342900" algn="just">
              <a:buFont typeface="Arial" pitchFamily="34" charset="0"/>
              <a:buChar char="•"/>
            </a:pPr>
            <a:r>
              <a:rPr lang="cs-CZ" sz="2400" dirty="0">
                <a:solidFill>
                  <a:srgbClr val="002060"/>
                </a:solidFill>
              </a:rPr>
              <a:t>K</a:t>
            </a:r>
            <a:r>
              <a:rPr lang="cs-CZ" sz="2400" dirty="0" smtClean="0">
                <a:solidFill>
                  <a:srgbClr val="002060"/>
                </a:solidFill>
              </a:rPr>
              <a:t>omplexní </a:t>
            </a:r>
            <a:r>
              <a:rPr lang="cs-CZ" sz="2400" dirty="0">
                <a:solidFill>
                  <a:srgbClr val="002060"/>
                </a:solidFill>
              </a:rPr>
              <a:t>informační a poradenské </a:t>
            </a:r>
            <a:r>
              <a:rPr lang="cs-CZ" sz="2400" dirty="0" smtClean="0">
                <a:solidFill>
                  <a:srgbClr val="002060"/>
                </a:solidFill>
              </a:rPr>
              <a:t>služby kariérového poradenství.</a:t>
            </a:r>
          </a:p>
          <a:p>
            <a:pPr marL="344125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cs-CZ" sz="2400" dirty="0" smtClean="0">
                <a:solidFill>
                  <a:srgbClr val="002060"/>
                </a:solidFill>
              </a:rPr>
              <a:t>Poradenství k</a:t>
            </a:r>
            <a:r>
              <a:rPr lang="cs-CZ" sz="2400" dirty="0">
                <a:solidFill>
                  <a:srgbClr val="002060"/>
                </a:solidFill>
              </a:rPr>
              <a:t> profesní </a:t>
            </a:r>
            <a:r>
              <a:rPr lang="cs-CZ" sz="2400" dirty="0" smtClean="0">
                <a:solidFill>
                  <a:srgbClr val="002060"/>
                </a:solidFill>
              </a:rPr>
              <a:t>orientaci, uplatnění </a:t>
            </a:r>
            <a:r>
              <a:rPr lang="cs-CZ" sz="2400" dirty="0">
                <a:solidFill>
                  <a:srgbClr val="002060"/>
                </a:solidFill>
              </a:rPr>
              <a:t>na trhu </a:t>
            </a:r>
            <a:r>
              <a:rPr lang="cs-CZ" sz="2400" dirty="0" smtClean="0">
                <a:solidFill>
                  <a:srgbClr val="002060"/>
                </a:solidFill>
              </a:rPr>
              <a:t>práce, ke zvýšení zaměstnatelnosti .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rgbClr val="002060"/>
                </a:solidFill>
              </a:rPr>
              <a:t>Žákům </a:t>
            </a:r>
            <a:r>
              <a:rPr lang="cs-CZ" sz="2400" dirty="0">
                <a:solidFill>
                  <a:srgbClr val="002060"/>
                </a:solidFill>
              </a:rPr>
              <a:t>základních a středních </a:t>
            </a:r>
            <a:r>
              <a:rPr lang="cs-CZ" sz="2400" dirty="0" smtClean="0">
                <a:solidFill>
                  <a:srgbClr val="002060"/>
                </a:solidFill>
              </a:rPr>
              <a:t>škol, </a:t>
            </a:r>
            <a:r>
              <a:rPr lang="cs-CZ" sz="2400" dirty="0">
                <a:solidFill>
                  <a:srgbClr val="002060"/>
                </a:solidFill>
              </a:rPr>
              <a:t>absolventům škol, </a:t>
            </a:r>
            <a:r>
              <a:rPr lang="cs-CZ" sz="2400" dirty="0" smtClean="0">
                <a:solidFill>
                  <a:srgbClr val="002060"/>
                </a:solidFill>
              </a:rPr>
              <a:t>mladistvým, uchazečům, zájemcům  o zaměstnání, fyzickým a právnickým osobám.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rgbClr val="002060"/>
                </a:solidFill>
              </a:rPr>
              <a:t>Poradenský rozhovor, testování struktury zájmů.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sz="2400" dirty="0" smtClean="0">
              <a:solidFill>
                <a:srgbClr val="002060"/>
              </a:solidFill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700808"/>
            <a:ext cx="129222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80662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13315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8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79177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altLang="cs-CZ" sz="3200" dirty="0" smtClean="0"/>
              <a:t> Poradenství pro volbu rekvalifikace</a:t>
            </a:r>
          </a:p>
        </p:txBody>
      </p:sp>
      <p:sp>
        <p:nvSpPr>
          <p:cNvPr id="16386" name="Zástupný symbol pro obsah 2"/>
          <p:cNvSpPr>
            <a:spLocks noGrp="1"/>
          </p:cNvSpPr>
          <p:nvPr>
            <p:ph idx="1"/>
          </p:nvPr>
        </p:nvSpPr>
        <p:spPr>
          <a:xfrm>
            <a:off x="250825" y="836712"/>
            <a:ext cx="8642350" cy="5904656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cs-CZ" sz="2000" b="1" u="sng" dirty="0" smtClean="0">
              <a:cs typeface="Arial" pitchFamily="34" charset="0"/>
            </a:endParaRPr>
          </a:p>
          <a:p>
            <a:pPr marL="0" indent="0"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cs-CZ" sz="2000" b="1" dirty="0" smtClean="0">
                <a:solidFill>
                  <a:srgbClr val="001E96"/>
                </a:solidFill>
                <a:cs typeface="Arial" pitchFamily="34" charset="0"/>
              </a:rPr>
              <a:t>			</a:t>
            </a:r>
          </a:p>
          <a:p>
            <a:pPr marL="0" indent="0"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cs-CZ" sz="2400" b="1" dirty="0" smtClean="0">
                <a:solidFill>
                  <a:srgbClr val="FF0000"/>
                </a:solidFill>
                <a:cs typeface="Arial" pitchFamily="34" charset="0"/>
              </a:rPr>
              <a:t>Rekvalifikací </a:t>
            </a:r>
            <a:r>
              <a:rPr lang="cs-CZ" sz="2400" b="1" dirty="0">
                <a:solidFill>
                  <a:srgbClr val="FF0000"/>
                </a:solidFill>
                <a:cs typeface="Arial" pitchFamily="34" charset="0"/>
              </a:rPr>
              <a:t>se rozumí </a:t>
            </a:r>
            <a:endParaRPr lang="cs-CZ" sz="2000" b="1" u="sng" dirty="0">
              <a:solidFill>
                <a:srgbClr val="002060"/>
              </a:solidFill>
              <a:cs typeface="Arial" pitchFamily="34" charset="0"/>
            </a:endParaRP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Získání 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nové kvalifikace, zvýšení, rozšíření nebo prohloubení dosavadní kvalifikace. Za rekvalifikaci se považuje i získání kvalifikace pro pracovní uplatnění fyzické osoby, která doposud žádnou kvalifikaci 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nezískala.</a:t>
            </a:r>
            <a:endParaRPr lang="cs-CZ" sz="2400" dirty="0">
              <a:solidFill>
                <a:srgbClr val="002060"/>
              </a:solidFill>
              <a:cs typeface="Arial" pitchFamily="34" charset="0"/>
            </a:endParaRP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Uskutečňuje se na základě dohody mezi ÚP a </a:t>
            </a:r>
            <a:r>
              <a:rPr lang="cs-CZ" sz="2400" dirty="0" err="1" smtClean="0">
                <a:solidFill>
                  <a:srgbClr val="002060"/>
                </a:solidFill>
                <a:cs typeface="Arial" pitchFamily="34" charset="0"/>
              </a:rPr>
              <a:t>UoZ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 nebo </a:t>
            </a:r>
            <a:r>
              <a:rPr lang="cs-CZ" sz="2400" dirty="0" err="1" smtClean="0">
                <a:solidFill>
                  <a:srgbClr val="002060"/>
                </a:solidFill>
                <a:cs typeface="Arial" pitchFamily="34" charset="0"/>
              </a:rPr>
              <a:t>ZoZ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.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Úřad hradí náklady na rekvalifikace 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a může poskytnou příspěvek na úhradu prokázaných nutných nákladů spojených s 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rekvalifikací (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jízdné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).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Po 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dobu rekvalifikace je vyplácená podpora v nezaměstnanosti ve výši 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60% průměrného měsíčního čistého výdělku nebo základu pojistného.</a:t>
            </a:r>
            <a:endParaRPr lang="cs-CZ" sz="2400" dirty="0">
              <a:solidFill>
                <a:srgbClr val="002060"/>
              </a:solidFill>
              <a:cs typeface="Arial" pitchFamily="34" charset="0"/>
            </a:endParaRP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Na 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rekvalifikaci není právní 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nárok.</a:t>
            </a:r>
            <a:endParaRPr lang="cs-CZ" sz="2400" dirty="0">
              <a:solidFill>
                <a:srgbClr val="002060"/>
              </a:solidFill>
              <a:cs typeface="Arial" pitchFamily="34" charset="0"/>
            </a:endParaRPr>
          </a:p>
          <a:p>
            <a:pPr>
              <a:defRPr/>
            </a:pPr>
            <a:endParaRPr lang="cs-CZ" sz="2000" dirty="0">
              <a:latin typeface="Arial" pitchFamily="34" charset="0"/>
              <a:cs typeface="Arial" pitchFamily="34" charset="0"/>
            </a:endParaRPr>
          </a:p>
          <a:p>
            <a:pPr marL="358775" eaLnBrk="1" hangingPunct="1">
              <a:defRPr/>
            </a:pPr>
            <a:endParaRPr lang="cs-CZ" dirty="0" smtClean="0"/>
          </a:p>
          <a:p>
            <a:pPr marL="358775" eaLnBrk="1" hangingPunct="1">
              <a:defRPr/>
            </a:pPr>
            <a:endParaRPr lang="cs-CZ" dirty="0" smtClean="0"/>
          </a:p>
          <a:p>
            <a:pPr marL="358775" eaLnBrk="1" hangingPunct="1">
              <a:defRPr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6674327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sablona_UP (1)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0B17C2B4EDFE842A2AD7D7ABA13B6D1" ma:contentTypeVersion="" ma:contentTypeDescription="Vytvoří nový dokument" ma:contentTypeScope="" ma:versionID="15d38528b47978b250268f112e007d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0de9948cdc4cc6a099fae038cdc12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89C5A1-DEF4-46F5-B8F2-13F94B195037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3EEC5EF-2181-4750-A760-23A7A49BC6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9E8AA8-A4A6-4B74-831C-1BD39CA41B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sablona_UP (1)</Template>
  <TotalTime>619</TotalTime>
  <Words>1096</Words>
  <Application>Microsoft Office PowerPoint</Application>
  <PresentationFormat>Předvádění na obrazovce (4:3)</PresentationFormat>
  <Paragraphs>189</Paragraphs>
  <Slides>23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PPT sablona_UP (1)</vt:lpstr>
      <vt:lpstr>Kariérové poradenství na úřadu práce ČR</vt:lpstr>
      <vt:lpstr>Úřad práce ČR základní oblasti státní správy </vt:lpstr>
      <vt:lpstr>Poradenství  ve službách zaměstnanosti</vt:lpstr>
      <vt:lpstr>Poradenství  ve službách zaměstnanosti</vt:lpstr>
      <vt:lpstr>Poradenství  ve službách zaměstnanosti</vt:lpstr>
      <vt:lpstr>Kariérové poradenství na  Úřadu práce ČR</vt:lpstr>
      <vt:lpstr>Poradenství pro volbu povolání  a změnu zaměstnání</vt:lpstr>
      <vt:lpstr>Prezentace aplikace PowerPoint</vt:lpstr>
      <vt:lpstr> Poradenství pro volbu rekvalifikace</vt:lpstr>
      <vt:lpstr>Rekvalifikace </vt:lpstr>
      <vt:lpstr>Zvolená rekvalifikace </vt:lpstr>
      <vt:lpstr>Rekvalifikace zaměstnanců</vt:lpstr>
      <vt:lpstr>Studium pedagogiky</vt:lpstr>
      <vt:lpstr>Prezentace aplikace PowerPoint</vt:lpstr>
      <vt:lpstr>Nezaměstnanost  </vt:lpstr>
      <vt:lpstr>Nezaměstnanost  </vt:lpstr>
      <vt:lpstr>Nezaměstnanost  </vt:lpstr>
      <vt:lpstr>Nezaměstnanost</vt:lpstr>
      <vt:lpstr>Nezaměstnanost v kraji  k 31. 5. 2017</vt:lpstr>
      <vt:lpstr>Nezaměstnanost  </vt:lpstr>
      <vt:lpstr>Nezaměstnanost</vt:lpstr>
      <vt:lpstr>Zaměstnanost  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 prezentace</dc:title>
  <dc:creator>jirka reichl</dc:creator>
  <cp:lastModifiedBy>Palinková Jolana Mgr. (UPM-OLA)</cp:lastModifiedBy>
  <cp:revision>8</cp:revision>
  <dcterms:created xsi:type="dcterms:W3CDTF">2013-03-26T10:26:50Z</dcterms:created>
  <dcterms:modified xsi:type="dcterms:W3CDTF">2017-06-12T12:15:45Z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0x01010000B17C2B4EDFE842A2AD7D7ABA13B6D1</vt:lpwstr>
  </property>
</Properties>
</file>