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69" r:id="rId3"/>
    <p:sldId id="270" r:id="rId4"/>
    <p:sldId id="297" r:id="rId5"/>
    <p:sldId id="277" r:id="rId6"/>
    <p:sldId id="278" r:id="rId7"/>
    <p:sldId id="295" r:id="rId8"/>
    <p:sldId id="296" r:id="rId9"/>
    <p:sldId id="299" r:id="rId10"/>
    <p:sldId id="283" r:id="rId11"/>
    <p:sldId id="284" r:id="rId12"/>
    <p:sldId id="298" r:id="rId13"/>
    <p:sldId id="292" r:id="rId14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  <p:embeddedFont>
      <p:font typeface="Myriad Pro" panose="020B0503030403020204" charset="0"/>
      <p:regular r:id="rId21"/>
      <p:bold r:id="rId22"/>
      <p:italic r:id="rId23"/>
      <p:boldItalic r:id="rId24"/>
    </p:embeddedFont>
  </p:embeddedFontLst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91" y="2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8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88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239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7100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2484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19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3537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9190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4348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494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781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105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C54F86-B427-4C1C-B429-E5B350592216}" type="datetimeFigureOut">
              <a:rPr lang="cs-CZ" smtClean="0"/>
              <a:t>12.09.2023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3FC60-36F4-4E96-9840-2E8B2CA1C7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89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www.apa.upol.cz/" TargetMode="External"/><Relationship Id="rId7" Type="http://schemas.openxmlformats.org/officeDocument/2006/relationships/hyperlink" Target="https://www.youtube.com/@centrumapa-studujapavolomouci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nstagram.com/centrum_apa/?hl=cs" TargetMode="External"/><Relationship Id="rId5" Type="http://schemas.openxmlformats.org/officeDocument/2006/relationships/hyperlink" Target="http://www.facebook.com/CentrumAPA" TargetMode="External"/><Relationship Id="rId4" Type="http://schemas.openxmlformats.org/officeDocument/2006/relationships/hyperlink" Target="https://www.apa.upol.cz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konyprolidi.cz/cs/2004-561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zakonyprolidi.cz/cs/2016-27" TargetMode="External"/><Relationship Id="rId5" Type="http://schemas.openxmlformats.org/officeDocument/2006/relationships/hyperlink" Target="https://www.zakonyprolidi.cz/cs/2013-391" TargetMode="External"/><Relationship Id="rId4" Type="http://schemas.openxmlformats.org/officeDocument/2006/relationships/hyperlink" Target="https://www.zakonyprolidi.cz/cs/2004-56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konyprolidi.cz/cs/2016-275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zakonyprolidi.cz/cs/2016-27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hyperlink" Target="N&#225;hled%20str&#225;nek.pdf" TargetMode="External"/><Relationship Id="rId4" Type="http://schemas.openxmlformats.org/officeDocument/2006/relationships/hyperlink" Target="Aktu&#225;ln&#237;%20pom&#367;cky%20z%20podp&#367;rn&#253;ch%20opat&#345;en&#237;.docx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pa.upol.cz/vybrane-casopisecke-clanky#studium-atv-apa" TargetMode="External"/><Relationship Id="rId3" Type="http://schemas.openxmlformats.org/officeDocument/2006/relationships/hyperlink" Target="https://www.apa.upol.cz/nabidka-sluzeb-centra-apa-ppp#studium-atv-apa" TargetMode="External"/><Relationship Id="rId7" Type="http://schemas.openxmlformats.org/officeDocument/2006/relationships/hyperlink" Target="https://www.apa.upol.cz/vybrane-casopisecke-clanky#casopisapa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apa.upol.cz/knihy-a-skripta#studium-atv-apa" TargetMode="External"/><Relationship Id="rId5" Type="http://schemas.openxmlformats.org/officeDocument/2006/relationships/hyperlink" Target="https://www.youtube.com/channel/UC3utuIPDft9HzrZD2D2RZnA/videos?view=0&amp;sort=p&amp;flow=grid" TargetMode="External"/><Relationship Id="rId4" Type="http://schemas.openxmlformats.org/officeDocument/2006/relationships/hyperlink" Target="Je&#353;ina%20&#8211;%20Aplikovan&#225;%20TV2%20final%20(2).pdf" TargetMode="External"/><Relationship Id="rId9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282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4390194" y="1236617"/>
            <a:ext cx="3769057" cy="75764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cs-CZ" sz="4000" b="1" dirty="0" smtClean="0">
                <a:latin typeface="Myriad Pro" panose="020B0503030403020204" pitchFamily="34" charset="0"/>
              </a:rPr>
              <a:t>Vize, plány, součinnost</a:t>
            </a:r>
          </a:p>
          <a:p>
            <a:r>
              <a:rPr lang="cs-CZ" sz="2300" b="1" dirty="0" smtClean="0">
                <a:latin typeface="Myriad Pro" panose="020B0503030403020204" pitchFamily="34" charset="0"/>
              </a:rPr>
              <a:t>2015 - 2025</a:t>
            </a:r>
            <a:endParaRPr lang="cs-CZ" sz="2300" b="1" dirty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0" y="1992576"/>
            <a:ext cx="12172334" cy="506038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Uvolnění z TV </a:t>
            </a:r>
            <a:r>
              <a:rPr lang="cs-CZ" sz="2800" dirty="0" smtClean="0"/>
              <a:t>– </a:t>
            </a:r>
            <a:r>
              <a:rPr lang="cs-CZ" sz="2800" dirty="0" smtClean="0"/>
              <a:t>řešeno v rámci předkládaného „metodického pokynu“, včetně formuláře pro lékařské pracovníky</a:t>
            </a:r>
            <a:endParaRPr lang="cs-CZ" sz="28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>
                <a:solidFill>
                  <a:schemeClr val="accent2"/>
                </a:solidFill>
              </a:rPr>
              <a:t>Úpravy v TV </a:t>
            </a:r>
            <a:r>
              <a:rPr lang="cs-CZ" sz="2800" dirty="0" smtClean="0"/>
              <a:t>– intenzivní tvorba RVP pro TV obsahuje alternativní výstupy pro žáky se SVP; obsahuje alternativu běžné TV a to „zdravotní a aplikovanou tělesnou výchovu“, bude obsahovat i metodickou podporu</a:t>
            </a:r>
            <a:endParaRPr lang="cs-CZ" sz="28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Konzultanti </a:t>
            </a:r>
            <a:r>
              <a:rPr lang="cs-CZ" sz="2800" b="1" dirty="0" smtClean="0">
                <a:solidFill>
                  <a:schemeClr val="accent2"/>
                </a:solidFill>
              </a:rPr>
              <a:t>APA ve všech krajích jako součást poradenského systému </a:t>
            </a:r>
            <a:r>
              <a:rPr lang="cs-CZ" sz="2800" b="1" dirty="0" smtClean="0">
                <a:solidFill>
                  <a:schemeClr val="accent2"/>
                </a:solidFill>
              </a:rPr>
              <a:t>v kooperaci s PPP </a:t>
            </a:r>
            <a:r>
              <a:rPr lang="cs-CZ" sz="2800" b="1" dirty="0" smtClean="0">
                <a:solidFill>
                  <a:schemeClr val="accent2"/>
                </a:solidFill>
              </a:rPr>
              <a:t>a SPC </a:t>
            </a:r>
            <a:r>
              <a:rPr lang="cs-CZ" sz="2800" dirty="0" smtClean="0"/>
              <a:t>– přesah do oblasti volného času, sportu i rehabilitace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Legislativní ukotvení konzultantů APA a učitelů </a:t>
            </a:r>
            <a:r>
              <a:rPr lang="cs-CZ" sz="2800" b="1" dirty="0" smtClean="0">
                <a:solidFill>
                  <a:schemeClr val="accent2"/>
                </a:solidFill>
              </a:rPr>
              <a:t>ATV </a:t>
            </a:r>
            <a:r>
              <a:rPr lang="cs-CZ" sz="2800" b="1" dirty="0" smtClean="0"/>
              <a:t>– </a:t>
            </a:r>
            <a:r>
              <a:rPr lang="cs-CZ" sz="2800" dirty="0" smtClean="0"/>
              <a:t>ATV již na pozici </a:t>
            </a:r>
            <a:r>
              <a:rPr lang="cs-CZ" sz="2800" dirty="0" err="1" smtClean="0"/>
              <a:t>specped</a:t>
            </a:r>
            <a:r>
              <a:rPr lang="cs-CZ" sz="2800" dirty="0" smtClean="0"/>
              <a:t>; APA v řešení</a:t>
            </a:r>
            <a:endParaRPr lang="cs-CZ" sz="2800" dirty="0" smtClean="0">
              <a:solidFill>
                <a:schemeClr val="accent2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>
                <a:solidFill>
                  <a:schemeClr val="accent2"/>
                </a:solidFill>
              </a:rPr>
              <a:t>APA ve všech studijních programech z oblasti TV a sport </a:t>
            </a:r>
            <a:r>
              <a:rPr lang="cs-CZ" sz="2800" dirty="0"/>
              <a:t>– součást základních okruhů č.28 Nařízení vlády 275/2016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Obor </a:t>
            </a:r>
            <a:r>
              <a:rPr lang="cs-CZ" sz="2800" b="1" dirty="0" smtClean="0">
                <a:solidFill>
                  <a:schemeClr val="accent2"/>
                </a:solidFill>
              </a:rPr>
              <a:t>řešících přesah APA do rehabilitace (oblast zdravotnictví) </a:t>
            </a:r>
            <a:r>
              <a:rPr lang="cs-CZ" sz="2800" dirty="0" smtClean="0"/>
              <a:t>– </a:t>
            </a:r>
            <a:r>
              <a:rPr lang="cs-CZ" sz="2800" dirty="0" smtClean="0"/>
              <a:t>akreditace schválena spuštění 2024/2025 Kondiční trénink a psychomotorická rehabilitace </a:t>
            </a:r>
            <a:endParaRPr lang="cs-CZ" sz="28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Vzdělávání </a:t>
            </a:r>
            <a:r>
              <a:rPr lang="cs-CZ" sz="2800" b="1" dirty="0" smtClean="0">
                <a:solidFill>
                  <a:schemeClr val="accent2"/>
                </a:solidFill>
              </a:rPr>
              <a:t>sportovních trenérů v oblasti sportu osob s </a:t>
            </a:r>
            <a:r>
              <a:rPr lang="cs-CZ" sz="2800" b="1" dirty="0" smtClean="0">
                <a:solidFill>
                  <a:schemeClr val="accent2"/>
                </a:solidFill>
              </a:rPr>
              <a:t>postižením a slučování </a:t>
            </a:r>
            <a:r>
              <a:rPr lang="cs-CZ" sz="2800" b="1" dirty="0" smtClean="0">
                <a:solidFill>
                  <a:schemeClr val="accent2"/>
                </a:solidFill>
              </a:rPr>
              <a:t>sportů </a:t>
            </a:r>
            <a:r>
              <a:rPr lang="cs-CZ" sz="2800" b="1" dirty="0" smtClean="0">
                <a:solidFill>
                  <a:schemeClr val="accent2"/>
                </a:solidFill>
              </a:rPr>
              <a:t>„tzv. zdravých </a:t>
            </a:r>
            <a:r>
              <a:rPr lang="cs-CZ" sz="2800" b="1" dirty="0" smtClean="0">
                <a:solidFill>
                  <a:schemeClr val="accent2"/>
                </a:solidFill>
              </a:rPr>
              <a:t>a handicapovaných“ tam, kde je to vhodné a sportovci </a:t>
            </a:r>
            <a:r>
              <a:rPr lang="cs-CZ" sz="2800" b="1" dirty="0" smtClean="0">
                <a:solidFill>
                  <a:schemeClr val="accent2"/>
                </a:solidFill>
              </a:rPr>
              <a:t>žádané </a:t>
            </a:r>
            <a:r>
              <a:rPr lang="cs-CZ" sz="2800" dirty="0" smtClean="0"/>
              <a:t>– již se postupně realizuje</a:t>
            </a:r>
            <a:endParaRPr lang="cs-CZ" sz="28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4000" b="1" dirty="0" smtClean="0">
                <a:solidFill>
                  <a:schemeClr val="accent2"/>
                </a:solidFill>
              </a:rPr>
              <a:t>Meziresortní spolupráce </a:t>
            </a:r>
            <a:r>
              <a:rPr lang="cs-CZ" sz="4000" dirty="0" smtClean="0"/>
              <a:t>– zřízení koordinačního </a:t>
            </a:r>
            <a:r>
              <a:rPr lang="cs-CZ" sz="4000" dirty="0" smtClean="0"/>
              <a:t>pracovníka </a:t>
            </a:r>
            <a:r>
              <a:rPr lang="cs-CZ" sz="4000" dirty="0" smtClean="0"/>
              <a:t>pro </a:t>
            </a:r>
            <a:r>
              <a:rPr lang="cs-CZ" sz="4000" dirty="0" smtClean="0"/>
              <a:t>APA (MŠMT, NPI, ČŠI, MPSV, MZ, NSA)</a:t>
            </a:r>
            <a:endParaRPr lang="cs-CZ" sz="4000" dirty="0" smtClean="0"/>
          </a:p>
          <a:p>
            <a:endParaRPr lang="cs-CZ" dirty="0"/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2" y="152828"/>
            <a:ext cx="1792053" cy="88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06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0638" y="3572875"/>
            <a:ext cx="10497349" cy="982528"/>
          </a:xfrm>
        </p:spPr>
        <p:txBody>
          <a:bodyPr>
            <a:normAutofit/>
          </a:bodyPr>
          <a:lstStyle/>
          <a:p>
            <a:r>
              <a:rPr lang="cs-CZ" sz="4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Děkuji Vám za pozornost…</a:t>
            </a:r>
            <a:endParaRPr lang="cs-CZ" sz="4800" b="1" dirty="0">
              <a:solidFill>
                <a:schemeClr val="accent2"/>
              </a:solidFill>
              <a:latin typeface="Myriad Pro" panose="020B0503030403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920638" y="4876961"/>
            <a:ext cx="10497349" cy="158798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3"/>
              </a:rPr>
              <a:t>https://www.ikap.cz/</a:t>
            </a:r>
          </a:p>
          <a:p>
            <a:r>
              <a:rPr lang="cs-CZ" sz="240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4"/>
              </a:rPr>
              <a:t>https://www.apa.upol.cz</a:t>
            </a:r>
            <a:r>
              <a:rPr lang="cs-CZ" sz="24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4"/>
              </a:rPr>
              <a:t>/</a:t>
            </a:r>
            <a:endParaRPr lang="cs-CZ" sz="2400" b="1" dirty="0" smtClean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  <a:p>
            <a:r>
              <a:rPr lang="cs-CZ" sz="24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5"/>
              </a:rPr>
              <a:t>www.facebook.com/CentrumAPA</a:t>
            </a:r>
            <a:endParaRPr lang="cs-CZ" sz="2400" b="1" dirty="0" smtClean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  <a:p>
            <a:r>
              <a:rPr lang="cs-CZ" sz="240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6"/>
              </a:rPr>
              <a:t>https://www.instagram.com/centrum_apa/?</a:t>
            </a:r>
            <a:r>
              <a:rPr lang="cs-CZ" sz="24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6"/>
              </a:rPr>
              <a:t>hl=cs</a:t>
            </a:r>
            <a:endParaRPr lang="cs-CZ" sz="2400" b="1" dirty="0" smtClean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  <a:p>
            <a:r>
              <a:rPr lang="cs-CZ" sz="2400" b="1" dirty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7"/>
              </a:rPr>
              <a:t>https://www.youtube.com/@</a:t>
            </a:r>
            <a:r>
              <a:rPr lang="cs-CZ" sz="2400" b="1" dirty="0" smtClean="0">
                <a:solidFill>
                  <a:schemeClr val="bg1">
                    <a:lumMod val="50000"/>
                  </a:schemeClr>
                </a:solidFill>
                <a:latin typeface="Myriad Pro" panose="020B0503030403020204" pitchFamily="34" charset="0"/>
                <a:hlinkClick r:id="rId7"/>
              </a:rPr>
              <a:t>centrumapa-studujapavolomouci</a:t>
            </a:r>
            <a:endParaRPr lang="cs-CZ" sz="2400" b="1" dirty="0" smtClean="0">
              <a:solidFill>
                <a:schemeClr val="bg1">
                  <a:lumMod val="50000"/>
                </a:schemeClr>
              </a:solidFill>
              <a:latin typeface="Myriad Pro" panose="020B0503030403020204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274" y="610619"/>
            <a:ext cx="2136071" cy="105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94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0" cy="6858000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0297" y="2725149"/>
            <a:ext cx="11869783" cy="1272086"/>
          </a:xfrm>
        </p:spPr>
        <p:txBody>
          <a:bodyPr>
            <a:normAutofit/>
          </a:bodyPr>
          <a:lstStyle/>
          <a:p>
            <a:r>
              <a:rPr lang="cs-CZ" sz="4000" dirty="0" smtClean="0"/>
              <a:t>Příloha: Výsledky analýzy Právnické fakulty UP v Olomouci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855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8" name="Zástupný symbol pro obsah 4">
            <a:extLst>
              <a:ext uri="{FF2B5EF4-FFF2-40B4-BE49-F238E27FC236}">
                <a16:creationId xmlns:a16="http://schemas.microsoft.com/office/drawing/2014/main" id="{47CDDC9A-AC2E-43BE-84EC-5D9C67A444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8058765"/>
              </p:ext>
            </p:extLst>
          </p:nvPr>
        </p:nvGraphicFramePr>
        <p:xfrm>
          <a:off x="0" y="0"/>
          <a:ext cx="4319847" cy="7018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949">
                  <a:extLst>
                    <a:ext uri="{9D8B030D-6E8A-4147-A177-3AD203B41FA5}">
                      <a16:colId xmlns:a16="http://schemas.microsoft.com/office/drawing/2014/main" val="3128400251"/>
                    </a:ext>
                  </a:extLst>
                </a:gridCol>
                <a:gridCol w="1439949">
                  <a:extLst>
                    <a:ext uri="{9D8B030D-6E8A-4147-A177-3AD203B41FA5}">
                      <a16:colId xmlns:a16="http://schemas.microsoft.com/office/drawing/2014/main" val="3875491016"/>
                    </a:ext>
                  </a:extLst>
                </a:gridCol>
                <a:gridCol w="1439949">
                  <a:extLst>
                    <a:ext uri="{9D8B030D-6E8A-4147-A177-3AD203B41FA5}">
                      <a16:colId xmlns:a16="http://schemas.microsoft.com/office/drawing/2014/main" val="2733640901"/>
                    </a:ext>
                  </a:extLst>
                </a:gridCol>
              </a:tblGrid>
              <a:tr h="773084">
                <a:tc>
                  <a:txBody>
                    <a:bodyPr/>
                    <a:lstStyle/>
                    <a:p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Počet škol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Počet žáků </a:t>
                      </a:r>
                      <a:endParaRPr lang="cs-CZ" sz="1200" dirty="0" smtClean="0"/>
                    </a:p>
                    <a:p>
                      <a:r>
                        <a:rPr lang="cs-CZ" sz="1200" dirty="0" smtClean="0"/>
                        <a:t>na </a:t>
                      </a:r>
                      <a:r>
                        <a:rPr lang="cs-CZ" sz="1200" dirty="0"/>
                        <a:t>oslovených </a:t>
                      </a:r>
                      <a:r>
                        <a:rPr lang="cs-CZ" sz="1200" dirty="0" smtClean="0"/>
                        <a:t>školách</a:t>
                      </a:r>
                      <a:endParaRPr lang="cs-CZ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901081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Jihočeský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7 929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6513923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Jihomoravský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 smtClean="0"/>
                        <a:t>69</a:t>
                      </a:r>
                    </a:p>
                    <a:p>
                      <a:pPr algn="l"/>
                      <a:endParaRPr lang="cs-CZ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18 084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0229659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Karlovarský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1 092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5990053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Liberecký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4 168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1027077"/>
                  </a:ext>
                </a:extLst>
              </a:tr>
              <a:tr h="613715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 err="1" smtClean="0"/>
                        <a:t>Moravskosl</a:t>
                      </a:r>
                      <a:r>
                        <a:rPr lang="cs-CZ" sz="1600" b="0" dirty="0" smtClean="0"/>
                        <a:t>.</a:t>
                      </a:r>
                      <a:endParaRPr lang="cs-CZ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14 352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1535925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800" b="1" dirty="0"/>
                        <a:t>Olomoucký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13 834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159219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Pardubický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7 788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1260672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Plzeňský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6 632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9460829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Středočeský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15218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6074014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Zlínský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9 214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195263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Praha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8 981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5861261"/>
                  </a:ext>
                </a:extLst>
              </a:tr>
              <a:tr h="613715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 err="1" smtClean="0">
                          <a:solidFill>
                            <a:schemeClr val="tx1"/>
                          </a:solidFill>
                        </a:rPr>
                        <a:t>Královéhr</a:t>
                      </a:r>
                      <a:r>
                        <a:rPr lang="cs-CZ" sz="16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cs-CZ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6 966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2109942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Ústecký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7 611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9448043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Vysočina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12 628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150850"/>
                  </a:ext>
                </a:extLst>
              </a:tr>
              <a:tr h="369916">
                <a:tc>
                  <a:txBody>
                    <a:bodyPr/>
                    <a:lstStyle/>
                    <a:p>
                      <a:pPr algn="l"/>
                      <a:r>
                        <a:rPr lang="cs-CZ" sz="1600" b="1" dirty="0"/>
                        <a:t>CELKEM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1" dirty="0"/>
                        <a:t>401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1" dirty="0"/>
                        <a:t>134 497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3677767"/>
                  </a:ext>
                </a:extLst>
              </a:tr>
            </a:tbl>
          </a:graphicData>
        </a:graphic>
      </p:graphicFrame>
      <p:graphicFrame>
        <p:nvGraphicFramePr>
          <p:cNvPr id="5" name="Zástupný symbol pro obsah 4">
            <a:extLst>
              <a:ext uri="{FF2B5EF4-FFF2-40B4-BE49-F238E27FC236}">
                <a16:creationId xmlns:a16="http://schemas.microsoft.com/office/drawing/2014/main" id="{4A786181-63F7-438D-8AA1-7219C4BDB4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842824"/>
              </p:ext>
            </p:extLst>
          </p:nvPr>
        </p:nvGraphicFramePr>
        <p:xfrm>
          <a:off x="3770811" y="0"/>
          <a:ext cx="4125933" cy="7058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311">
                  <a:extLst>
                    <a:ext uri="{9D8B030D-6E8A-4147-A177-3AD203B41FA5}">
                      <a16:colId xmlns:a16="http://schemas.microsoft.com/office/drawing/2014/main" val="3128400251"/>
                    </a:ext>
                  </a:extLst>
                </a:gridCol>
                <a:gridCol w="1375311">
                  <a:extLst>
                    <a:ext uri="{9D8B030D-6E8A-4147-A177-3AD203B41FA5}">
                      <a16:colId xmlns:a16="http://schemas.microsoft.com/office/drawing/2014/main" val="3875491016"/>
                    </a:ext>
                  </a:extLst>
                </a:gridCol>
                <a:gridCol w="1375311">
                  <a:extLst>
                    <a:ext uri="{9D8B030D-6E8A-4147-A177-3AD203B41FA5}">
                      <a16:colId xmlns:a16="http://schemas.microsoft.com/office/drawing/2014/main" val="2733640901"/>
                    </a:ext>
                  </a:extLst>
                </a:gridCol>
              </a:tblGrid>
              <a:tr h="843205">
                <a:tc>
                  <a:txBody>
                    <a:bodyPr/>
                    <a:lstStyle/>
                    <a:p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Počet  úplně uvolněných žáků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Počet </a:t>
                      </a:r>
                      <a:endParaRPr lang="cs-CZ" sz="1200" dirty="0" smtClean="0"/>
                    </a:p>
                    <a:p>
                      <a:r>
                        <a:rPr lang="cs-CZ" sz="1200" dirty="0" smtClean="0"/>
                        <a:t>částečně </a:t>
                      </a:r>
                      <a:r>
                        <a:rPr lang="cs-CZ" sz="1200" dirty="0"/>
                        <a:t>uvolněných </a:t>
                      </a:r>
                      <a:r>
                        <a:rPr lang="cs-CZ" sz="1200" dirty="0" smtClean="0"/>
                        <a:t>žáků</a:t>
                      </a:r>
                    </a:p>
                    <a:p>
                      <a:endParaRPr lang="cs-CZ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901081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Jihočeský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6513923"/>
                  </a:ext>
                </a:extLst>
              </a:tr>
              <a:tr h="603714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Jihomoravský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/>
                        <a:t>79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0229659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Karlovarský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5990053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Liberecký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1027077"/>
                  </a:ext>
                </a:extLst>
              </a:tr>
              <a:tr h="603714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 err="1" smtClean="0">
                          <a:solidFill>
                            <a:schemeClr val="tx1"/>
                          </a:solidFill>
                        </a:rPr>
                        <a:t>Moravskosl</a:t>
                      </a:r>
                      <a:r>
                        <a:rPr lang="cs-CZ" sz="16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cs-CZ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i="0" dirty="0">
                          <a:solidFill>
                            <a:schemeClr val="tx1"/>
                          </a:solidFill>
                        </a:rPr>
                        <a:t>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i="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</a:p>
                    <a:p>
                      <a:pPr algn="l"/>
                      <a:endParaRPr lang="cs-CZ" sz="1600" b="0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1535925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800" b="1" dirty="0"/>
                        <a:t>Olomoucký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800" b="1" i="0" dirty="0">
                          <a:solidFill>
                            <a:srgbClr val="FF0000"/>
                          </a:solidFill>
                        </a:rPr>
                        <a:t>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800" b="1" dirty="0">
                          <a:solidFill>
                            <a:srgbClr val="FF0000"/>
                          </a:solidFill>
                        </a:rPr>
                        <a:t>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159219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Pardubický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1260672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Plzeňský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9460829"/>
                  </a:ext>
                </a:extLst>
              </a:tr>
              <a:tr h="421770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Středočeský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i="0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6074014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Zlínský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69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195263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Praha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5861261"/>
                  </a:ext>
                </a:extLst>
              </a:tr>
              <a:tr h="603714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 err="1" smtClean="0">
                          <a:solidFill>
                            <a:schemeClr val="tx1"/>
                          </a:solidFill>
                        </a:rPr>
                        <a:t>Královéhr</a:t>
                      </a:r>
                      <a:r>
                        <a:rPr lang="cs-CZ" sz="16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cs-CZ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87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2109942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Ústecký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78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9448043"/>
                  </a:ext>
                </a:extLst>
              </a:tr>
              <a:tr h="344981"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Vysočina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0" dirty="0">
                          <a:solidFill>
                            <a:schemeClr val="tx1"/>
                          </a:solidFill>
                        </a:rPr>
                        <a:t>73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150850"/>
                  </a:ext>
                </a:extLst>
              </a:tr>
              <a:tr h="511520">
                <a:tc>
                  <a:txBody>
                    <a:bodyPr/>
                    <a:lstStyle/>
                    <a:p>
                      <a:pPr algn="l"/>
                      <a:r>
                        <a:rPr lang="cs-CZ" sz="1600" b="1" dirty="0"/>
                        <a:t>CELKEM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1" dirty="0"/>
                        <a:t>828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cs-CZ" sz="1600" b="1" dirty="0"/>
                        <a:t>727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3677767"/>
                  </a:ext>
                </a:extLst>
              </a:tr>
            </a:tbl>
          </a:graphicData>
        </a:graphic>
      </p:graphicFrame>
      <p:graphicFrame>
        <p:nvGraphicFramePr>
          <p:cNvPr id="6" name="Zástupný symbol pro obsah 4">
            <a:extLst>
              <a:ext uri="{FF2B5EF4-FFF2-40B4-BE49-F238E27FC236}">
                <a16:creationId xmlns:a16="http://schemas.microsoft.com/office/drawing/2014/main" id="{7A0057A7-5630-4AAC-B750-EFE452A34E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1432674"/>
              </p:ext>
            </p:extLst>
          </p:nvPr>
        </p:nvGraphicFramePr>
        <p:xfrm>
          <a:off x="7896744" y="0"/>
          <a:ext cx="4295256" cy="703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1752">
                  <a:extLst>
                    <a:ext uri="{9D8B030D-6E8A-4147-A177-3AD203B41FA5}">
                      <a16:colId xmlns:a16="http://schemas.microsoft.com/office/drawing/2014/main" val="3128400251"/>
                    </a:ext>
                  </a:extLst>
                </a:gridCol>
                <a:gridCol w="1400464">
                  <a:extLst>
                    <a:ext uri="{9D8B030D-6E8A-4147-A177-3AD203B41FA5}">
                      <a16:colId xmlns:a16="http://schemas.microsoft.com/office/drawing/2014/main" val="4007763615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3875491016"/>
                    </a:ext>
                  </a:extLst>
                </a:gridCol>
              </a:tblGrid>
              <a:tr h="812021">
                <a:tc>
                  <a:txBody>
                    <a:bodyPr/>
                    <a:lstStyle/>
                    <a:p>
                      <a:endParaRPr lang="cs-CZ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Počet škol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200" dirty="0"/>
                        <a:t>Zdravotní tělesná výchova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901081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dirty="0"/>
                        <a:t>Jihočeský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6513923"/>
                  </a:ext>
                </a:extLst>
              </a:tr>
              <a:tr h="631271">
                <a:tc>
                  <a:txBody>
                    <a:bodyPr/>
                    <a:lstStyle/>
                    <a:p>
                      <a:r>
                        <a:rPr lang="cs-CZ" sz="1600" b="0" dirty="0"/>
                        <a:t>Jihomoravský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3 (2)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0229659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Karlovarský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5990053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Liberecký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1027077"/>
                  </a:ext>
                </a:extLst>
              </a:tr>
              <a:tr h="631271">
                <a:tc>
                  <a:txBody>
                    <a:bodyPr/>
                    <a:lstStyle/>
                    <a:p>
                      <a:r>
                        <a:rPr lang="cs-CZ" sz="1600" b="0" dirty="0" err="1" smtClean="0"/>
                        <a:t>Moravskosl</a:t>
                      </a:r>
                      <a:r>
                        <a:rPr lang="cs-CZ" sz="1600" b="0" dirty="0" smtClean="0"/>
                        <a:t>.</a:t>
                      </a:r>
                      <a:endParaRPr lang="cs-CZ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1535925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800" b="1" dirty="0"/>
                        <a:t>Olomoucký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b="1" dirty="0"/>
                        <a:t>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800" b="1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0159219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Pardubický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1260672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Plzeňský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9460829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Středočeský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44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2 (2)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6074014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Zlínský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6195263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Praha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(3)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5861261"/>
                  </a:ext>
                </a:extLst>
              </a:tr>
              <a:tr h="631271">
                <a:tc>
                  <a:txBody>
                    <a:bodyPr/>
                    <a:lstStyle/>
                    <a:p>
                      <a:r>
                        <a:rPr lang="cs-CZ" sz="1600" b="0" dirty="0" err="1" smtClean="0"/>
                        <a:t>Královéhr</a:t>
                      </a:r>
                      <a:r>
                        <a:rPr lang="cs-CZ" sz="1600" b="0" dirty="0" smtClean="0"/>
                        <a:t>.</a:t>
                      </a:r>
                      <a:endParaRPr lang="cs-CZ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2109942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Ústecký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3 (1)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9448043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0" dirty="0"/>
                        <a:t>Vysočina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0" dirty="0"/>
                        <a:t>7 (2)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0150850"/>
                  </a:ext>
                </a:extLst>
              </a:tr>
              <a:tr h="360726">
                <a:tc>
                  <a:txBody>
                    <a:bodyPr/>
                    <a:lstStyle/>
                    <a:p>
                      <a:r>
                        <a:rPr lang="cs-CZ" sz="1600" b="1" dirty="0"/>
                        <a:t>CELKEM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1" dirty="0"/>
                        <a:t>401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cs-CZ" sz="1600" b="1" dirty="0"/>
                        <a:t>33 (10) = 43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36777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229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946731" y="4220726"/>
            <a:ext cx="10497349" cy="982528"/>
          </a:xfrm>
        </p:spPr>
        <p:txBody>
          <a:bodyPr>
            <a:normAutofit fontScale="90000"/>
          </a:bodyPr>
          <a:lstStyle/>
          <a:p>
            <a:r>
              <a:rPr lang="cs-CZ" sz="49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Žák se SVP ve školní TV – </a:t>
            </a:r>
            <a:r>
              <a:rPr lang="cs-CZ" sz="49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výzva </a:t>
            </a:r>
            <a:r>
              <a:rPr lang="cs-CZ" sz="4900" b="1" dirty="0">
                <a:solidFill>
                  <a:schemeClr val="accent2"/>
                </a:solidFill>
                <a:latin typeface="Myriad Pro" panose="020B0503030403020204" pitchFamily="34" charset="0"/>
              </a:rPr>
              <a:t>nebo problém …</a:t>
            </a:r>
            <a:r>
              <a:rPr lang="cs-CZ" b="1" dirty="0">
                <a:solidFill>
                  <a:schemeClr val="accent2"/>
                </a:solidFill>
                <a:latin typeface="Myriad Pro" panose="020B0503030403020204" pitchFamily="34" charset="0"/>
              </a:rPr>
              <a:t/>
            </a:r>
            <a:br>
              <a:rPr lang="cs-CZ" b="1" dirty="0">
                <a:solidFill>
                  <a:schemeClr val="accent2"/>
                </a:solidFill>
                <a:latin typeface="Myriad Pro" panose="020B0503030403020204" pitchFamily="34" charset="0"/>
              </a:rPr>
            </a:br>
            <a:r>
              <a:rPr lang="cs-CZ" sz="2200" b="1" dirty="0">
                <a:solidFill>
                  <a:schemeClr val="accent2"/>
                </a:solidFill>
                <a:latin typeface="Myriad Pro" panose="020B0503030403020204" pitchFamily="34" charset="0"/>
              </a:rPr>
              <a:t>„Metodický pokyn pro zařazování žáků</a:t>
            </a:r>
            <a:br>
              <a:rPr lang="cs-CZ" sz="2200" b="1" dirty="0">
                <a:solidFill>
                  <a:schemeClr val="accent2"/>
                </a:solidFill>
                <a:latin typeface="Myriad Pro" panose="020B0503030403020204" pitchFamily="34" charset="0"/>
              </a:rPr>
            </a:br>
            <a:r>
              <a:rPr lang="cs-CZ" sz="2200" b="1" dirty="0">
                <a:solidFill>
                  <a:schemeClr val="accent2"/>
                </a:solidFill>
                <a:latin typeface="Myriad Pro" panose="020B0503030403020204" pitchFamily="34" charset="0"/>
              </a:rPr>
              <a:t>se speciálními vzdělávacími potřebami do TV“</a:t>
            </a:r>
            <a:endParaRPr lang="cs-CZ" sz="2200" b="1" dirty="0">
              <a:solidFill>
                <a:schemeClr val="accent2"/>
              </a:solidFill>
              <a:latin typeface="Myriad Pro" panose="020B0503030403020204" pitchFamily="34" charset="0"/>
            </a:endParaRP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4895227" y="5203254"/>
            <a:ext cx="2600358" cy="501541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Ondřej Ješina</a:t>
            </a:r>
            <a:endParaRPr lang="cs-CZ" dirty="0">
              <a:solidFill>
                <a:schemeClr val="tx1">
                  <a:lumMod val="50000"/>
                  <a:lumOff val="50000"/>
                </a:schemeClr>
              </a:solidFill>
              <a:latin typeface="Myriad Pro" panose="020B0503030403020204" pitchFamily="34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829" y="420164"/>
            <a:ext cx="2381156" cy="1173503"/>
          </a:xfrm>
          <a:prstGeom prst="rect">
            <a:avLst/>
          </a:prstGeom>
        </p:spPr>
      </p:pic>
      <p:pic>
        <p:nvPicPr>
          <p:cNvPr id="1026" name="Picture 2" descr="https://lh3.googleusercontent.com/S8HQa66dFPXMWyndQPK-xosoHRGKLlPg8YN0-wMDVGy7BO8MFpaU6iP-COwHvvgotE7ya4juO6PNwFIogqx5Y-Gke9rS7zLvqI2ppIQfFfNvhEHK_f-8f3AAHreEuFHhrXiystEVA_TrMsKIbv-m_E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253" y="5599593"/>
            <a:ext cx="5254304" cy="117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7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 txBox="1">
            <a:spLocks/>
          </p:cNvSpPr>
          <p:nvPr/>
        </p:nvSpPr>
        <p:spPr>
          <a:xfrm>
            <a:off x="2235333" y="1439189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Historie se neustále mění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 t="23545" r="1948" b="24194"/>
          <a:stretch/>
        </p:blipFill>
        <p:spPr>
          <a:xfrm>
            <a:off x="1253841" y="3381179"/>
            <a:ext cx="2285971" cy="1250446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Šipka doprava 7"/>
          <p:cNvSpPr/>
          <p:nvPr/>
        </p:nvSpPr>
        <p:spPr>
          <a:xfrm>
            <a:off x="2892867" y="5665918"/>
            <a:ext cx="8101861" cy="105386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Vývojový diagram: spojnice 8"/>
          <p:cNvSpPr/>
          <p:nvPr/>
        </p:nvSpPr>
        <p:spPr>
          <a:xfrm>
            <a:off x="1105786" y="5986291"/>
            <a:ext cx="368227" cy="47173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Vývojový diagram: spojnice 9"/>
          <p:cNvSpPr/>
          <p:nvPr/>
        </p:nvSpPr>
        <p:spPr>
          <a:xfrm>
            <a:off x="1648416" y="5986290"/>
            <a:ext cx="368227" cy="47173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Vývojový diagram: spojnice 10"/>
          <p:cNvSpPr/>
          <p:nvPr/>
        </p:nvSpPr>
        <p:spPr>
          <a:xfrm>
            <a:off x="2235333" y="5986290"/>
            <a:ext cx="368227" cy="471738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2" name="Picture 2" descr="Výsledek obrázku pro china history disability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3" t="12354" r="2411" b="6328"/>
          <a:stretch/>
        </p:blipFill>
        <p:spPr bwMode="auto">
          <a:xfrm>
            <a:off x="4029830" y="2608255"/>
            <a:ext cx="1985503" cy="1238530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Výsledek obrázku pro bohyňa lakšmí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450" y="4129628"/>
            <a:ext cx="1985504" cy="1250446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Související obráze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351" y="2608255"/>
            <a:ext cx="2240555" cy="2771819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Související obrázek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303" y="2588416"/>
            <a:ext cx="1845932" cy="2811496"/>
          </a:xfrm>
          <a:prstGeom prst="rect">
            <a:avLst/>
          </a:prstGeom>
          <a:ln w="31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Obrázek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823" y="443182"/>
            <a:ext cx="1615020" cy="79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59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0" cy="6858000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198" y="1868105"/>
            <a:ext cx="10515600" cy="522831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 smtClean="0">
                <a:latin typeface="Myriad Pro" panose="020B0503030403020204" pitchFamily="34" charset="0"/>
              </a:rPr>
              <a:t>A </a:t>
            </a:r>
            <a:r>
              <a:rPr lang="cs-CZ" b="1" dirty="0">
                <a:latin typeface="Myriad Pro" panose="020B0503030403020204" pitchFamily="34" charset="0"/>
              </a:rPr>
              <a:t>co školní TV</a:t>
            </a:r>
            <a:r>
              <a:rPr lang="cs-CZ" b="1" dirty="0" smtClean="0">
                <a:latin typeface="Myriad Pro" panose="020B0503030403020204" pitchFamily="34" charset="0"/>
              </a:rPr>
              <a:t>?</a:t>
            </a:r>
            <a:endParaRPr lang="cs-CZ" b="1" dirty="0">
              <a:latin typeface="Myriad Pro" panose="020B0503030403020204" pitchFamily="34" charset="0"/>
            </a:endParaRPr>
          </a:p>
          <a:p>
            <a:pPr marL="342900" indent="-342900"/>
            <a:r>
              <a:rPr lang="cs-CZ" dirty="0" smtClean="0">
                <a:latin typeface="Myriad Pro" panose="020B0503030403020204" pitchFamily="34" charset="0"/>
              </a:rPr>
              <a:t>Vzestupy </a:t>
            </a:r>
            <a:r>
              <a:rPr lang="cs-CZ" dirty="0">
                <a:latin typeface="Myriad Pro" panose="020B0503030403020204" pitchFamily="34" charset="0"/>
              </a:rPr>
              <a:t>a pády v průběhu 20. století až </a:t>
            </a:r>
            <a:r>
              <a:rPr lang="cs-CZ" dirty="0" smtClean="0">
                <a:latin typeface="Myriad Pro" panose="020B0503030403020204" pitchFamily="34" charset="0"/>
              </a:rPr>
              <a:t>dodnes</a:t>
            </a:r>
          </a:p>
          <a:p>
            <a:pPr marL="342900" indent="-342900"/>
            <a:r>
              <a:rPr lang="cs-CZ" dirty="0">
                <a:latin typeface="Myriad Pro" panose="020B0503030403020204" pitchFamily="34" charset="0"/>
              </a:rPr>
              <a:t>TV ve stínu </a:t>
            </a:r>
            <a:r>
              <a:rPr lang="cs-CZ" dirty="0" smtClean="0">
                <a:latin typeface="Myriad Pro" panose="020B0503030403020204" pitchFamily="34" charset="0"/>
              </a:rPr>
              <a:t>inkluze</a:t>
            </a:r>
          </a:p>
          <a:p>
            <a:pPr marL="800100" lvl="1" indent="-342900"/>
            <a:r>
              <a:rPr lang="cs-CZ" dirty="0" smtClean="0">
                <a:latin typeface="Myriad Pro" panose="020B0503030403020204" pitchFamily="34" charset="0"/>
              </a:rPr>
              <a:t>Rozdíl mezi systémem </a:t>
            </a:r>
            <a:r>
              <a:rPr lang="cs-CZ" b="1" dirty="0" smtClean="0">
                <a:latin typeface="Myriad Pro" panose="020B0503030403020204" pitchFamily="34" charset="0"/>
              </a:rPr>
              <a:t>sportu</a:t>
            </a:r>
            <a:r>
              <a:rPr lang="cs-CZ" dirty="0" smtClean="0">
                <a:latin typeface="Myriad Pro" panose="020B0503030403020204" pitchFamily="34" charset="0"/>
              </a:rPr>
              <a:t> a </a:t>
            </a:r>
            <a:r>
              <a:rPr lang="cs-CZ" b="1" dirty="0" smtClean="0">
                <a:latin typeface="Myriad Pro" panose="020B0503030403020204" pitchFamily="34" charset="0"/>
              </a:rPr>
              <a:t>tělesné výchovy</a:t>
            </a:r>
            <a:endParaRPr lang="cs-CZ" b="1" dirty="0">
              <a:latin typeface="Myriad Pro" panose="020B0503030403020204" pitchFamily="34" charset="0"/>
            </a:endParaRPr>
          </a:p>
          <a:p>
            <a:pPr marL="800100" lvl="1" indent="-342900"/>
            <a:r>
              <a:rPr lang="cs-CZ" dirty="0" smtClean="0">
                <a:latin typeface="Myriad Pro" panose="020B0503030403020204" pitchFamily="34" charset="0"/>
              </a:rPr>
              <a:t>Zvláštní TV, Zdravotní TV, …, Zdravotní a aplikovaná TV</a:t>
            </a:r>
          </a:p>
          <a:p>
            <a:pPr marL="1257300" lvl="2" indent="-342900"/>
            <a:r>
              <a:rPr lang="cs-CZ" dirty="0" smtClean="0">
                <a:latin typeface="Myriad Pro" panose="020B0503030403020204" pitchFamily="34" charset="0"/>
              </a:rPr>
              <a:t>Historický systém zdravotních skupin</a:t>
            </a:r>
          </a:p>
          <a:p>
            <a:pPr marL="1257300" lvl="2" indent="-342900"/>
            <a:r>
              <a:rPr lang="cs-CZ" dirty="0" smtClean="0">
                <a:latin typeface="Myriad Pro" panose="020B0503030403020204" pitchFamily="34" charset="0"/>
              </a:rPr>
              <a:t>Segregace nebo skupinová integrace/inkluze</a:t>
            </a:r>
          </a:p>
          <a:p>
            <a:pPr marL="800100" lvl="1" indent="-342900"/>
            <a:r>
              <a:rPr lang="cs-CZ" dirty="0">
                <a:latin typeface="Myriad Pro" panose="020B0503030403020204" pitchFamily="34" charset="0"/>
              </a:rPr>
              <a:t>Systémová a státem podporovaná integrace od roku 2005</a:t>
            </a:r>
          </a:p>
          <a:p>
            <a:pPr marL="800100" lvl="1" indent="-342900"/>
            <a:r>
              <a:rPr lang="cs-CZ" dirty="0">
                <a:latin typeface="Myriad Pro" panose="020B0503030403020204" pitchFamily="34" charset="0"/>
              </a:rPr>
              <a:t>Systém podpůrných opatření od roku 2016</a:t>
            </a:r>
          </a:p>
          <a:p>
            <a:pPr marL="800100" lvl="1" indent="-342900"/>
            <a:r>
              <a:rPr lang="cs-CZ" dirty="0">
                <a:latin typeface="Myriad Pro" panose="020B0503030403020204" pitchFamily="34" charset="0"/>
              </a:rPr>
              <a:t>„Odjakživa“ </a:t>
            </a:r>
            <a:r>
              <a:rPr lang="cs-CZ" dirty="0" smtClean="0">
                <a:latin typeface="Myriad Pro" panose="020B0503030403020204" pitchFamily="34" charset="0"/>
              </a:rPr>
              <a:t>…?</a:t>
            </a:r>
            <a:endParaRPr lang="cs-CZ" dirty="0">
              <a:latin typeface="Myriad Pro" panose="020B0503030403020204" pitchFamily="34" charset="0"/>
            </a:endParaRPr>
          </a:p>
          <a:p>
            <a:pPr marL="342900" indent="-342900"/>
            <a:r>
              <a:rPr lang="cs-CZ" dirty="0" smtClean="0">
                <a:latin typeface="Myriad Pro" panose="020B0503030403020204" pitchFamily="34" charset="0"/>
              </a:rPr>
              <a:t>Uvolnění </a:t>
            </a:r>
            <a:r>
              <a:rPr lang="cs-CZ" dirty="0">
                <a:latin typeface="Myriad Pro" panose="020B0503030403020204" pitchFamily="34" charset="0"/>
              </a:rPr>
              <a:t>z TV</a:t>
            </a:r>
          </a:p>
          <a:p>
            <a:pPr marL="800100" lvl="1" indent="-342900"/>
            <a:r>
              <a:rPr lang="cs-CZ" dirty="0">
                <a:latin typeface="Myriad Pro" panose="020B0503030403020204" pitchFamily="34" charset="0"/>
              </a:rPr>
              <a:t>Síla tradice</a:t>
            </a:r>
          </a:p>
          <a:p>
            <a:pPr marL="800100" lvl="1" indent="-342900"/>
            <a:r>
              <a:rPr lang="cs-CZ" dirty="0">
                <a:latin typeface="Myriad Pro" panose="020B0503030403020204" pitchFamily="34" charset="0"/>
              </a:rPr>
              <a:t>Slabá stránka jsou legislativní kompetence a povědomí </a:t>
            </a:r>
            <a:r>
              <a:rPr lang="cs-CZ" dirty="0" smtClean="0">
                <a:latin typeface="Myriad Pro" panose="020B0503030403020204" pitchFamily="34" charset="0"/>
              </a:rPr>
              <a:t>pedagogů o možnostech a smyslu úprav</a:t>
            </a:r>
            <a:endParaRPr lang="cs-CZ" dirty="0">
              <a:latin typeface="Myriad Pro" panose="020B0503030403020204" pitchFamily="34" charset="0"/>
            </a:endParaRPr>
          </a:p>
          <a:p>
            <a:pPr marL="800100" lvl="1" indent="-342900"/>
            <a:r>
              <a:rPr lang="cs-CZ" dirty="0" smtClean="0">
                <a:latin typeface="Myriad Pro" panose="020B0503030403020204" pitchFamily="34" charset="0"/>
              </a:rPr>
              <a:t>Finální proces schvalování dokumentu: </a:t>
            </a:r>
            <a:r>
              <a:rPr lang="cs-CZ" dirty="0">
                <a:latin typeface="Myriad Pro" panose="020B0503030403020204" pitchFamily="34" charset="0"/>
              </a:rPr>
              <a:t>Metodický pokyn k zařazování žáků a studentů se speciálními vzdělávacími potřebami do tělesné výchovy</a:t>
            </a:r>
          </a:p>
          <a:p>
            <a:pPr marL="800100" lvl="1" indent="-342900"/>
            <a:endParaRPr lang="cs-CZ" dirty="0">
              <a:latin typeface="Myriad Pro" panose="020B0503030403020204" pitchFamily="34" charset="0"/>
            </a:endParaRPr>
          </a:p>
          <a:p>
            <a:endParaRPr lang="cs-CZ" dirty="0"/>
          </a:p>
        </p:txBody>
      </p:sp>
      <p:sp>
        <p:nvSpPr>
          <p:cNvPr id="4" name="Nadpis 1"/>
          <p:cNvSpPr txBox="1">
            <a:spLocks noGrp="1"/>
          </p:cNvSpPr>
          <p:nvPr>
            <p:ph type="title"/>
          </p:nvPr>
        </p:nvSpPr>
        <p:spPr>
          <a:xfrm>
            <a:off x="628103" y="488326"/>
            <a:ext cx="10935789" cy="12895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Na(ne)štěstí i současnost se neustále </a:t>
            </a:r>
            <a:r>
              <a:rPr lang="cs-CZ" sz="4400" b="1" dirty="0" smtClean="0">
                <a:latin typeface="Myriad Pro" panose="020B0503030403020204" pitchFamily="34" charset="0"/>
              </a:rPr>
              <a:t>mění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2" y="152828"/>
            <a:ext cx="1792053" cy="88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29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475451" y="1588102"/>
            <a:ext cx="11316056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Legislativní rámec pro (ne)účast ve školní </a:t>
            </a:r>
            <a:r>
              <a:rPr lang="cs-CZ" sz="4400" b="1" dirty="0" smtClean="0">
                <a:latin typeface="Myriad Pro" panose="020B0503030403020204" pitchFamily="34" charset="0"/>
              </a:rPr>
              <a:t>TV</a:t>
            </a:r>
            <a:endParaRPr lang="cs-CZ" sz="4400" b="1" dirty="0" smtClean="0">
              <a:latin typeface="Myriad Pro" panose="020B0503030403020204" pitchFamily="34" charset="0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642027" y="2460569"/>
            <a:ext cx="11549973" cy="43974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  <a:hlinkClick r:id="rId3"/>
              </a:rPr>
              <a:t>561/2004</a:t>
            </a: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 </a:t>
            </a:r>
            <a:r>
              <a:rPr lang="cs-CZ" sz="2800" b="1" dirty="0" smtClean="0">
                <a:latin typeface="Myriad Pro" panose="020B0503030403020204" charset="0"/>
              </a:rPr>
              <a:t>- </a:t>
            </a:r>
            <a:r>
              <a:rPr lang="cs-CZ" sz="2800" b="1" dirty="0">
                <a:latin typeface="Myriad Pro" panose="020B0503030403020204" charset="0"/>
              </a:rPr>
              <a:t>§ </a:t>
            </a:r>
            <a:r>
              <a:rPr lang="cs-CZ" sz="2800" b="1" dirty="0" smtClean="0">
                <a:latin typeface="Myriad Pro" panose="020B0503030403020204" charset="0"/>
              </a:rPr>
              <a:t>50, </a:t>
            </a:r>
            <a:r>
              <a:rPr lang="cs-CZ" sz="2800" b="1" dirty="0">
                <a:latin typeface="Myriad Pro" panose="020B0503030403020204" charset="0"/>
              </a:rPr>
              <a:t>§ 29</a:t>
            </a:r>
            <a:r>
              <a:rPr lang="cs-CZ" sz="2800" b="1" dirty="0" smtClean="0">
                <a:latin typeface="Myriad Pro" panose="020B0503030403020204" pitchFamily="34" charset="0"/>
              </a:rPr>
              <a:t>;</a:t>
            </a: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 </a:t>
            </a:r>
            <a:endParaRPr lang="cs-CZ" sz="2800" b="1" dirty="0" smtClean="0">
              <a:solidFill>
                <a:schemeClr val="accent2"/>
              </a:solidFill>
              <a:latin typeface="Myriad Pro" panose="020B0503030403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  <a:hlinkClick r:id="rId4"/>
              </a:rPr>
              <a:t>563/2004</a:t>
            </a: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 </a:t>
            </a:r>
            <a:r>
              <a:rPr lang="cs-CZ" sz="2800" dirty="0" smtClean="0">
                <a:latin typeface="Myriad Pro" panose="020B0503030403020204" pitchFamily="34" charset="0"/>
              </a:rPr>
              <a:t>– </a:t>
            </a:r>
            <a:r>
              <a:rPr lang="cs-CZ" dirty="0" smtClean="0">
                <a:latin typeface="Myriad Pro" panose="020B0503030403020204" pitchFamily="34" charset="0"/>
              </a:rPr>
              <a:t>absence „konzultantů APA nebo APA specialistů“ </a:t>
            </a:r>
            <a:endParaRPr lang="cs-CZ" dirty="0" smtClean="0">
              <a:latin typeface="Myriad Pro" panose="020B0503030403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  <a:hlinkClick r:id="rId5"/>
              </a:rPr>
              <a:t>391/2013</a:t>
            </a: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</a:rPr>
              <a:t> </a:t>
            </a:r>
            <a:r>
              <a:rPr lang="cs-CZ" sz="2800" dirty="0" smtClean="0">
                <a:latin typeface="Myriad Pro" panose="020B0503030403020204" pitchFamily="34" charset="0"/>
              </a:rPr>
              <a:t>- </a:t>
            </a:r>
            <a:r>
              <a:rPr lang="cs-CZ" i="1" dirty="0"/>
              <a:t>Vyhláška o zdravotní způsobilosti k tělesné výchově a sportu</a:t>
            </a:r>
            <a:endParaRPr lang="cs-CZ" sz="2800" dirty="0" smtClean="0">
              <a:latin typeface="Myriad Pro" panose="020B0503030403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  <a:latin typeface="Myriad Pro" panose="020B0503030403020204" pitchFamily="34" charset="0"/>
                <a:hlinkClick r:id="rId6"/>
              </a:rPr>
              <a:t>27/2016</a:t>
            </a:r>
            <a:r>
              <a:rPr lang="cs-CZ" sz="2800" dirty="0" smtClean="0">
                <a:latin typeface="Myriad Pro" panose="020B0503030403020204" pitchFamily="34" charset="0"/>
              </a:rPr>
              <a:t> - </a:t>
            </a:r>
            <a:r>
              <a:rPr lang="cs-CZ" i="1" dirty="0" smtClean="0">
                <a:latin typeface="Myriad Pro" panose="020B0503030403020204" pitchFamily="34" charset="0"/>
              </a:rPr>
              <a:t>Vyhláška o vzdělávání žáků se speciálními vzdělávacími potřebami a žáků nadaných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i="1" dirty="0" smtClean="0">
                <a:latin typeface="Myriad Pro" panose="020B0503030403020204" pitchFamily="34" charset="0"/>
              </a:rPr>
              <a:t>Úpravy </a:t>
            </a:r>
            <a:r>
              <a:rPr lang="cs-CZ" sz="2400" i="1" dirty="0" smtClean="0">
                <a:latin typeface="Myriad Pro" panose="020B0503030403020204" pitchFamily="34" charset="0"/>
              </a:rPr>
              <a:t>obsahu výuky (+ asistent), zrušení nebo náhrada – třetí, čtvrtý, pátý stupeň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i="1" dirty="0" smtClean="0">
                <a:latin typeface="Myriad Pro" panose="020B0503030403020204" pitchFamily="34" charset="0"/>
              </a:rPr>
              <a:t>SPC je „arbitrem“, nikoliv lékař vs. ředitel je „arbitrem</a:t>
            </a:r>
            <a:r>
              <a:rPr lang="cs-CZ" sz="2400" i="1" dirty="0" smtClean="0">
                <a:latin typeface="Myriad Pro" panose="020B0503030403020204" pitchFamily="34" charset="0"/>
              </a:rPr>
              <a:t>“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cs-CZ" sz="2400" i="1" dirty="0" smtClean="0">
              <a:latin typeface="Myriad Pro" panose="020B0503030403020204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3200" dirty="0" smtClean="0">
                <a:latin typeface="Myriad Pro" panose="020B0503030403020204" pitchFamily="34" charset="0"/>
              </a:rPr>
              <a:t>Zdraví </a:t>
            </a:r>
            <a:r>
              <a:rPr lang="cs-CZ" sz="3200" dirty="0" smtClean="0">
                <a:latin typeface="Myriad Pro" panose="020B0503030403020204" pitchFamily="34" charset="0"/>
              </a:rPr>
              <a:t>2020 (MZ); Aktivní škola (ČŠI); připravované RVP ZV (NPI)</a:t>
            </a:r>
            <a:endParaRPr lang="cs-CZ" sz="3200" dirty="0">
              <a:latin typeface="Myriad Pro" panose="020B0503030403020204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2" y="152828"/>
            <a:ext cx="1792053" cy="883176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714104" y="5817326"/>
            <a:ext cx="10981508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6000" rtlCol="0" anchor="ctr"/>
          <a:lstStyle/>
          <a:p>
            <a:pPr algn="ctr"/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Metodický pokyn k </a:t>
            </a:r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zařazování </a:t>
            </a:r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žáků </a:t>
            </a:r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studentů se </a:t>
            </a:r>
            <a:r>
              <a:rPr lang="cs-CZ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SPV do </a:t>
            </a:r>
            <a:r>
              <a:rPr lang="cs-CZ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tělesné výchovy (MŠMT)</a:t>
            </a:r>
            <a:endParaRPr lang="cs-CZ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62136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2690518" y="1666479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Východiska pro implementaci „metodického pokynu“ (1)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850604" y="2336182"/>
            <a:ext cx="11239829" cy="38986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Učitelé TV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V nedávné minulosti – některé VŠ mají APA (ATV, ZTV) součástí studia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Nařízení vlády </a:t>
            </a:r>
            <a:r>
              <a:rPr lang="cs-CZ" sz="2400" dirty="0" smtClean="0">
                <a:hlinkClick r:id="rId3"/>
              </a:rPr>
              <a:t>275/2016</a:t>
            </a:r>
            <a:endParaRPr lang="cs-CZ" sz="24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ZTV a APA součást:</a:t>
            </a:r>
          </a:p>
          <a:p>
            <a:pPr marL="552450" lvl="1" indent="-285750" algn="l">
              <a:buFont typeface="Arial" panose="020B0604020202020204" pitchFamily="34" charset="0"/>
              <a:buChar char="•"/>
            </a:pPr>
            <a:r>
              <a:rPr lang="cs-CZ" sz="1800" dirty="0" smtClean="0"/>
              <a:t>a) Teorie, praxe a didaktiky pohybových a sportovních aktivit, b) Pedagogika, andragogika a psychologie, c) Biomedicína, d) Biomechanika, e) Sportovní management, f) Aktivity volného času a </a:t>
            </a:r>
            <a:r>
              <a:rPr lang="cs-CZ" sz="1800" dirty="0" err="1" smtClean="0"/>
              <a:t>rekreologie</a:t>
            </a:r>
            <a:r>
              <a:rPr lang="cs-CZ" sz="1800" dirty="0" smtClean="0"/>
              <a:t>, g) </a:t>
            </a:r>
            <a:r>
              <a:rPr lang="cs-CZ" sz="1800" b="1" dirty="0" smtClean="0"/>
              <a:t>Zdraví</a:t>
            </a:r>
            <a:r>
              <a:rPr lang="cs-CZ" sz="1800" dirty="0" smtClean="0"/>
              <a:t>, zdatnost, životní styl, výživa člověka, h) </a:t>
            </a:r>
            <a:r>
              <a:rPr lang="cs-CZ" sz="1800" b="1" dirty="0" smtClean="0"/>
              <a:t>Rehabilitace</a:t>
            </a:r>
            <a:r>
              <a:rPr lang="cs-CZ" sz="1800" dirty="0" smtClean="0"/>
              <a:t> a regenerace, i) </a:t>
            </a:r>
            <a:r>
              <a:rPr lang="cs-CZ" sz="1800" b="1" dirty="0" smtClean="0"/>
              <a:t>Zdravotní tělesná výchova</a:t>
            </a:r>
            <a:r>
              <a:rPr lang="cs-CZ" sz="1800" dirty="0" smtClean="0"/>
              <a:t>, j) </a:t>
            </a:r>
            <a:r>
              <a:rPr lang="cs-CZ" sz="1800" b="1" dirty="0" smtClean="0"/>
              <a:t>Aplikované pohybové aktivity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Pracovníci SPC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Minimum z nich má „metodiky </a:t>
            </a:r>
            <a:r>
              <a:rPr lang="cs-CZ" sz="2400" dirty="0" smtClean="0"/>
              <a:t>či specialisty TV</a:t>
            </a:r>
            <a:r>
              <a:rPr lang="cs-CZ" sz="2400" dirty="0" smtClean="0"/>
              <a:t>“ – pozice speciální pedagog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800" b="1" dirty="0" smtClean="0">
                <a:solidFill>
                  <a:schemeClr val="accent2"/>
                </a:solidFill>
              </a:rPr>
              <a:t>Asistenti pedagoga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sz="2400" dirty="0" smtClean="0"/>
              <a:t>Silný nedostatek kompetencí</a:t>
            </a:r>
            <a:endParaRPr lang="cs-CZ" sz="24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2" y="152828"/>
            <a:ext cx="1792053" cy="88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44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0" cy="6858000"/>
          </a:xfrm>
        </p:spPr>
      </p:pic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939338" y="2493422"/>
            <a:ext cx="10414462" cy="4072840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>
                <a:hlinkClick r:id="rId3"/>
              </a:rPr>
              <a:t>Vyhláška č. 27/2016</a:t>
            </a:r>
            <a:endParaRPr lang="cs-CZ" dirty="0" smtClean="0"/>
          </a:p>
          <a:p>
            <a:pPr marL="800100" lvl="1" indent="-342900"/>
            <a:r>
              <a:rPr lang="cs-CZ" dirty="0">
                <a:latin typeface="Myriad Pro" panose="020B0503030403020204" pitchFamily="34" charset="0"/>
              </a:rPr>
              <a:t>Systém podpůrných opatření</a:t>
            </a:r>
          </a:p>
          <a:p>
            <a:pPr marL="800100" lvl="1" indent="-342900"/>
            <a:r>
              <a:rPr lang="cs-CZ" dirty="0" err="1">
                <a:latin typeface="Myriad Pro" panose="020B0503030403020204" pitchFamily="34" charset="0"/>
              </a:rPr>
              <a:t>PlPP</a:t>
            </a:r>
            <a:r>
              <a:rPr lang="cs-CZ" dirty="0">
                <a:latin typeface="Myriad Pro" panose="020B0503030403020204" pitchFamily="34" charset="0"/>
              </a:rPr>
              <a:t> – první stupeň </a:t>
            </a:r>
            <a:r>
              <a:rPr lang="cs-CZ" dirty="0" smtClean="0">
                <a:latin typeface="Myriad Pro" panose="020B0503030403020204" pitchFamily="34" charset="0"/>
              </a:rPr>
              <a:t>případně pak zvýšení stupně</a:t>
            </a:r>
          </a:p>
          <a:p>
            <a:pPr marL="800100" lvl="1" indent="-342900"/>
            <a:r>
              <a:rPr lang="cs-CZ" dirty="0" smtClean="0">
                <a:latin typeface="Myriad Pro" panose="020B0503030403020204" pitchFamily="34" charset="0"/>
              </a:rPr>
              <a:t>Zdravotní </a:t>
            </a:r>
            <a:r>
              <a:rPr lang="cs-CZ" dirty="0">
                <a:latin typeface="Myriad Pro" panose="020B0503030403020204" pitchFamily="34" charset="0"/>
              </a:rPr>
              <a:t>TV – druhý stupeň </a:t>
            </a:r>
            <a:r>
              <a:rPr lang="cs-CZ" dirty="0" smtClean="0">
                <a:latin typeface="Myriad Pro" panose="020B0503030403020204" pitchFamily="34" charset="0"/>
              </a:rPr>
              <a:t>předmět speciálně pedagogické péče</a:t>
            </a:r>
            <a:endParaRPr lang="cs-CZ" dirty="0"/>
          </a:p>
          <a:p>
            <a:pPr marL="800100" lvl="1" indent="-342900"/>
            <a:r>
              <a:rPr lang="cs-CZ" dirty="0" smtClean="0">
                <a:hlinkClick r:id="rId4" action="ppaction://hlinkfile"/>
              </a:rPr>
              <a:t>Podpůrné </a:t>
            </a:r>
            <a:r>
              <a:rPr lang="cs-CZ" dirty="0" smtClean="0">
                <a:hlinkClick r:id="rId4" action="ppaction://hlinkfile"/>
              </a:rPr>
              <a:t>pomůcky </a:t>
            </a:r>
            <a:r>
              <a:rPr lang="cs-CZ" dirty="0" smtClean="0"/>
              <a:t>ze systému podpůrných </a:t>
            </a:r>
            <a:r>
              <a:rPr lang="cs-CZ" dirty="0" smtClean="0"/>
              <a:t>opatření (např. </a:t>
            </a:r>
            <a:r>
              <a:rPr lang="cs-CZ" dirty="0" smtClean="0">
                <a:hlinkClick r:id="rId5" action="ppaction://hlinkfile"/>
              </a:rPr>
              <a:t>Katalog </a:t>
            </a:r>
            <a:r>
              <a:rPr lang="cs-CZ" dirty="0"/>
              <a:t>– </a:t>
            </a:r>
            <a:r>
              <a:rPr lang="cs-CZ" dirty="0" smtClean="0"/>
              <a:t>JIPAST)</a:t>
            </a:r>
            <a:endParaRPr lang="cs-CZ" dirty="0"/>
          </a:p>
          <a:p>
            <a:pPr lvl="1"/>
            <a:endParaRPr lang="cs-CZ" dirty="0" smtClean="0"/>
          </a:p>
          <a:p>
            <a:r>
              <a:rPr lang="cs-CZ" dirty="0" smtClean="0"/>
              <a:t>Zkušenosti </a:t>
            </a:r>
            <a:r>
              <a:rPr lang="cs-CZ" dirty="0" smtClean="0"/>
              <a:t>z více než </a:t>
            </a:r>
            <a:r>
              <a:rPr lang="cs-CZ" dirty="0" smtClean="0"/>
              <a:t>15-ti </a:t>
            </a:r>
            <a:r>
              <a:rPr lang="cs-CZ" dirty="0" smtClean="0"/>
              <a:t>leté práce „konzultantů APA</a:t>
            </a:r>
            <a:r>
              <a:rPr lang="cs-CZ" dirty="0" smtClean="0"/>
              <a:t>“</a:t>
            </a:r>
          </a:p>
          <a:p>
            <a:pPr lvl="1"/>
            <a:r>
              <a:rPr lang="cs-CZ" dirty="0" smtClean="0"/>
              <a:t>2017 – 2020 ve všech regionech ČR</a:t>
            </a:r>
          </a:p>
          <a:p>
            <a:r>
              <a:rPr lang="cs-CZ" dirty="0" smtClean="0"/>
              <a:t>V </a:t>
            </a:r>
            <a:r>
              <a:rPr lang="cs-CZ" dirty="0" smtClean="0"/>
              <a:t>tuto chvíli </a:t>
            </a:r>
            <a:r>
              <a:rPr lang="cs-CZ" dirty="0" err="1" smtClean="0"/>
              <a:t>Olkraj</a:t>
            </a:r>
            <a:r>
              <a:rPr lang="cs-CZ" dirty="0" smtClean="0"/>
              <a:t> druhé období systémově podporuje práci konzultantů APA a rozvoj pohybové gramotnosti pro všechny</a:t>
            </a:r>
          </a:p>
          <a:p>
            <a:r>
              <a:rPr lang="cs-CZ" dirty="0" smtClean="0"/>
              <a:t>Plán rozšíření v MSK, Ústeckém kraji; pro žáky se </a:t>
            </a:r>
            <a:r>
              <a:rPr lang="cs-CZ" dirty="0" err="1" smtClean="0"/>
              <a:t>ZrP</a:t>
            </a:r>
            <a:r>
              <a:rPr lang="cs-CZ" dirty="0" smtClean="0"/>
              <a:t> pak i Jihomoravský, Jihočeský, Plzeňský, Praha (dotace nf Světluška)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9" name="Nadpis 1"/>
          <p:cNvSpPr txBox="1">
            <a:spLocks/>
          </p:cNvSpPr>
          <p:nvPr/>
        </p:nvSpPr>
        <p:spPr>
          <a:xfrm>
            <a:off x="2690518" y="1666479"/>
            <a:ext cx="7560000" cy="74808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1" dirty="0" smtClean="0">
                <a:latin typeface="Myriad Pro" panose="020B0503030403020204" pitchFamily="34" charset="0"/>
              </a:rPr>
              <a:t>Východiska pro implementaci „metodického pokynu“ (2)</a:t>
            </a:r>
            <a:endParaRPr lang="cs-CZ" sz="4400" b="1" dirty="0">
              <a:latin typeface="Myriad Pro" panose="020B0503030403020204" pitchFamily="34" charset="0"/>
            </a:endParaRP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2" y="152828"/>
            <a:ext cx="1792053" cy="88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1080019"/>
            <a:ext cx="10515600" cy="1325563"/>
          </a:xfrm>
        </p:spPr>
        <p:txBody>
          <a:bodyPr/>
          <a:lstStyle/>
          <a:p>
            <a:r>
              <a:rPr lang="cs-CZ" b="1" dirty="0" smtClean="0"/>
              <a:t>Postup při uplatňování PO v ITV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939338" y="2136371"/>
            <a:ext cx="10414462" cy="4469376"/>
          </a:xfrm>
        </p:spPr>
        <p:txBody>
          <a:bodyPr>
            <a:normAutofit/>
          </a:bodyPr>
          <a:lstStyle/>
          <a:p>
            <a:endParaRPr lang="cs-CZ" dirty="0" smtClean="0"/>
          </a:p>
          <a:p>
            <a:endParaRPr lang="cs-CZ" dirty="0"/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1091738" y="2288771"/>
            <a:ext cx="10414462" cy="4469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Viz </a:t>
            </a:r>
            <a:r>
              <a:rPr lang="cs-CZ" dirty="0">
                <a:hlinkClick r:id="rId3"/>
              </a:rPr>
              <a:t>https://</a:t>
            </a:r>
            <a:r>
              <a:rPr lang="cs-CZ" dirty="0" smtClean="0">
                <a:hlinkClick r:id="rId3"/>
              </a:rPr>
              <a:t>www.apa.upol.cz/nabidka-sluzeb-centra-apa-ppp#studium-atv-apa</a:t>
            </a:r>
            <a:endParaRPr lang="cs-CZ" dirty="0" smtClean="0"/>
          </a:p>
          <a:p>
            <a:r>
              <a:rPr lang="cs-CZ" dirty="0" smtClean="0"/>
              <a:t>Viz </a:t>
            </a:r>
            <a:r>
              <a:rPr lang="cs-CZ" dirty="0" smtClean="0">
                <a:hlinkClick r:id="rId4" action="ppaction://hlinkfile"/>
              </a:rPr>
              <a:t>Otázky a odpovědi aplikované tělesné výchovy</a:t>
            </a:r>
            <a:endParaRPr lang="cs-CZ" dirty="0" smtClean="0"/>
          </a:p>
          <a:p>
            <a:r>
              <a:rPr lang="cs-CZ" dirty="0" smtClean="0"/>
              <a:t>Další možnosti zdrojů – </a:t>
            </a:r>
            <a:r>
              <a:rPr lang="cs-CZ" dirty="0" err="1" smtClean="0">
                <a:hlinkClick r:id="rId5"/>
              </a:rPr>
              <a:t>youtube</a:t>
            </a:r>
            <a:r>
              <a:rPr lang="cs-CZ" dirty="0" smtClean="0">
                <a:hlinkClick r:id="rId5"/>
              </a:rPr>
              <a:t> kanál </a:t>
            </a:r>
            <a:r>
              <a:rPr lang="cs-CZ" dirty="0" smtClean="0"/>
              <a:t>Centra APA</a:t>
            </a:r>
          </a:p>
          <a:p>
            <a:r>
              <a:rPr lang="cs-CZ" dirty="0" smtClean="0"/>
              <a:t>Konkrétní aktivity – viz </a:t>
            </a:r>
            <a:r>
              <a:rPr lang="cs-CZ" dirty="0" smtClean="0">
                <a:hlinkClick r:id="rId6"/>
              </a:rPr>
              <a:t>prezentace pro metodické listy </a:t>
            </a:r>
            <a:r>
              <a:rPr lang="cs-CZ" dirty="0" smtClean="0"/>
              <a:t>nebo přímo Metodické listy vybraných APA</a:t>
            </a:r>
          </a:p>
          <a:p>
            <a:r>
              <a:rPr lang="cs-CZ" dirty="0" smtClean="0">
                <a:hlinkClick r:id="rId7"/>
              </a:rPr>
              <a:t>Časopis APA v teorii praxi</a:t>
            </a:r>
            <a:endParaRPr lang="cs-CZ" dirty="0" smtClean="0"/>
          </a:p>
          <a:p>
            <a:r>
              <a:rPr lang="cs-CZ" dirty="0" smtClean="0"/>
              <a:t>Relevantní články </a:t>
            </a:r>
            <a:r>
              <a:rPr lang="cs-CZ" dirty="0" smtClean="0">
                <a:hlinkClick r:id="rId8"/>
              </a:rPr>
              <a:t>TVSM</a:t>
            </a:r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2" y="152828"/>
            <a:ext cx="1792053" cy="88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28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83459"/>
            <a:ext cx="12192000" cy="685800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375717" y="629591"/>
            <a:ext cx="7440561" cy="1060552"/>
          </a:xfrm>
        </p:spPr>
        <p:txBody>
          <a:bodyPr>
            <a:normAutofit/>
          </a:bodyPr>
          <a:lstStyle/>
          <a:p>
            <a:pPr algn="ctr"/>
            <a:r>
              <a:rPr lang="cs-CZ" sz="3600" b="1" dirty="0" smtClean="0"/>
              <a:t>Konkrétní teze „metodického pokynu“</a:t>
            </a:r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2200" dirty="0" smtClean="0"/>
              <a:t>…stále však pracovní verze …</a:t>
            </a:r>
            <a:endParaRPr lang="cs-CZ" sz="2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/>
              <a:t>Základní paradigma a </a:t>
            </a:r>
            <a:r>
              <a:rPr lang="cs-CZ" dirty="0" smtClean="0"/>
              <a:t>vybrané pasáže textu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Formulář (příloha)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974" y="4901975"/>
            <a:ext cx="1792053" cy="883176"/>
          </a:xfrm>
          <a:prstGeom prst="rect">
            <a:avLst/>
          </a:prstGeom>
        </p:spPr>
      </p:pic>
      <p:pic>
        <p:nvPicPr>
          <p:cNvPr id="7" name="Obrázek 6" descr="Naši partneři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000" y="2851537"/>
            <a:ext cx="2917994" cy="146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970</Words>
  <Application>Microsoft Office PowerPoint</Application>
  <PresentationFormat>Širokoúhlá obrazovka</PresentationFormat>
  <Paragraphs>215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Arial</vt:lpstr>
      <vt:lpstr>Myriad Pro</vt:lpstr>
      <vt:lpstr>Motiv Office</vt:lpstr>
      <vt:lpstr>Prezentace aplikace PowerPoint</vt:lpstr>
      <vt:lpstr>Žák se SVP ve školní TV – výzva nebo problém … „Metodický pokyn pro zařazování žáků se speciálními vzdělávacími potřebami do TV“</vt:lpstr>
      <vt:lpstr>Prezentace aplikace PowerPoint</vt:lpstr>
      <vt:lpstr>Na(ne)štěstí i současnost se neustále mění</vt:lpstr>
      <vt:lpstr>Prezentace aplikace PowerPoint</vt:lpstr>
      <vt:lpstr>Prezentace aplikace PowerPoint</vt:lpstr>
      <vt:lpstr>Prezentace aplikace PowerPoint</vt:lpstr>
      <vt:lpstr>Postup při uplatňování PO v ITV</vt:lpstr>
      <vt:lpstr>Konkrétní teze „metodického pokynu“ …stále však pracovní verze …</vt:lpstr>
      <vt:lpstr>Prezentace aplikace PowerPoint</vt:lpstr>
      <vt:lpstr>Děkuji Vám za pozornost…</vt:lpstr>
      <vt:lpstr>Příloha: Výsledky analýzy Právnické fakulty UP v Olomouci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Ondřej Ješina</cp:lastModifiedBy>
  <cp:revision>64</cp:revision>
  <dcterms:created xsi:type="dcterms:W3CDTF">2017-09-21T04:17:21Z</dcterms:created>
  <dcterms:modified xsi:type="dcterms:W3CDTF">2023-09-12T09:45:20Z</dcterms:modified>
</cp:coreProperties>
</file>