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722" r:id="rId5"/>
    <p:sldId id="349" r:id="rId6"/>
    <p:sldId id="519" r:id="rId7"/>
    <p:sldId id="757" r:id="rId8"/>
    <p:sldId id="746" r:id="rId9"/>
    <p:sldId id="724" r:id="rId10"/>
    <p:sldId id="567" r:id="rId11"/>
    <p:sldId id="748" r:id="rId12"/>
    <p:sldId id="747" r:id="rId13"/>
    <p:sldId id="749" r:id="rId14"/>
    <p:sldId id="756" r:id="rId15"/>
    <p:sldId id="755" r:id="rId16"/>
    <p:sldId id="750" r:id="rId17"/>
    <p:sldId id="754" r:id="rId18"/>
    <p:sldId id="751" r:id="rId19"/>
    <p:sldId id="752" r:id="rId20"/>
    <p:sldId id="733" r:id="rId2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00"/>
    <a:srgbClr val="0066CC"/>
    <a:srgbClr val="FFFF99"/>
    <a:srgbClr val="FFFFCC"/>
    <a:srgbClr val="0033CC"/>
    <a:srgbClr val="000000"/>
    <a:srgbClr val="CC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514" autoAdjust="0"/>
  </p:normalViewPr>
  <p:slideViewPr>
    <p:cSldViewPr>
      <p:cViewPr varScale="1">
        <p:scale>
          <a:sx n="131" d="100"/>
          <a:sy n="131" d="100"/>
        </p:scale>
        <p:origin x="102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6461D-608E-4B46-97A9-24C6C6B0736B}" type="datetimeFigureOut">
              <a:rPr lang="cs-CZ" smtClean="0"/>
              <a:t>27.4.2017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CEC7B-EDDB-4EC5-8876-803130B86DB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90234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A6A7981-C59B-48F8-A26F-24627D9459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956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002BDB-F706-485D-949F-7C54C74A34A7}" type="slidenum">
              <a:rPr lang="en-US" smtClean="0">
                <a:latin typeface="Arial" pitchFamily="34" charset="0"/>
              </a:rPr>
              <a:pPr/>
              <a:t>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2687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98" tIns="45249" rIns="90498" bIns="45249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72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cs-CZ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CC33E4A-C955-4928-9AB8-0250ED492F30}" type="slidenum">
              <a:rPr lang="fr-FR" altLang="cs-CZ" smtClean="0"/>
              <a:pPr/>
              <a:t>5</a:t>
            </a:fld>
            <a:endParaRPr lang="fr-FR" altLang="cs-CZ" smtClean="0"/>
          </a:p>
        </p:txBody>
      </p:sp>
    </p:spTree>
    <p:extLst>
      <p:ext uri="{BB962C8B-B14F-4D97-AF65-F5344CB8AC3E}">
        <p14:creationId xmlns:p14="http://schemas.microsoft.com/office/powerpoint/2010/main" val="2924659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891963-CA75-443A-871C-ED05C6707CD9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2687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98" tIns="45249" rIns="90498" bIns="45249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081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75C79B-9810-4F52-99B2-7F3D71B8BDB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2687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783" y="4711707"/>
            <a:ext cx="4984962" cy="4465264"/>
          </a:xfrm>
          <a:noFill/>
          <a:ln/>
        </p:spPr>
        <p:txBody>
          <a:bodyPr lIns="90498" tIns="45249" rIns="90498" bIns="45249"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44681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 rot="20400000">
            <a:off x="4775200" y="4105275"/>
            <a:ext cx="576263" cy="576263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 rot="20400000">
            <a:off x="3924300" y="4406900"/>
            <a:ext cx="576263" cy="57626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 rot="20400000">
            <a:off x="5637213" y="3789363"/>
            <a:ext cx="576262" cy="576262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 rot="20400000">
            <a:off x="3059113" y="4695825"/>
            <a:ext cx="576262" cy="5762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cs-CZ"/>
          </a:p>
        </p:txBody>
      </p:sp>
      <p:pic>
        <p:nvPicPr>
          <p:cNvPr id="8" name="Picture 19" descr="haut-lettre-TORRINGTO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65275"/>
            <a:ext cx="7772400" cy="1431925"/>
          </a:xfrm>
          <a:prstGeom prst="rect">
            <a:avLst/>
          </a:prstGeom>
        </p:spPr>
        <p:txBody>
          <a:bodyPr/>
          <a:lstStyle>
            <a:lvl1pPr algn="ctr">
              <a:defRPr sz="44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516563"/>
            <a:ext cx="6400800" cy="792162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itchFamily="2" charset="2"/>
              <a:buNone/>
              <a:defRPr sz="20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64350" y="6443663"/>
            <a:ext cx="21336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C4D7C-62B1-4FE0-8E8F-CB93F4826B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77800"/>
            <a:ext cx="8667750" cy="4429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908050"/>
            <a:ext cx="8569325" cy="56165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F69A1-1170-4F31-B33A-DA6BD029720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3213" y="177800"/>
            <a:ext cx="2166937" cy="63468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77800"/>
            <a:ext cx="6348413" cy="6346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CBFF0-CA69-41E6-98E8-D6A80CD5B1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77800"/>
            <a:ext cx="8667750" cy="4429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08050"/>
            <a:ext cx="8569325" cy="5616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35EEA-2139-4AED-9454-54C21605FD6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8AE52-A5A3-46FD-BAEA-E09D2FEC239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77800"/>
            <a:ext cx="8667750" cy="4429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908050"/>
            <a:ext cx="4208463" cy="56165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908050"/>
            <a:ext cx="4208462" cy="56165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1062F-3A01-4F6D-98C4-6B906FF8500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1005F-EE36-4C29-8841-1D833F8004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77800"/>
            <a:ext cx="8667750" cy="4429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88DE1-D6F6-4E03-99B5-6D5F036B6E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B3BA5-009E-485E-965E-17A6DB0FC6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FD4B2-3182-4FF6-8186-D3ED02C331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137400" y="6443663"/>
            <a:ext cx="1905000" cy="287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A2DB5-3664-46AB-9C98-158D314614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obrázek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" y="776288"/>
            <a:ext cx="89836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jilkoka\Desktop\složky\Loga\Koyo logo.jp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142875"/>
            <a:ext cx="1349375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 descr="C:\Users\jilkoka\Desktop\složky\Loga\nové logo.jp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40650" y="0"/>
            <a:ext cx="1150938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bdélník 15"/>
          <p:cNvSpPr/>
          <p:nvPr userDrawn="1"/>
        </p:nvSpPr>
        <p:spPr>
          <a:xfrm>
            <a:off x="0" y="6743700"/>
            <a:ext cx="9144000" cy="114300"/>
          </a:xfrm>
          <a:prstGeom prst="rect">
            <a:avLst/>
          </a:prstGeom>
          <a:solidFill>
            <a:srgbClr val="CC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030" name="TextovéPole 17"/>
          <p:cNvSpPr txBox="1">
            <a:spLocks noChangeArrowheads="1"/>
          </p:cNvSpPr>
          <p:nvPr userDrawn="1"/>
        </p:nvSpPr>
        <p:spPr bwMode="auto">
          <a:xfrm>
            <a:off x="7054850" y="6692900"/>
            <a:ext cx="1981200" cy="2301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cs-CZ" sz="90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JTEKT European operations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9" r:id="rId1"/>
    <p:sldLayoutId id="2147485400" r:id="rId2"/>
    <p:sldLayoutId id="2147485401" r:id="rId3"/>
    <p:sldLayoutId id="2147485402" r:id="rId4"/>
    <p:sldLayoutId id="2147485403" r:id="rId5"/>
    <p:sldLayoutId id="2147485404" r:id="rId6"/>
    <p:sldLayoutId id="2147485405" r:id="rId7"/>
    <p:sldLayoutId id="2147485406" r:id="rId8"/>
    <p:sldLayoutId id="2147485407" r:id="rId9"/>
    <p:sldLayoutId id="2147485408" r:id="rId10"/>
    <p:sldLayoutId id="214748540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3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0C0C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6633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rgbClr val="000000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18" Type="http://schemas.openxmlformats.org/officeDocument/2006/relationships/image" Target="../media/image25.jpe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3" Type="http://schemas.openxmlformats.org/officeDocument/2006/relationships/image" Target="../media/image10.jpeg"/><Relationship Id="rId21" Type="http://schemas.openxmlformats.org/officeDocument/2006/relationships/image" Target="../media/image28.jpeg"/><Relationship Id="rId34" Type="http://schemas.openxmlformats.org/officeDocument/2006/relationships/image" Target="../media/image39.jpe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5" Type="http://schemas.openxmlformats.org/officeDocument/2006/relationships/hyperlink" Target="http://www.volvocars.com/cz" TargetMode="External"/><Relationship Id="rId33" Type="http://schemas.openxmlformats.org/officeDocument/2006/relationships/image" Target="../media/image38.png"/><Relationship Id="rId38" Type="http://schemas.openxmlformats.org/officeDocument/2006/relationships/image" Target="../media/image43.jpe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20" Type="http://schemas.openxmlformats.org/officeDocument/2006/relationships/image" Target="../media/image27.jpeg"/><Relationship Id="rId2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0.png"/><Relationship Id="rId32" Type="http://schemas.openxmlformats.org/officeDocument/2006/relationships/image" Target="../media/image37.png"/><Relationship Id="rId37" Type="http://schemas.openxmlformats.org/officeDocument/2006/relationships/image" Target="../media/image42.jpeg"/><Relationship Id="rId40" Type="http://schemas.openxmlformats.org/officeDocument/2006/relationships/image" Target="../media/image45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23" Type="http://schemas.openxmlformats.org/officeDocument/2006/relationships/image" Target="../media/image29.jpe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31" Type="http://schemas.openxmlformats.org/officeDocument/2006/relationships/image" Target="../media/image36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jpeg"/><Relationship Id="rId22" Type="http://schemas.openxmlformats.org/officeDocument/2006/relationships/hyperlink" Target="http://www.google.de/url?source=imgres&amp;ct=tbn&amp;q=http://jpg-packaging.com/images/3page-img1.jpg&amp;sa=X&amp;ei=UKx1VeuUM5L8gwTRpYPABw&amp;ved=0CAUQ8wc&amp;usg=AFQjCNHaowafYxIAtz-QaB4aXnOopZJEkw" TargetMode="External"/><Relationship Id="rId27" Type="http://schemas.openxmlformats.org/officeDocument/2006/relationships/image" Target="../media/image32.png"/><Relationship Id="rId30" Type="http://schemas.openxmlformats.org/officeDocument/2006/relationships/image" Target="../media/image35.jpeg"/><Relationship Id="rId35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 txBox="1">
            <a:spLocks noChangeArrowheads="1"/>
          </p:cNvSpPr>
          <p:nvPr/>
        </p:nvSpPr>
        <p:spPr bwMode="auto">
          <a:xfrm>
            <a:off x="-3412" y="1196690"/>
            <a:ext cx="9144000" cy="439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1463675" eaLnBrk="0" hangingPunct="0"/>
            <a:r>
              <a:rPr lang="en-US" sz="4000" b="1" dirty="0">
                <a:solidFill>
                  <a:srgbClr val="CC0000"/>
                </a:solidFill>
                <a:latin typeface="Verdana" pitchFamily="34" charset="0"/>
              </a:rPr>
              <a:t>Koyo Bearings </a:t>
            </a:r>
            <a:br>
              <a:rPr lang="en-US" sz="4000" b="1" dirty="0">
                <a:solidFill>
                  <a:srgbClr val="CC0000"/>
                </a:solidFill>
                <a:latin typeface="Verdana" pitchFamily="34" charset="0"/>
              </a:rPr>
            </a:br>
            <a:r>
              <a:rPr lang="cs-CZ" sz="4000" b="1" dirty="0" smtClean="0">
                <a:solidFill>
                  <a:srgbClr val="CC0000"/>
                </a:solidFill>
                <a:latin typeface="Verdana" pitchFamily="34" charset="0"/>
              </a:rPr>
              <a:t>Česká republika s.r.o.</a:t>
            </a:r>
          </a:p>
          <a:p>
            <a:pPr algn="ctr" defTabSz="1463675" eaLnBrk="0" hangingPunct="0"/>
            <a:r>
              <a:rPr lang="cs-CZ" sz="800" b="1" dirty="0">
                <a:solidFill>
                  <a:srgbClr val="CC0000"/>
                </a:solidFill>
                <a:latin typeface="Verdana" pitchFamily="34" charset="0"/>
              </a:rPr>
              <a:t/>
            </a:r>
            <a:br>
              <a:rPr lang="cs-CZ" sz="800" b="1" dirty="0">
                <a:solidFill>
                  <a:srgbClr val="CC0000"/>
                </a:solidFill>
                <a:latin typeface="Verdana" pitchFamily="34" charset="0"/>
              </a:rPr>
            </a:br>
            <a:r>
              <a:rPr lang="cs-CZ" sz="1600" b="1" i="1" dirty="0" smtClean="0">
                <a:solidFill>
                  <a:srgbClr val="CC0000"/>
                </a:solidFill>
                <a:latin typeface="Verdana" pitchFamily="34" charset="0"/>
              </a:rPr>
              <a:t>Infrastruktura škol a digitální vzdělávání </a:t>
            </a:r>
            <a:endParaRPr lang="cs-CZ" sz="1600" b="1" i="1" dirty="0">
              <a:solidFill>
                <a:srgbClr val="333333"/>
              </a:solidFill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400" y="613401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Petr Nov</a:t>
            </a:r>
            <a:r>
              <a:rPr lang="cs-CZ" dirty="0" smtClean="0"/>
              <a:t>ák</a:t>
            </a:r>
            <a:endParaRPr lang="cs-CZ" dirty="0"/>
          </a:p>
        </p:txBody>
      </p:sp>
      <p:sp>
        <p:nvSpPr>
          <p:cNvPr id="4" name="TextBox 3"/>
          <p:cNvSpPr txBox="1"/>
          <p:nvPr/>
        </p:nvSpPr>
        <p:spPr>
          <a:xfrm>
            <a:off x="6948330" y="613283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cs-CZ" dirty="0" smtClean="0"/>
              <a:t>7</a:t>
            </a:r>
            <a:r>
              <a:rPr lang="en-US" dirty="0" smtClean="0"/>
              <a:t>. </a:t>
            </a:r>
            <a:r>
              <a:rPr lang="en-US" dirty="0" err="1"/>
              <a:t>d</a:t>
            </a:r>
            <a:r>
              <a:rPr lang="en-US" dirty="0" err="1" smtClean="0"/>
              <a:t>ubna</a:t>
            </a:r>
            <a:r>
              <a:rPr lang="en-US" dirty="0" smtClean="0"/>
              <a:t> </a:t>
            </a:r>
            <a:r>
              <a:rPr lang="cs-CZ" dirty="0" smtClean="0"/>
              <a:t>2017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5893" r="1370" b="3455"/>
          <a:stretch/>
        </p:blipFill>
        <p:spPr>
          <a:xfrm>
            <a:off x="2267680" y="3140960"/>
            <a:ext cx="4320600" cy="275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0376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691680" y="188640"/>
            <a:ext cx="6048672" cy="576064"/>
          </a:xfrm>
          <a:prstGeom prst="rect">
            <a:avLst/>
          </a:prstGeom>
          <a:extLst/>
        </p:spPr>
        <p:txBody>
          <a:bodyPr>
            <a:normAutofit fontScale="90000"/>
          </a:bodyPr>
          <a:lstStyle/>
          <a:p>
            <a:pPr algn="ctr" eaLnBrk="0" hangingPunct="0"/>
            <a:r>
              <a:rPr lang="cs-CZ" sz="3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Nejčastější důvody fluktuace</a:t>
            </a:r>
            <a:endParaRPr lang="cs-CZ" sz="3000" b="1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-252671" y="1052670"/>
            <a:ext cx="9257159" cy="568879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b="1" dirty="0" smtClean="0">
                <a:latin typeface="+mj-lt"/>
                <a:ea typeface="Verdana" pitchFamily="34" charset="0"/>
                <a:cs typeface="Verdana" pitchFamily="34" charset="0"/>
              </a:rPr>
              <a:t>Absolventi – nedostatečná příprava žáků ze strany </a:t>
            </a:r>
            <a:r>
              <a:rPr lang="cs-CZ" sz="1800" b="1" dirty="0" smtClean="0">
                <a:latin typeface="+mj-lt"/>
                <a:ea typeface="Verdana" pitchFamily="34" charset="0"/>
                <a:cs typeface="Verdana" pitchFamily="34" charset="0"/>
              </a:rPr>
              <a:t>škol na reálnou práci ve firmě technického zaměření</a:t>
            </a:r>
            <a:endParaRPr lang="cs-CZ" sz="18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lvl="1" algn="just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Nedostatečná vybavenost školních dílen </a:t>
            </a:r>
          </a:p>
          <a:p>
            <a:pPr lvl="1" algn="just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cs-CZ" sz="1800" dirty="0">
              <a:solidFill>
                <a:srgbClr val="C00000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lvl="1" algn="just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Nemotivovaní </a:t>
            </a: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učitelé 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– absence kontaktu s moderními technologiemi, nízké platové podmínky, nedostatek času pro polytechnickou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výuku atd.</a:t>
            </a: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dirty="0" smtClean="0">
                <a:ea typeface="Verdana" pitchFamily="34" charset="0"/>
                <a:cs typeface="Verdana" pitchFamily="34" charset="0"/>
              </a:rPr>
              <a:t> </a:t>
            </a:r>
            <a:endParaRPr lang="cs-CZ" sz="18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lvl="1" algn="just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cs-CZ" sz="18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Nedostatek základního </a:t>
            </a:r>
            <a:endParaRPr lang="cs-CZ" sz="1800" dirty="0">
              <a:solidFill>
                <a:srgbClr val="C00000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    výukového materiálu</a:t>
            </a:r>
          </a:p>
          <a:p>
            <a:pPr lvl="1" algn="just"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cs-CZ" sz="1800" dirty="0" smtClean="0">
              <a:solidFill>
                <a:srgbClr val="C00000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00" y="3394120"/>
            <a:ext cx="4536630" cy="316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87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rgbClr val="C00000"/>
                </a:solidFill>
              </a:rPr>
              <a:t>Školní dílny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0825" y="1052670"/>
            <a:ext cx="8569325" cy="5471955"/>
          </a:xfrm>
        </p:spPr>
        <p:txBody>
          <a:bodyPr/>
          <a:lstStyle/>
          <a:p>
            <a:r>
              <a:rPr lang="cs-CZ" sz="1800" dirty="0" smtClean="0"/>
              <a:t>Při obnovení dílen často nakoupeno vybavení na opracování dřeva místo kovu (kvůli bezpečnosti)</a:t>
            </a:r>
          </a:p>
          <a:p>
            <a:r>
              <a:rPr lang="cs-CZ" sz="1800" dirty="0" smtClean="0"/>
              <a:t>Kov má zcela jiné vlastnosti a absolventi s ním často neumí pracovat</a:t>
            </a:r>
          </a:p>
          <a:p>
            <a:r>
              <a:rPr lang="cs-CZ" sz="1800" dirty="0" smtClean="0"/>
              <a:t>Vybavení na práci s kovy je většinou staré a nebezpečné (staré soustruhy, brusky a vrtačky)</a:t>
            </a:r>
          </a:p>
          <a:p>
            <a:r>
              <a:rPr lang="cs-CZ" sz="1800" dirty="0" smtClean="0"/>
              <a:t>Pokud je ve škole moderní vybavení, studenti s ním většinou běžně nepracují, stroj jen „stojí“ v místnosti</a:t>
            </a:r>
          </a:p>
          <a:p>
            <a:r>
              <a:rPr lang="cs-CZ" sz="1800" dirty="0" smtClean="0"/>
              <a:t>Částečně z důvodu obavy o poškození vybavení studenty vlivem neodborné manipulace -&gt; chybný přístup</a:t>
            </a:r>
          </a:p>
          <a:p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935EEA-2139-4AED-9454-54C21605FD6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499" b="7440"/>
          <a:stretch/>
        </p:blipFill>
        <p:spPr>
          <a:xfrm>
            <a:off x="683460" y="4005080"/>
            <a:ext cx="3634824" cy="21603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3959192"/>
            <a:ext cx="3600500" cy="239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17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 </a:t>
            </a:r>
            <a:r>
              <a:rPr lang="cs-CZ" sz="2700" dirty="0" smtClean="0">
                <a:solidFill>
                  <a:srgbClr val="C00000"/>
                </a:solidFill>
              </a:rPr>
              <a:t>Jací jsou samotní absolventi?</a:t>
            </a:r>
            <a:endParaRPr lang="cs-CZ" sz="27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eaLnBrk="1" hangingPunct="1">
              <a:spcBef>
                <a:spcPts val="0"/>
              </a:spcBef>
              <a:buClrTx/>
            </a:pP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Absolventi neumí číst informace z </a:t>
            </a:r>
            <a:r>
              <a:rPr lang="cs-CZ" sz="18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výkresů, 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neumí měřit na moderních přístrojích, neovládají základní strojírenské dovednosti, angličtinu a jiné</a:t>
            </a:r>
          </a:p>
          <a:p>
            <a:pPr lvl="1" algn="just" eaLnBrk="1" hangingPunct="1">
              <a:spcBef>
                <a:spcPts val="0"/>
              </a:spcBef>
            </a:pPr>
            <a:endParaRPr lang="cs-CZ" sz="1800" dirty="0">
              <a:ea typeface="Verdana" pitchFamily="34" charset="0"/>
              <a:cs typeface="Verdana" pitchFamily="34" charset="0"/>
            </a:endParaRP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b="1" dirty="0">
                <a:ea typeface="Verdana" pitchFamily="34" charset="0"/>
                <a:cs typeface="Verdana" pitchFamily="34" charset="0"/>
              </a:rPr>
              <a:t>Generace </a:t>
            </a:r>
            <a:r>
              <a:rPr lang="cs-CZ" sz="1800" b="1" dirty="0" smtClean="0">
                <a:ea typeface="Verdana" pitchFamily="34" charset="0"/>
                <a:cs typeface="Verdana" pitchFamily="34" charset="0"/>
              </a:rPr>
              <a:t>Z</a:t>
            </a:r>
          </a:p>
          <a:p>
            <a:pPr marL="457200" lvl="1" indent="0" algn="just" eaLnBrk="1" hangingPunct="1">
              <a:spcBef>
                <a:spcPts val="0"/>
              </a:spcBef>
              <a:buNone/>
            </a:pPr>
            <a:endParaRPr lang="cs-CZ" sz="1800" b="1" dirty="0">
              <a:ea typeface="Verdana" pitchFamily="34" charset="0"/>
              <a:cs typeface="Verdana" pitchFamily="34" charset="0"/>
            </a:endParaRPr>
          </a:p>
          <a:p>
            <a:pPr lvl="1" algn="just" eaLnBrk="1" hangingPunct="1">
              <a:spcBef>
                <a:spcPts val="0"/>
              </a:spcBef>
              <a:buClrTx/>
            </a:pP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Nízká motivace žáků </a:t>
            </a:r>
            <a:r>
              <a:rPr lang="cs-CZ" sz="18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setrvat ve </a:t>
            </a: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strojírenském oboru 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– nečistá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výroba, pro 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vyšší výdělek je potřeba se vypracovat        </a:t>
            </a:r>
          </a:p>
          <a:p>
            <a:pPr lvl="1" algn="just" eaLnBrk="1" hangingPunct="1">
              <a:spcBef>
                <a:spcPts val="0"/>
              </a:spcBef>
              <a:buClrTx/>
            </a:pPr>
            <a:r>
              <a:rPr lang="cs-CZ" sz="1800" dirty="0">
                <a:ea typeface="Verdana" pitchFamily="34" charset="0"/>
                <a:cs typeface="Verdana" pitchFamily="34" charset="0"/>
              </a:rPr>
              <a:t>Nevyhovující </a:t>
            </a: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směnný režim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, pevně </a:t>
            </a: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dirty="0">
                <a:ea typeface="Verdana" pitchFamily="34" charset="0"/>
                <a:cs typeface="Verdana" pitchFamily="34" charset="0"/>
              </a:rPr>
              <a:t>   stanovená pracovní doba</a:t>
            </a:r>
          </a:p>
          <a:p>
            <a:pPr lvl="1" algn="just" eaLnBrk="1" hangingPunct="1">
              <a:spcBef>
                <a:spcPts val="0"/>
              </a:spcBef>
              <a:buClrTx/>
            </a:pP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Absence odpovědnosti za vlastní </a:t>
            </a: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   chování 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– omluva za nepřítomnost </a:t>
            </a: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dirty="0">
                <a:ea typeface="Verdana" pitchFamily="34" charset="0"/>
                <a:cs typeface="Verdana" pitchFamily="34" charset="0"/>
              </a:rPr>
              <a:t>   v práci, nerespektování základních </a:t>
            </a:r>
          </a:p>
          <a:p>
            <a:pPr marL="457200" lvl="1" indent="0" algn="just" eaLnBrk="1" hangingPunct="1">
              <a:spcBef>
                <a:spcPts val="0"/>
              </a:spcBef>
              <a:buNone/>
            </a:pPr>
            <a:r>
              <a:rPr lang="cs-CZ" sz="1800" dirty="0">
                <a:ea typeface="Verdana" pitchFamily="34" charset="0"/>
                <a:cs typeface="Verdana" pitchFamily="34" charset="0"/>
              </a:rPr>
              <a:t>   pravidel apod.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70" y="3388962"/>
            <a:ext cx="3870767" cy="278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08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590872" y="188640"/>
            <a:ext cx="8229600" cy="576064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Reakce firmy</a:t>
            </a:r>
            <a:endParaRPr lang="cs-CZ" sz="2800" b="1" dirty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7504" y="1052737"/>
            <a:ext cx="8712968" cy="54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eaLnBrk="1" hangingPunct="1">
              <a:spcBef>
                <a:spcPts val="0"/>
              </a:spcBef>
              <a:buNone/>
            </a:pPr>
            <a:r>
              <a:rPr lang="cs-CZ" sz="1800" b="1" dirty="0" smtClean="0">
                <a:latin typeface="+mj-lt"/>
                <a:ea typeface="Verdana" pitchFamily="34" charset="0"/>
                <a:cs typeface="Verdana" pitchFamily="34" charset="0"/>
              </a:rPr>
              <a:t>4</a:t>
            </a:r>
            <a:r>
              <a:rPr lang="cs-CZ" sz="1700" b="1" dirty="0" smtClean="0">
                <a:latin typeface="+mj-lt"/>
                <a:ea typeface="Verdana" pitchFamily="34" charset="0"/>
                <a:cs typeface="Verdana" pitchFamily="34" charset="0"/>
              </a:rPr>
              <a:t>- DENNÍ ZKUŠEBNÍ INKUBÁTOR–</a:t>
            </a:r>
            <a:r>
              <a:rPr lang="en-US" sz="1700" b="1" dirty="0" smtClean="0">
                <a:latin typeface="+mj-lt"/>
                <a:ea typeface="Verdana" pitchFamily="34" charset="0"/>
                <a:cs typeface="Verdana" pitchFamily="34" charset="0"/>
              </a:rPr>
              <a:t> t</a:t>
            </a:r>
            <a:r>
              <a:rPr lang="cs-CZ" sz="1700" b="1" dirty="0" err="1" smtClean="0">
                <a:latin typeface="+mj-lt"/>
                <a:ea typeface="Verdana" pitchFamily="34" charset="0"/>
                <a:cs typeface="Verdana" pitchFamily="34" charset="0"/>
              </a:rPr>
              <a:t>zv</a:t>
            </a:r>
            <a:r>
              <a:rPr lang="cs-CZ" sz="1700" b="1" dirty="0" smtClean="0">
                <a:latin typeface="+mj-lt"/>
                <a:ea typeface="Verdana" pitchFamily="34" charset="0"/>
                <a:cs typeface="Verdana" pitchFamily="34" charset="0"/>
              </a:rPr>
              <a:t>. DO-JO </a:t>
            </a:r>
            <a:r>
              <a:rPr lang="cs-CZ" sz="1700" b="1" dirty="0" err="1" smtClean="0">
                <a:latin typeface="+mj-lt"/>
                <a:ea typeface="Verdana" pitchFamily="34" charset="0"/>
                <a:cs typeface="Verdana" pitchFamily="34" charset="0"/>
              </a:rPr>
              <a:t>room</a:t>
            </a:r>
            <a:endParaRPr lang="cs-CZ" sz="17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indent="-285750" algn="just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cyklus úvodního adaptačního školení jako reakce na zvýšenou fluktuaci (především ve zkušební době) a nedostatek kvalifikované pracovní síly</a:t>
            </a:r>
          </a:p>
          <a:p>
            <a:pPr indent="-285750" algn="just" eaLnBrk="1" hangingPunct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obsahuje BOZP, EMS, teoretickou i praktickou přípravu</a:t>
            </a:r>
          </a:p>
          <a:p>
            <a:pPr marL="57150" indent="0" algn="just" eaLnBrk="1" hangingPunct="1">
              <a:spcBef>
                <a:spcPts val="0"/>
              </a:spcBef>
              <a:buNone/>
            </a:pPr>
            <a:endParaRPr lang="cs-CZ" sz="17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57150" indent="0" eaLnBrk="1" hangingPunct="1">
              <a:spcBef>
                <a:spcPts val="0"/>
              </a:spcBef>
              <a:buNone/>
            </a:pPr>
            <a:r>
              <a:rPr lang="cs-CZ" sz="1700" b="1" dirty="0" smtClean="0">
                <a:latin typeface="+mj-lt"/>
                <a:ea typeface="Verdana" pitchFamily="34" charset="0"/>
                <a:cs typeface="Verdana" pitchFamily="34" charset="0"/>
              </a:rPr>
              <a:t>Cílem Do-Jo </a:t>
            </a:r>
            <a:r>
              <a:rPr lang="cs-CZ" sz="1700" b="1" dirty="0" err="1" smtClean="0">
                <a:latin typeface="+mj-lt"/>
                <a:ea typeface="Verdana" pitchFamily="34" charset="0"/>
                <a:cs typeface="Verdana" pitchFamily="34" charset="0"/>
              </a:rPr>
              <a:t>roomu</a:t>
            </a:r>
            <a:r>
              <a:rPr lang="cs-CZ" sz="1700" b="1" dirty="0" smtClean="0">
                <a:latin typeface="+mj-lt"/>
                <a:ea typeface="Verdana" pitchFamily="34" charset="0"/>
                <a:cs typeface="Verdana" pitchFamily="34" charset="0"/>
              </a:rPr>
              <a:t> je:</a:t>
            </a:r>
            <a:endParaRPr lang="cs-CZ" sz="17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pochopení firemní kultury 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– </a:t>
            </a:r>
            <a:r>
              <a:rPr lang="cs-CZ" sz="1700" i="1" dirty="0" smtClean="0">
                <a:latin typeface="+mj-lt"/>
                <a:ea typeface="Verdana" pitchFamily="34" charset="0"/>
                <a:cs typeface="Verdana" pitchFamily="34" charset="0"/>
              </a:rPr>
              <a:t>vyhovují mi pracovní podmínky? (generace Z)</a:t>
            </a:r>
            <a:endParaRPr lang="cs-CZ" sz="17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algn="just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nabytí „sebevědomí“ pro práci se stroji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, se kterými se žáci ve škole nepotkají. Stroje v provozu budí respekt (</a:t>
            </a:r>
            <a:r>
              <a:rPr lang="cs-CZ" sz="1700" i="1" dirty="0" smtClean="0">
                <a:latin typeface="+mj-lt"/>
                <a:ea typeface="Verdana" pitchFamily="34" charset="0"/>
                <a:cs typeface="Verdana" pitchFamily="34" charset="0"/>
              </a:rPr>
              <a:t>nezraním se?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) a obavu (</a:t>
            </a:r>
            <a:r>
              <a:rPr lang="cs-CZ" sz="1700" i="1" dirty="0" smtClean="0">
                <a:latin typeface="+mj-lt"/>
                <a:ea typeface="Verdana" pitchFamily="34" charset="0"/>
                <a:cs typeface="Verdana" pitchFamily="34" charset="0"/>
              </a:rPr>
              <a:t>nezpůsobím škodu?). 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Nabytí základních pravidel pro bezpečnou obsluhu výrobních zařízení</a:t>
            </a:r>
          </a:p>
          <a:p>
            <a:pPr algn="just" eaLnBrk="1" hangingPunct="1">
              <a:spcBef>
                <a:spcPts val="0"/>
              </a:spcBef>
              <a:buFontTx/>
              <a:buChar char="-"/>
            </a:pPr>
            <a:r>
              <a:rPr lang="cs-CZ" sz="1700" dirty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s</a:t>
            </a:r>
            <a:r>
              <a:rPr lang="cs-CZ" sz="1700" dirty="0" smtClean="0">
                <a:solidFill>
                  <a:srgbClr val="C00000"/>
                </a:solidFill>
                <a:latin typeface="+mj-lt"/>
                <a:ea typeface="Verdana" pitchFamily="34" charset="0"/>
                <a:cs typeface="Verdana" pitchFamily="34" charset="0"/>
              </a:rPr>
              <a:t>eznámení s výkresovou dokumentací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, čtení v dokumentaci, práce s měřidly apod. </a:t>
            </a:r>
            <a:r>
              <a:rPr lang="cs-CZ" sz="1700" i="1" dirty="0" smtClean="0">
                <a:latin typeface="+mj-lt"/>
                <a:ea typeface="Verdana" pitchFamily="34" charset="0"/>
                <a:cs typeface="Verdana" pitchFamily="34" charset="0"/>
              </a:rPr>
              <a:t>(při ostré výrobě již budu mít základní informace o specifikách výrobního procesu)</a:t>
            </a:r>
          </a:p>
          <a:p>
            <a:pPr algn="just" eaLnBrk="1" hangingPunct="1">
              <a:spcBef>
                <a:spcPts val="0"/>
              </a:spcBef>
              <a:buFontTx/>
              <a:buChar char="-"/>
            </a:pPr>
            <a:endParaRPr lang="cs-CZ" sz="18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ts val="0"/>
              </a:spcBef>
              <a:buFontTx/>
              <a:buChar char="-"/>
            </a:pPr>
            <a:endParaRPr lang="cs-CZ" sz="18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808" y="4658790"/>
            <a:ext cx="2984976" cy="19920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Zástupný symbol pro obsah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50" y="4768529"/>
            <a:ext cx="2664370" cy="1778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961" y="4856335"/>
            <a:ext cx="2392968" cy="1597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090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590872" y="0"/>
            <a:ext cx="8229600" cy="764704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sz="2400" dirty="0" err="1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Proces</a:t>
            </a:r>
            <a:r>
              <a:rPr lang="en-US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cs-CZ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výběru zaměstnance včetně</a:t>
            </a:r>
            <a:br>
              <a:rPr lang="cs-CZ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cs-CZ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zaškolení</a:t>
            </a:r>
            <a:endParaRPr lang="cs-CZ" sz="2400" b="1" dirty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7504" y="1052737"/>
            <a:ext cx="8712968" cy="54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cs-CZ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Pohovor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 – včetně testu na logické myšlení v oblasti mechaniky, prohlídka závodu s cílem představit reálnou podobu práce a pracoviště, jsou přítomni mistři,</a:t>
            </a:r>
            <a:r>
              <a:rPr kumimoji="0" lang="cs-CZ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 ti pak společně s HR rozhodují o vhodnosti uchazeče</a:t>
            </a:r>
            <a:endParaRPr kumimoji="0" lang="cs-CZ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itchFamily="34" charset="0"/>
              <a:cs typeface="Verdana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cs-CZ" sz="1800" b="1" dirty="0" smtClean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Předložení nabídky</a:t>
            </a:r>
            <a:r>
              <a:rPr kumimoji="0" lang="cs-CZ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 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kumimoji="0" lang="cs-CZ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Po výběru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4 denní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DO-Jo</a:t>
            </a:r>
            <a:r>
              <a:rPr kumimoji="0" lang="cs-CZ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 </a:t>
            </a:r>
            <a:r>
              <a:rPr kumimoji="0" lang="cs-CZ" sz="18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room</a:t>
            </a:r>
            <a:endParaRPr kumimoji="0" lang="cs-CZ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itchFamily="34" charset="0"/>
              <a:cs typeface="Verdan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1. měsíc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– bílé tričko. Nově nastupují zaměstnanec nesmí pracovat bez dozoru mentora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2.-3. měsíc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– žluté tričko. Nově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1800" dirty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</a:t>
            </a:r>
            <a:r>
              <a:rPr lang="cs-CZ" sz="1800" dirty="0" smtClean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 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nastupující zaměstnanec pracuje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1800" dirty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</a:t>
            </a:r>
            <a:r>
              <a:rPr lang="cs-CZ" sz="1800" dirty="0" smtClean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 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pod občasným dohledem mentora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cs-CZ" sz="1800" noProof="0" dirty="0" smtClean="0">
                <a:solidFill>
                  <a:srgbClr val="C00000"/>
                </a:solidFill>
                <a:latin typeface="Verdana"/>
                <a:ea typeface="Verdana" pitchFamily="34" charset="0"/>
                <a:cs typeface="Verdana" pitchFamily="34" charset="0"/>
              </a:rPr>
              <a:t>o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d 4-tého měsíce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– modré tričko</a:t>
            </a:r>
            <a:r>
              <a:rPr kumimoji="0" lang="cs-CZ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1800" baseline="0" dirty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</a:t>
            </a:r>
            <a:r>
              <a:rPr lang="cs-CZ" sz="1800" baseline="0" dirty="0" smtClean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  z</a:t>
            </a:r>
            <a:r>
              <a:rPr kumimoji="0" lang="cs-CZ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aměstnanec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 pracuje samostatně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1800" dirty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</a:t>
            </a:r>
            <a:r>
              <a:rPr lang="cs-CZ" sz="1800" dirty="0" smtClean="0">
                <a:solidFill>
                  <a:srgbClr val="000000"/>
                </a:solidFill>
                <a:latin typeface="Verdana"/>
                <a:ea typeface="Verdana" pitchFamily="34" charset="0"/>
                <a:cs typeface="Verdana" pitchFamily="34" charset="0"/>
              </a:rPr>
              <a:t>   </a:t>
            </a:r>
            <a:r>
              <a:rPr kumimoji="0" lang="cs-CZ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Verdana" pitchFamily="34" charset="0"/>
                <a:cs typeface="Verdana" pitchFamily="34" charset="0"/>
              </a:rPr>
              <a:t>na výrobní lince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100" y="3387118"/>
            <a:ext cx="1469430" cy="273638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965" y="3387118"/>
            <a:ext cx="1521658" cy="275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41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691680" y="188640"/>
            <a:ext cx="6048672" cy="576064"/>
          </a:xfrm>
          <a:prstGeom prst="rect">
            <a:avLst/>
          </a:prstGeom>
          <a:extLst/>
        </p:spPr>
        <p:txBody>
          <a:bodyPr>
            <a:normAutofit fontScale="97500"/>
          </a:bodyPr>
          <a:lstStyle/>
          <a:p>
            <a:pPr algn="ctr" eaLnBrk="0" hangingPunct="0"/>
            <a:r>
              <a:rPr lang="cs-CZ" sz="3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Spolupráce </a:t>
            </a:r>
            <a:r>
              <a:rPr lang="cs-CZ" sz="3000" b="1" dirty="0" err="1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Koyo</a:t>
            </a:r>
            <a:r>
              <a:rPr lang="cs-CZ" sz="3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 se školami</a:t>
            </a:r>
            <a:endParaRPr lang="cs-CZ" sz="3000" b="1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7504" y="1052737"/>
            <a:ext cx="8640960" cy="54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700" b="1" dirty="0" smtClean="0">
                <a:latin typeface="+mj-lt"/>
                <a:ea typeface="Verdana" pitchFamily="34" charset="0"/>
                <a:cs typeface="Verdana" pitchFamily="34" charset="0"/>
              </a:rPr>
              <a:t>Mateřské školy </a:t>
            </a:r>
            <a:endParaRPr lang="cs-CZ" sz="17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Věcné dary – polytechnické stavebnice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Další drobné finanční dary – soutěže 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7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  </a:t>
            </a:r>
            <a:r>
              <a:rPr lang="cs-CZ" sz="1700" dirty="0">
                <a:latin typeface="+mj-lt"/>
                <a:ea typeface="Verdana" pitchFamily="34" charset="0"/>
                <a:cs typeface="Verdana" pitchFamily="34" charset="0"/>
              </a:rPr>
              <a:t> 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na technická témata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7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700" b="1" dirty="0" smtClean="0">
                <a:latin typeface="+mj-lt"/>
                <a:ea typeface="Verdana" pitchFamily="34" charset="0"/>
                <a:cs typeface="Verdana" pitchFamily="34" charset="0"/>
              </a:rPr>
              <a:t>Základní školy </a:t>
            </a:r>
            <a:endParaRPr lang="cs-CZ" sz="17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vybavení pracovních dílen 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ea typeface="Verdana" pitchFamily="34" charset="0"/>
                <a:cs typeface="Verdana" pitchFamily="34" charset="0"/>
              </a:rPr>
              <a:t>exkurze</a:t>
            </a:r>
            <a:endParaRPr lang="cs-CZ" sz="17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>
                <a:latin typeface="+mj-lt"/>
                <a:ea typeface="Verdana" pitchFamily="34" charset="0"/>
                <a:cs typeface="Verdana" pitchFamily="34" charset="0"/>
              </a:rPr>
              <a:t>p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odpora soutěže Učitel roku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>
                <a:latin typeface="+mj-lt"/>
                <a:ea typeface="Verdana" pitchFamily="34" charset="0"/>
                <a:cs typeface="Verdana" pitchFamily="34" charset="0"/>
              </a:rPr>
              <a:t>d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ny otevřených dveří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>
                <a:latin typeface="+mj-lt"/>
                <a:ea typeface="Verdana" pitchFamily="34" charset="0"/>
                <a:cs typeface="Verdana" pitchFamily="34" charset="0"/>
              </a:rPr>
              <a:t>t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řídní schůzky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>
                <a:latin typeface="+mj-lt"/>
                <a:ea typeface="Verdana" pitchFamily="34" charset="0"/>
                <a:cs typeface="Verdana" pitchFamily="34" charset="0"/>
              </a:rPr>
              <a:t>e</a:t>
            </a: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xkurze pro výchovné poradce</a:t>
            </a:r>
            <a:endParaRPr lang="cs-CZ" sz="1700" dirty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7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700" b="1" dirty="0">
                <a:latin typeface="+mj-lt"/>
                <a:ea typeface="Verdana" pitchFamily="34" charset="0"/>
                <a:cs typeface="Verdana" pitchFamily="34" charset="0"/>
              </a:rPr>
              <a:t>Vysoké školy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ea typeface="Verdana" pitchFamily="34" charset="0"/>
                <a:cs typeface="Verdana" pitchFamily="34" charset="0"/>
              </a:rPr>
              <a:t>závěrečné diplomové práce </a:t>
            </a:r>
            <a:endParaRPr lang="cs-CZ" sz="1700" dirty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ea typeface="Verdana" pitchFamily="34" charset="0"/>
                <a:cs typeface="Verdana" pitchFamily="34" charset="0"/>
              </a:rPr>
              <a:t>dlouhodobé placené stáže/brigády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>
                <a:ea typeface="Verdana" pitchFamily="34" charset="0"/>
                <a:cs typeface="Verdana" pitchFamily="34" charset="0"/>
              </a:rPr>
              <a:t>o</a:t>
            </a:r>
            <a:r>
              <a:rPr lang="cs-CZ" sz="1700" dirty="0" smtClean="0">
                <a:ea typeface="Verdana" pitchFamily="34" charset="0"/>
                <a:cs typeface="Verdana" pitchFamily="34" charset="0"/>
              </a:rPr>
              <a:t>dborné přednášky</a:t>
            </a:r>
            <a:endParaRPr lang="cs-CZ" sz="1700" dirty="0"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700" dirty="0" smtClean="0">
                <a:ea typeface="Verdana" pitchFamily="34" charset="0"/>
                <a:cs typeface="Verdana" pitchFamily="34" charset="0"/>
              </a:rPr>
              <a:t>    (</a:t>
            </a:r>
            <a:r>
              <a:rPr lang="cs-CZ" sz="1700" dirty="0">
                <a:ea typeface="Verdana" pitchFamily="34" charset="0"/>
                <a:cs typeface="Verdana" pitchFamily="34" charset="0"/>
              </a:rPr>
              <a:t>VŠB-TU Ostrava, VUT Brno, UTB Zlín, FF UP Olomouc</a:t>
            </a:r>
            <a:r>
              <a:rPr lang="cs-CZ" sz="1700" dirty="0" smtClean="0">
                <a:ea typeface="Verdana" pitchFamily="34" charset="0"/>
                <a:cs typeface="Verdana" pitchFamily="34" charset="0"/>
              </a:rPr>
              <a:t>)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700" dirty="0" smtClean="0">
                <a:latin typeface="+mj-lt"/>
                <a:ea typeface="Verdana" pitchFamily="34" charset="0"/>
                <a:cs typeface="Verdana" pitchFamily="34" charset="0"/>
              </a:rPr>
              <a:t>Studentská inovace ve firmách (dotace krajského úřadu)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29480" t="4743" r="29237" b="9634"/>
          <a:stretch/>
        </p:blipFill>
        <p:spPr>
          <a:xfrm>
            <a:off x="5940190" y="1151103"/>
            <a:ext cx="2952409" cy="344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2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691680" y="188640"/>
            <a:ext cx="6048672" cy="576064"/>
          </a:xfrm>
          <a:prstGeom prst="rect">
            <a:avLst/>
          </a:prstGeom>
          <a:extLst/>
        </p:spPr>
        <p:txBody>
          <a:bodyPr>
            <a:normAutofit fontScale="90000"/>
          </a:bodyPr>
          <a:lstStyle/>
          <a:p>
            <a:pPr algn="ctr" eaLnBrk="0" hangingPunct="0"/>
            <a:r>
              <a:rPr lang="cs-CZ" sz="3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Sociální </a:t>
            </a:r>
            <a:r>
              <a:rPr lang="cs-CZ" sz="3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partneři - </a:t>
            </a:r>
            <a:r>
              <a:rPr lang="cs-CZ" sz="3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vzdělávání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-324681" y="764704"/>
            <a:ext cx="9468681" cy="54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ts val="0"/>
              </a:spcBef>
              <a:buNone/>
            </a:pPr>
            <a:endParaRPr lang="cs-CZ" sz="20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2000" b="1" dirty="0" smtClean="0">
                <a:latin typeface="+mj-lt"/>
                <a:ea typeface="Verdana" pitchFamily="34" charset="0"/>
                <a:cs typeface="Verdana" pitchFamily="34" charset="0"/>
              </a:rPr>
              <a:t>Střední školy a učiliště v regionu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2000" dirty="0" smtClean="0"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2000" dirty="0" smtClean="0">
                <a:ea typeface="Verdana" pitchFamily="34" charset="0"/>
                <a:cs typeface="Verdana" pitchFamily="34" charset="0"/>
              </a:rPr>
              <a:t>Střední průmyslová škola strojírenská Olomouc 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2000" dirty="0" smtClean="0">
                <a:ea typeface="Verdana" pitchFamily="34" charset="0"/>
                <a:cs typeface="Verdana" pitchFamily="34" charset="0"/>
              </a:rPr>
              <a:t>Sigmundova střední škola strojírenská Lutín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2000" dirty="0" smtClean="0">
                <a:ea typeface="Verdana" pitchFamily="34" charset="0"/>
                <a:cs typeface="Verdana" pitchFamily="34" charset="0"/>
              </a:rPr>
              <a:t>Střední škola technická a obchodní Olomouc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2000" dirty="0" smtClean="0">
                <a:ea typeface="Verdana" pitchFamily="34" charset="0"/>
                <a:cs typeface="Verdana" pitchFamily="34" charset="0"/>
              </a:rPr>
              <a:t>Střední průmyslová škola a učiliště Uničov</a:t>
            </a:r>
            <a:endParaRPr lang="cs-CZ" sz="2000" dirty="0"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2000" i="1" u="sng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2000" b="1" i="1" dirty="0" smtClean="0">
                <a:latin typeface="+mj-lt"/>
                <a:ea typeface="Verdana" pitchFamily="34" charset="0"/>
                <a:cs typeface="Verdana" pitchFamily="34" charset="0"/>
              </a:rPr>
              <a:t>Formy spolupráce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2000" b="1" i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Roční stipendijní programy 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– týdenní praxe ve výrobě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ea typeface="Verdana" pitchFamily="34" charset="0"/>
                <a:cs typeface="Verdana" pitchFamily="34" charset="0"/>
              </a:rPr>
              <a:t>14-ti denní praxe studentů SŠ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 smtClean="0">
                <a:ea typeface="Verdana" pitchFamily="34" charset="0"/>
                <a:cs typeface="Verdana" pitchFamily="34" charset="0"/>
              </a:rPr>
              <a:t>stálá nabídka </a:t>
            </a: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exkurzí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 pro žáky i pedagogy </a:t>
            </a:r>
            <a:endParaRPr lang="cs-CZ" sz="2000" dirty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f</a:t>
            </a: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inanční podpora odborných soutěží 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(</a:t>
            </a:r>
            <a:r>
              <a:rPr lang="cs-CZ" sz="2000" dirty="0" err="1" smtClean="0">
                <a:ea typeface="Verdana" pitchFamily="34" charset="0"/>
                <a:cs typeface="Verdana" pitchFamily="34" charset="0"/>
              </a:rPr>
              <a:t>Scholaris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, Formule F1)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p</a:t>
            </a: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řísedící činnost 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v odborných soutěžích - CAD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ea typeface="Verdana" pitchFamily="34" charset="0"/>
                <a:cs typeface="Verdana" pitchFamily="34" charset="0"/>
              </a:rPr>
              <a:t>o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dborné </a:t>
            </a: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přednášky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v</a:t>
            </a: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ěcné dary </a:t>
            </a:r>
            <a:r>
              <a:rPr lang="cs-CZ" sz="2000" dirty="0" smtClean="0">
                <a:ea typeface="Verdana" pitchFamily="34" charset="0"/>
                <a:cs typeface="Verdana" pitchFamily="34" charset="0"/>
              </a:rPr>
              <a:t>(materiál, PC apod.)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2000" dirty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p</a:t>
            </a:r>
            <a:r>
              <a:rPr lang="cs-CZ" sz="2000" dirty="0" smtClean="0">
                <a:solidFill>
                  <a:srgbClr val="C00000"/>
                </a:solidFill>
                <a:ea typeface="Verdana" pitchFamily="34" charset="0"/>
                <a:cs typeface="Verdana" pitchFamily="34" charset="0"/>
              </a:rPr>
              <a:t>ředávání závěrečných vysvědčení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20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2000" dirty="0" smtClean="0">
              <a:latin typeface="+mj-lt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50" y="1341266"/>
            <a:ext cx="2592360" cy="180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19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410" y="548600"/>
            <a:ext cx="828115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cs-CZ" sz="3600" dirty="0" smtClean="0"/>
          </a:p>
          <a:p>
            <a:pPr algn="ctr"/>
            <a:r>
              <a:rPr lang="cs-CZ" sz="3600" b="1" dirty="0" smtClean="0"/>
              <a:t>Děkuji Vám za pozornost </a:t>
            </a:r>
          </a:p>
          <a:p>
            <a:endParaRPr lang="en-US" b="1" dirty="0" smtClean="0"/>
          </a:p>
          <a:p>
            <a:r>
              <a:rPr lang="cs-CZ" sz="2800" b="1" u="sng" dirty="0" smtClean="0"/>
              <a:t>Kontakt: </a:t>
            </a:r>
          </a:p>
          <a:p>
            <a:endParaRPr lang="cs-CZ" b="1" dirty="0" smtClean="0"/>
          </a:p>
          <a:p>
            <a:pPr>
              <a:spcBef>
                <a:spcPts val="0"/>
              </a:spcBef>
            </a:pPr>
            <a:r>
              <a:rPr lang="cs-CZ" sz="2400" b="1" dirty="0" smtClean="0"/>
              <a:t>Petr Novák</a:t>
            </a:r>
          </a:p>
          <a:p>
            <a:pPr>
              <a:spcBef>
                <a:spcPts val="0"/>
              </a:spcBef>
            </a:pPr>
            <a:r>
              <a:rPr lang="cs-CZ" b="1" dirty="0" smtClean="0"/>
              <a:t>Ředitel závodu, jednatel společnosti</a:t>
            </a:r>
          </a:p>
          <a:p>
            <a:pPr defTabSz="1462088">
              <a:spcBef>
                <a:spcPts val="0"/>
              </a:spcBef>
            </a:pPr>
            <a:r>
              <a:rPr lang="en-US" b="1" dirty="0" smtClean="0"/>
              <a:t>Tel: +420 585 126 501</a:t>
            </a:r>
          </a:p>
          <a:p>
            <a:pPr defTabSz="1462088">
              <a:spcBef>
                <a:spcPts val="0"/>
              </a:spcBef>
            </a:pPr>
            <a:r>
              <a:rPr lang="en-US" b="1" dirty="0" smtClean="0"/>
              <a:t>Fax: +420 585 126 503</a:t>
            </a:r>
            <a:endParaRPr lang="cs-CZ" b="1" dirty="0" smtClean="0"/>
          </a:p>
          <a:p>
            <a:pPr defTabSz="1462088">
              <a:spcBef>
                <a:spcPts val="0"/>
              </a:spcBef>
            </a:pPr>
            <a:r>
              <a:rPr lang="en-US" b="1" dirty="0" smtClean="0"/>
              <a:t>Email: </a:t>
            </a:r>
            <a:r>
              <a:rPr lang="en-US" b="1" u="sng" dirty="0" smtClean="0">
                <a:solidFill>
                  <a:srgbClr val="0000FF"/>
                </a:solidFill>
              </a:rPr>
              <a:t>p</a:t>
            </a:r>
            <a:r>
              <a:rPr lang="cs-CZ" b="1" u="sng" dirty="0" smtClean="0">
                <a:solidFill>
                  <a:srgbClr val="0000FF"/>
                </a:solidFill>
              </a:rPr>
              <a:t>etr.novak</a:t>
            </a:r>
            <a:r>
              <a:rPr lang="en-US" b="1" u="sng" dirty="0" smtClean="0">
                <a:solidFill>
                  <a:srgbClr val="0000FF"/>
                </a:solidFill>
              </a:rPr>
              <a:t>@</a:t>
            </a:r>
            <a:r>
              <a:rPr lang="en-US" b="1" u="sng" dirty="0" err="1" smtClean="0">
                <a:solidFill>
                  <a:srgbClr val="0000FF"/>
                </a:solidFill>
              </a:rPr>
              <a:t>jtekt.com</a:t>
            </a:r>
            <a:endParaRPr lang="en-US" b="1" u="sng" dirty="0" smtClean="0">
              <a:solidFill>
                <a:srgbClr val="0000FF"/>
              </a:solidFill>
            </a:endParaRPr>
          </a:p>
          <a:p>
            <a:pPr defTabSz="1462088">
              <a:spcBef>
                <a:spcPts val="0"/>
              </a:spcBef>
            </a:pPr>
            <a:endParaRPr lang="cs-CZ" b="1" dirty="0" smtClean="0"/>
          </a:p>
          <a:p>
            <a:pPr defTabSz="1462088">
              <a:spcBef>
                <a:spcPts val="0"/>
              </a:spcBef>
            </a:pPr>
            <a:r>
              <a:rPr lang="en-US" sz="2400" b="1" dirty="0" smtClean="0"/>
              <a:t>Koyo Bearings </a:t>
            </a:r>
            <a:r>
              <a:rPr lang="cs-CZ" sz="2400" b="1" dirty="0" smtClean="0"/>
              <a:t>Česká republika </a:t>
            </a:r>
            <a:r>
              <a:rPr lang="en-US" sz="2400" b="1" dirty="0" err="1" smtClean="0"/>
              <a:t>s.r.o</a:t>
            </a:r>
            <a:r>
              <a:rPr lang="en-US" sz="2400" b="1" dirty="0" smtClean="0"/>
              <a:t>.</a:t>
            </a:r>
            <a:endParaRPr lang="cs-CZ" sz="2400" b="1" dirty="0" smtClean="0"/>
          </a:p>
          <a:p>
            <a:pPr defTabSz="1462088">
              <a:spcBef>
                <a:spcPts val="0"/>
              </a:spcBef>
            </a:pPr>
            <a:r>
              <a:rPr lang="en-US" b="1" dirty="0" err="1" smtClean="0"/>
              <a:t>Pavelkova</a:t>
            </a:r>
            <a:r>
              <a:rPr lang="en-US" b="1" dirty="0" smtClean="0"/>
              <a:t> 253/5</a:t>
            </a:r>
          </a:p>
          <a:p>
            <a:pPr defTabSz="1462088">
              <a:spcBef>
                <a:spcPts val="0"/>
              </a:spcBef>
            </a:pPr>
            <a:r>
              <a:rPr lang="en-US" b="1" dirty="0" smtClean="0"/>
              <a:t>Olomouc </a:t>
            </a:r>
            <a:r>
              <a:rPr lang="cs-CZ" b="1" dirty="0" smtClean="0"/>
              <a:t>Bystrovany </a:t>
            </a:r>
          </a:p>
          <a:p>
            <a:pPr defTabSz="1462088">
              <a:spcBef>
                <a:spcPts val="0"/>
              </a:spcBef>
            </a:pPr>
            <a:r>
              <a:rPr lang="en-US" b="1" dirty="0" smtClean="0"/>
              <a:t>779 00</a:t>
            </a:r>
          </a:p>
          <a:p>
            <a:pPr defTabSz="1462088">
              <a:spcBef>
                <a:spcPts val="0"/>
              </a:spcBef>
            </a:pPr>
            <a:r>
              <a:rPr lang="cs-CZ" b="1" dirty="0" smtClean="0"/>
              <a:t>Česká republika</a:t>
            </a:r>
            <a:endParaRPr lang="en-US" b="1" dirty="0" smtClean="0"/>
          </a:p>
          <a:p>
            <a:pPr defTabSz="1462088">
              <a:spcBef>
                <a:spcPts val="0"/>
              </a:spcBef>
            </a:pPr>
            <a:r>
              <a:rPr lang="cs-CZ" b="1" u="sng" dirty="0">
                <a:solidFill>
                  <a:srgbClr val="0000FF"/>
                </a:solidFill>
              </a:rPr>
              <a:t>www.</a:t>
            </a:r>
            <a:r>
              <a:rPr lang="en-US" b="1" u="sng" dirty="0">
                <a:solidFill>
                  <a:srgbClr val="0000FF"/>
                </a:solidFill>
              </a:rPr>
              <a:t>koyobearings.cz</a:t>
            </a:r>
          </a:p>
          <a:p>
            <a:pPr defTabSz="1462088">
              <a:spcBef>
                <a:spcPts val="0"/>
              </a:spcBef>
            </a:pPr>
            <a:r>
              <a:rPr lang="en-US" b="1" u="sng" dirty="0" smtClean="0">
                <a:solidFill>
                  <a:srgbClr val="0000FF"/>
                </a:solidFill>
              </a:rPr>
              <a:t>www.</a:t>
            </a:r>
            <a:r>
              <a:rPr lang="cs-CZ" b="1" u="sng" dirty="0" smtClean="0">
                <a:solidFill>
                  <a:srgbClr val="0000FF"/>
                </a:solidFill>
              </a:rPr>
              <a:t>jtekt.com</a:t>
            </a:r>
          </a:p>
          <a:p>
            <a:pPr>
              <a:spcBef>
                <a:spcPts val="0"/>
              </a:spcBef>
            </a:pP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3841389789"/>
      </p:ext>
    </p:extLst>
  </p:cSld>
  <p:clrMapOvr>
    <a:masterClrMapping/>
  </p:clrMapOvr>
  <p:transition spd="med"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370" y="970756"/>
            <a:ext cx="8569325" cy="5616575"/>
          </a:xfrm>
        </p:spPr>
        <p:txBody>
          <a:bodyPr/>
          <a:lstStyle/>
          <a:p>
            <a:endParaRPr lang="cs-CZ" sz="2000" dirty="0" smtClean="0"/>
          </a:p>
          <a:p>
            <a:r>
              <a:rPr lang="cs-CZ" sz="2000" dirty="0" smtClean="0"/>
              <a:t>Výstavba závodu společnosti </a:t>
            </a:r>
            <a:r>
              <a:rPr lang="cs-CZ" sz="2000" dirty="0" err="1" smtClean="0"/>
              <a:t>Torrington</a:t>
            </a:r>
            <a:r>
              <a:rPr lang="cs-CZ" sz="2000" dirty="0" smtClean="0"/>
              <a:t> v roce 2001 - pod korporací </a:t>
            </a:r>
            <a:r>
              <a:rPr lang="cs-CZ" sz="2000" dirty="0" err="1" smtClean="0"/>
              <a:t>Ingersoll</a:t>
            </a:r>
            <a:r>
              <a:rPr lang="cs-CZ" sz="2000" dirty="0" smtClean="0"/>
              <a:t> Rand </a:t>
            </a:r>
            <a:r>
              <a:rPr lang="cs-CZ" sz="2000" dirty="0" err="1" smtClean="0"/>
              <a:t>Company</a:t>
            </a:r>
            <a:endParaRPr lang="cs-CZ" sz="2000" dirty="0" smtClean="0"/>
          </a:p>
          <a:p>
            <a:r>
              <a:rPr lang="cs-CZ" sz="2000" dirty="0" smtClean="0"/>
              <a:t>Od roku 2010 je vlastníkem závodu japonská korporace JTEKT </a:t>
            </a:r>
          </a:p>
          <a:p>
            <a:r>
              <a:rPr lang="cs-CZ" sz="2000" dirty="0" smtClean="0"/>
              <a:t>Od té doby výrazný růst, řadíme se mezi světové špičky ve výrobě ložisek</a:t>
            </a:r>
          </a:p>
          <a:p>
            <a:r>
              <a:rPr lang="cs-CZ" sz="2000" dirty="0" smtClean="0"/>
              <a:t>Klíčová je kvalita, spolehlivost, servis</a:t>
            </a:r>
          </a:p>
          <a:p>
            <a:endParaRPr lang="cs-CZ" dirty="0"/>
          </a:p>
        </p:txBody>
      </p:sp>
      <p:sp>
        <p:nvSpPr>
          <p:cNvPr id="17418" name="Slide Number Placeholder 10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0" hangingPunct="0"/>
            <a:fld id="{B857A865-654B-4ABB-906E-446292E087EB}" type="slidenum">
              <a:rPr lang="en-US" smtClean="0">
                <a:solidFill>
                  <a:schemeClr val="bg1"/>
                </a:solidFill>
              </a:rPr>
              <a:pPr eaLnBrk="0" hangingPunct="0"/>
              <a:t>2</a:t>
            </a:fld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 txBox="1">
            <a:spLocks noChangeArrowheads="1"/>
          </p:cNvSpPr>
          <p:nvPr/>
        </p:nvSpPr>
        <p:spPr bwMode="auto">
          <a:xfrm>
            <a:off x="35370" y="233468"/>
            <a:ext cx="9144000" cy="539750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>
              <a:defRPr lang="en-GB"/>
            </a:defPPr>
            <a:lvl1pPr algn="ctr" eaLnBrk="0" hangingPunct="0">
              <a:defRPr sz="3000" b="1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  <a:lvl2pPr eaLnBrk="0" hangingPunct="0">
              <a:defRPr sz="2300" b="1">
                <a:latin typeface="Verdana" pitchFamily="34" charset="0"/>
              </a:defRPr>
            </a:lvl2pPr>
            <a:lvl3pPr eaLnBrk="0" hangingPunct="0">
              <a:defRPr sz="2300" b="1">
                <a:latin typeface="Verdana" pitchFamily="34" charset="0"/>
              </a:defRPr>
            </a:lvl3pPr>
            <a:lvl4pPr eaLnBrk="0" hangingPunct="0">
              <a:defRPr sz="2300" b="1">
                <a:latin typeface="Verdana" pitchFamily="34" charset="0"/>
              </a:defRPr>
            </a:lvl4pPr>
            <a:lvl5pPr eaLnBrk="0" hangingPunct="0">
              <a:defRPr sz="2300" b="1"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300" b="1"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300" b="1"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300" b="1"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300" b="1">
                <a:latin typeface="Verdana" pitchFamily="34" charset="0"/>
              </a:defRPr>
            </a:lvl9pPr>
          </a:lstStyle>
          <a:p>
            <a:r>
              <a:rPr lang="cs-CZ" altLang="ja-JP" dirty="0" smtClean="0"/>
              <a:t>Kdo jsme a jak jsme vznikli </a:t>
            </a:r>
            <a:endParaRPr lang="en-US" altLang="ja-JP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1" t="6293" b="22831"/>
          <a:stretch/>
        </p:blipFill>
        <p:spPr>
          <a:xfrm>
            <a:off x="1570350" y="3563059"/>
            <a:ext cx="5976830" cy="2880604"/>
          </a:xfrm>
          <a:prstGeom prst="rect">
            <a:avLst/>
          </a:prstGeom>
        </p:spPr>
      </p:pic>
      <p:pic>
        <p:nvPicPr>
          <p:cNvPr id="7" name="Picture 6" descr="bl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380390" y="1628750"/>
            <a:ext cx="1540760" cy="413277"/>
          </a:xfrm>
          <a:prstGeom prst="rect">
            <a:avLst/>
          </a:prstGeom>
          <a:noFill/>
        </p:spPr>
      </p:pic>
      <p:pic>
        <p:nvPicPr>
          <p:cNvPr id="8" name="Image 0" descr="Attachment-6-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7180" y="2732955"/>
            <a:ext cx="1373970" cy="77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400" y="1052670"/>
            <a:ext cx="9358378" cy="53578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lIns="98425" tIns="49213" rIns="98425" bIns="49213"/>
          <a:lstStyle/>
          <a:p>
            <a:pPr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cs-CZ" b="1" dirty="0" smtClean="0">
                <a:latin typeface="+mj-lt"/>
                <a:cs typeface="Arial" charset="0"/>
              </a:rPr>
              <a:t>Výroba</a:t>
            </a:r>
            <a:r>
              <a:rPr lang="en-US" b="1" dirty="0" smtClean="0">
                <a:latin typeface="+mj-lt"/>
                <a:cs typeface="Arial" charset="0"/>
              </a:rPr>
              <a:t> </a:t>
            </a:r>
            <a:r>
              <a:rPr lang="cs-CZ" b="1" dirty="0" smtClean="0">
                <a:latin typeface="+mj-lt"/>
                <a:cs typeface="Arial" charset="0"/>
              </a:rPr>
              <a:t>		</a:t>
            </a:r>
            <a:r>
              <a:rPr lang="en-US" b="1" dirty="0" smtClean="0">
                <a:latin typeface="+mj-lt"/>
                <a:cs typeface="Arial" charset="0"/>
              </a:rPr>
              <a:t>  </a:t>
            </a:r>
            <a:r>
              <a:rPr lang="en-US" dirty="0" smtClean="0">
                <a:latin typeface="+mj-lt"/>
                <a:cs typeface="Arial" charset="0"/>
              </a:rPr>
              <a:t>j</a:t>
            </a:r>
            <a:r>
              <a:rPr lang="cs-CZ" dirty="0" err="1" smtClean="0">
                <a:latin typeface="+mj-lt"/>
                <a:cs typeface="Arial" charset="0"/>
              </a:rPr>
              <a:t>ehličková</a:t>
            </a:r>
            <a:r>
              <a:rPr lang="cs-CZ" dirty="0" smtClean="0">
                <a:latin typeface="+mj-lt"/>
                <a:cs typeface="Arial" charset="0"/>
              </a:rPr>
              <a:t> a válečková ložiska (přes 2500 typů)</a:t>
            </a:r>
            <a:r>
              <a:rPr lang="en-US" dirty="0" smtClean="0">
                <a:latin typeface="+mj-lt"/>
                <a:cs typeface="Arial" charset="0"/>
              </a:rPr>
              <a:t>,</a:t>
            </a:r>
            <a:r>
              <a:rPr lang="cs-CZ" dirty="0" smtClean="0">
                <a:latin typeface="+mj-lt"/>
                <a:cs typeface="Arial" charset="0"/>
              </a:rPr>
              <a:t> </a:t>
            </a:r>
          </a:p>
          <a:p>
            <a:pPr indent="-342900">
              <a:spcBef>
                <a:spcPts val="0"/>
              </a:spcBef>
              <a:buClr>
                <a:schemeClr val="accent2"/>
              </a:buClr>
              <a:defRPr/>
            </a:pPr>
            <a:r>
              <a:rPr lang="cs-CZ" dirty="0" smtClean="0">
                <a:latin typeface="+mj-lt"/>
                <a:cs typeface="Arial" charset="0"/>
              </a:rPr>
              <a:t>			</a:t>
            </a:r>
            <a:r>
              <a:rPr lang="en-US" dirty="0" smtClean="0">
                <a:latin typeface="+mj-lt"/>
                <a:cs typeface="Arial" charset="0"/>
              </a:rPr>
              <a:t>  k</a:t>
            </a:r>
            <a:r>
              <a:rPr lang="cs-CZ" dirty="0" err="1" smtClean="0">
                <a:latin typeface="+mj-lt"/>
                <a:cs typeface="Arial" charset="0"/>
              </a:rPr>
              <a:t>ladky</a:t>
            </a:r>
            <a:r>
              <a:rPr lang="cs-CZ" dirty="0" smtClean="0">
                <a:latin typeface="+mj-lt"/>
                <a:cs typeface="Arial" charset="0"/>
              </a:rPr>
              <a:t> do dieselových motorů</a:t>
            </a:r>
            <a:endParaRPr lang="en-US" dirty="0" smtClean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defRPr/>
            </a:pPr>
            <a:endParaRPr lang="cs-CZ" sz="1000" b="1" dirty="0" smtClean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cs-CZ" b="1" dirty="0" smtClean="0">
                <a:latin typeface="+mj-lt"/>
                <a:cs typeface="Arial" charset="0"/>
              </a:rPr>
              <a:t>Odvětví		</a:t>
            </a:r>
            <a:r>
              <a:rPr lang="en-US" b="1" dirty="0" smtClean="0">
                <a:latin typeface="+mj-lt"/>
                <a:cs typeface="Arial" charset="0"/>
              </a:rPr>
              <a:t>  </a:t>
            </a:r>
            <a:r>
              <a:rPr lang="en-US" dirty="0" err="1" smtClean="0">
                <a:latin typeface="+mj-lt"/>
                <a:cs typeface="Arial" charset="0"/>
              </a:rPr>
              <a:t>automo</a:t>
            </a:r>
            <a:r>
              <a:rPr lang="cs-CZ" dirty="0">
                <a:latin typeface="+mj-lt"/>
                <a:cs typeface="Arial" charset="0"/>
              </a:rPr>
              <a:t>bilový průmysl</a:t>
            </a:r>
            <a:r>
              <a:rPr lang="en-US" dirty="0">
                <a:latin typeface="+mj-lt"/>
                <a:cs typeface="Arial" charset="0"/>
              </a:rPr>
              <a:t> </a:t>
            </a:r>
            <a:r>
              <a:rPr lang="cs-CZ" dirty="0">
                <a:latin typeface="+mj-lt"/>
                <a:cs typeface="Arial" charset="0"/>
              </a:rPr>
              <a:t>7</a:t>
            </a:r>
            <a:r>
              <a:rPr lang="en-US" dirty="0" smtClean="0">
                <a:latin typeface="+mj-lt"/>
                <a:cs typeface="Arial" charset="0"/>
              </a:rPr>
              <a:t>0</a:t>
            </a:r>
            <a:r>
              <a:rPr lang="en-US" dirty="0">
                <a:latin typeface="+mj-lt"/>
                <a:cs typeface="Arial" charset="0"/>
              </a:rPr>
              <a:t>%</a:t>
            </a:r>
          </a:p>
          <a:p>
            <a:pPr marL="0" lvl="4" indent="-285750">
              <a:spcBef>
                <a:spcPts val="0"/>
              </a:spcBef>
              <a:buClr>
                <a:schemeClr val="accent2"/>
              </a:buClr>
              <a:defRPr/>
            </a:pPr>
            <a:r>
              <a:rPr lang="cs-CZ" dirty="0" smtClean="0">
                <a:latin typeface="+mj-lt"/>
                <a:cs typeface="Arial" charset="0"/>
              </a:rPr>
              <a:t>			</a:t>
            </a:r>
            <a:r>
              <a:rPr lang="en-US" dirty="0" smtClean="0">
                <a:latin typeface="+mj-lt"/>
                <a:cs typeface="Arial" charset="0"/>
              </a:rPr>
              <a:t>  s</a:t>
            </a:r>
            <a:r>
              <a:rPr lang="cs-CZ" dirty="0" smtClean="0">
                <a:latin typeface="+mj-lt"/>
                <a:cs typeface="Arial" charset="0"/>
              </a:rPr>
              <a:t>trojírenství </a:t>
            </a:r>
            <a:r>
              <a:rPr lang="cs-CZ" dirty="0">
                <a:latin typeface="+mj-lt"/>
                <a:cs typeface="Arial" charset="0"/>
              </a:rPr>
              <a:t>a </a:t>
            </a:r>
            <a:r>
              <a:rPr lang="cs-CZ" dirty="0" smtClean="0">
                <a:latin typeface="+mj-lt"/>
                <a:cs typeface="Arial" charset="0"/>
              </a:rPr>
              <a:t>distribuce 3</a:t>
            </a:r>
            <a:r>
              <a:rPr lang="en-US" dirty="0" smtClean="0">
                <a:latin typeface="+mj-lt"/>
                <a:cs typeface="Arial" charset="0"/>
              </a:rPr>
              <a:t>0%</a:t>
            </a:r>
          </a:p>
          <a:p>
            <a:pPr indent="-342900">
              <a:spcBef>
                <a:spcPts val="0"/>
              </a:spcBef>
              <a:buClr>
                <a:schemeClr val="accent2"/>
              </a:buClr>
              <a:defRPr/>
            </a:pPr>
            <a:endParaRPr lang="cs-CZ" sz="1000" dirty="0" smtClean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b="1" dirty="0" err="1" smtClean="0">
                <a:latin typeface="+mj-lt"/>
                <a:cs typeface="Arial" charset="0"/>
              </a:rPr>
              <a:t>Hlavn</a:t>
            </a:r>
            <a:r>
              <a:rPr lang="cs-CZ" b="1" dirty="0" smtClean="0">
                <a:latin typeface="+mj-lt"/>
                <a:cs typeface="Arial" charset="0"/>
              </a:rPr>
              <a:t>í zákazníci	</a:t>
            </a:r>
            <a:r>
              <a:rPr lang="en-US" b="1" dirty="0" smtClean="0">
                <a:latin typeface="+mj-lt"/>
                <a:cs typeface="Arial" charset="0"/>
              </a:rPr>
              <a:t>  </a:t>
            </a:r>
            <a:r>
              <a:rPr lang="cs-CZ" dirty="0" err="1" smtClean="0">
                <a:latin typeface="+mj-lt"/>
                <a:cs typeface="Arial" charset="0"/>
              </a:rPr>
              <a:t>Daimler</a:t>
            </a:r>
            <a:r>
              <a:rPr lang="en-US" dirty="0" smtClean="0">
                <a:latin typeface="+mj-lt"/>
                <a:cs typeface="Arial" charset="0"/>
              </a:rPr>
              <a:t>, </a:t>
            </a:r>
            <a:r>
              <a:rPr lang="cs-CZ" dirty="0">
                <a:latin typeface="+mj-lt"/>
                <a:cs typeface="Arial" charset="0"/>
              </a:rPr>
              <a:t>Jaguar Land </a:t>
            </a:r>
            <a:r>
              <a:rPr lang="cs-CZ" dirty="0" smtClean="0">
                <a:latin typeface="+mj-lt"/>
                <a:cs typeface="Arial" charset="0"/>
              </a:rPr>
              <a:t>Rover,</a:t>
            </a:r>
            <a:r>
              <a:rPr lang="en-US" dirty="0" smtClean="0">
                <a:latin typeface="+mj-lt"/>
                <a:cs typeface="Arial" charset="0"/>
              </a:rPr>
              <a:t> </a:t>
            </a:r>
            <a:r>
              <a:rPr lang="cs-CZ" dirty="0" smtClean="0">
                <a:latin typeface="+mj-lt"/>
                <a:cs typeface="Arial" charset="0"/>
              </a:rPr>
              <a:t>VW</a:t>
            </a:r>
            <a:r>
              <a:rPr lang="cs-CZ" dirty="0">
                <a:latin typeface="+mj-lt"/>
                <a:cs typeface="Arial" charset="0"/>
              </a:rPr>
              <a:t>, </a:t>
            </a:r>
            <a:r>
              <a:rPr lang="cs-CZ" dirty="0" smtClean="0">
                <a:latin typeface="+mj-lt"/>
                <a:cs typeface="Arial" charset="0"/>
              </a:rPr>
              <a:t>Škoda, Audi,</a:t>
            </a:r>
            <a:r>
              <a:rPr lang="en-US" dirty="0" smtClean="0">
                <a:latin typeface="+mj-lt"/>
                <a:cs typeface="Arial" charset="0"/>
              </a:rPr>
              <a:t> </a:t>
            </a:r>
          </a:p>
          <a:p>
            <a:pPr>
              <a:spcBef>
                <a:spcPts val="0"/>
              </a:spcBef>
              <a:buClr>
                <a:schemeClr val="accent2"/>
              </a:buClr>
              <a:defRPr/>
            </a:pPr>
            <a:r>
              <a:rPr lang="en-US" dirty="0">
                <a:latin typeface="+mj-lt"/>
                <a:cs typeface="Arial" charset="0"/>
              </a:rPr>
              <a:t>	</a:t>
            </a:r>
            <a:r>
              <a:rPr lang="en-US" dirty="0" smtClean="0">
                <a:latin typeface="+mj-lt"/>
                <a:cs typeface="Arial" charset="0"/>
              </a:rPr>
              <a:t>		  </a:t>
            </a:r>
            <a:r>
              <a:rPr lang="cs-CZ" dirty="0" smtClean="0">
                <a:cs typeface="Arial" charset="0"/>
              </a:rPr>
              <a:t>Renault</a:t>
            </a:r>
            <a:r>
              <a:rPr lang="en-US" dirty="0" smtClean="0">
                <a:latin typeface="+mj-lt"/>
                <a:cs typeface="Arial" charset="0"/>
              </a:rPr>
              <a:t>, </a:t>
            </a:r>
            <a:r>
              <a:rPr lang="cs-CZ" dirty="0" smtClean="0">
                <a:latin typeface="+mj-lt"/>
                <a:cs typeface="Arial" charset="0"/>
              </a:rPr>
              <a:t>Scania, PSA,</a:t>
            </a:r>
            <a:r>
              <a:rPr lang="en-US" dirty="0">
                <a:latin typeface="+mj-lt"/>
                <a:cs typeface="Arial" charset="0"/>
              </a:rPr>
              <a:t> </a:t>
            </a:r>
            <a:r>
              <a:rPr lang="cs-CZ" dirty="0" smtClean="0">
                <a:latin typeface="+mj-lt"/>
                <a:cs typeface="Arial" charset="0"/>
              </a:rPr>
              <a:t>Volvo, Kia, ZF, Getrag, </a:t>
            </a:r>
            <a:endParaRPr lang="en-US" dirty="0" smtClean="0">
              <a:latin typeface="+mj-lt"/>
              <a:cs typeface="Arial" charset="0"/>
            </a:endParaRPr>
          </a:p>
          <a:p>
            <a:pPr>
              <a:spcBef>
                <a:spcPts val="0"/>
              </a:spcBef>
              <a:buClr>
                <a:schemeClr val="accent2"/>
              </a:buClr>
              <a:defRPr/>
            </a:pPr>
            <a:r>
              <a:rPr lang="en-US" dirty="0">
                <a:latin typeface="+mj-lt"/>
                <a:cs typeface="Arial" charset="0"/>
              </a:rPr>
              <a:t>	</a:t>
            </a:r>
            <a:r>
              <a:rPr lang="en-US" dirty="0" smtClean="0">
                <a:latin typeface="+mj-lt"/>
                <a:cs typeface="Arial" charset="0"/>
              </a:rPr>
              <a:t>		  </a:t>
            </a:r>
            <a:r>
              <a:rPr lang="cs-CZ" dirty="0" smtClean="0">
                <a:latin typeface="+mj-lt"/>
                <a:cs typeface="Arial" charset="0"/>
              </a:rPr>
              <a:t>Bosch, </a:t>
            </a:r>
            <a:r>
              <a:rPr lang="en-US" dirty="0" smtClean="0">
                <a:latin typeface="+mj-lt"/>
                <a:cs typeface="Arial" charset="0"/>
              </a:rPr>
              <a:t>John Deere</a:t>
            </a:r>
            <a:r>
              <a:rPr lang="cs-CZ" dirty="0" smtClean="0">
                <a:latin typeface="+mj-lt"/>
                <a:cs typeface="Arial" charset="0"/>
              </a:rPr>
              <a:t> </a:t>
            </a:r>
          </a:p>
          <a:p>
            <a:pPr>
              <a:spcBef>
                <a:spcPts val="0"/>
              </a:spcBef>
              <a:buClr>
                <a:schemeClr val="accent2"/>
              </a:buClr>
              <a:defRPr/>
            </a:pPr>
            <a:r>
              <a:rPr lang="cs-CZ" dirty="0">
                <a:latin typeface="+mj-lt"/>
                <a:cs typeface="Arial" charset="0"/>
              </a:rPr>
              <a:t>	</a:t>
            </a:r>
            <a:r>
              <a:rPr lang="cs-CZ" dirty="0" smtClean="0">
                <a:latin typeface="+mj-lt"/>
                <a:cs typeface="Arial" charset="0"/>
              </a:rPr>
              <a:t>		  a mnoho dalších </a:t>
            </a:r>
            <a:endParaRPr lang="en-US" dirty="0" smtClean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defRPr/>
            </a:pPr>
            <a:endParaRPr lang="en-US" sz="1000" dirty="0" smtClean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cs-CZ" b="1" dirty="0" smtClean="0">
                <a:latin typeface="+mj-lt"/>
                <a:cs typeface="Arial" charset="0"/>
              </a:rPr>
              <a:t>Počet </a:t>
            </a:r>
            <a:r>
              <a:rPr lang="cs-CZ" b="1" dirty="0" err="1" smtClean="0">
                <a:latin typeface="+mj-lt"/>
                <a:cs typeface="Arial" charset="0"/>
              </a:rPr>
              <a:t>zam</a:t>
            </a:r>
            <a:r>
              <a:rPr lang="cs-CZ" b="1" dirty="0" smtClean="0">
                <a:latin typeface="+mj-lt"/>
                <a:cs typeface="Arial" charset="0"/>
              </a:rPr>
              <a:t>. 	  </a:t>
            </a:r>
            <a:r>
              <a:rPr lang="cs-CZ" dirty="0" smtClean="0">
                <a:latin typeface="+mj-lt"/>
                <a:cs typeface="Arial" charset="0"/>
              </a:rPr>
              <a:t>500</a:t>
            </a:r>
            <a:endParaRPr lang="en-US" dirty="0" smtClean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defRPr/>
            </a:pPr>
            <a:endParaRPr lang="en-US" sz="1000" dirty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cs-CZ" b="1" dirty="0" smtClean="0">
                <a:latin typeface="+mj-lt"/>
                <a:cs typeface="Arial" charset="0"/>
              </a:rPr>
              <a:t>Prodej 		</a:t>
            </a:r>
            <a:r>
              <a:rPr lang="en-US" b="1" dirty="0" smtClean="0">
                <a:latin typeface="+mj-lt"/>
                <a:cs typeface="Arial" charset="0"/>
              </a:rPr>
              <a:t>  </a:t>
            </a:r>
            <a:r>
              <a:rPr lang="en-US" dirty="0" smtClean="0">
                <a:latin typeface="+mj-lt"/>
                <a:cs typeface="Arial" charset="0"/>
              </a:rPr>
              <a:t>1 m</a:t>
            </a:r>
            <a:r>
              <a:rPr lang="cs-CZ" dirty="0" err="1" smtClean="0">
                <a:latin typeface="+mj-lt"/>
                <a:cs typeface="Arial" charset="0"/>
              </a:rPr>
              <a:t>ld</a:t>
            </a:r>
            <a:r>
              <a:rPr lang="cs-CZ" dirty="0" smtClean="0">
                <a:latin typeface="+mj-lt"/>
                <a:cs typeface="Arial" charset="0"/>
              </a:rPr>
              <a:t>.</a:t>
            </a:r>
            <a:r>
              <a:rPr lang="en-US" dirty="0" smtClean="0">
                <a:latin typeface="+mj-lt"/>
                <a:cs typeface="Arial" charset="0"/>
              </a:rPr>
              <a:t> </a:t>
            </a:r>
            <a:r>
              <a:rPr lang="cs-CZ" dirty="0" smtClean="0">
                <a:latin typeface="+mj-lt"/>
                <a:cs typeface="Arial" charset="0"/>
              </a:rPr>
              <a:t>Kč</a:t>
            </a:r>
            <a:endParaRPr lang="en-US" dirty="0">
              <a:latin typeface="+mj-lt"/>
              <a:cs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121713"/>
            <a:ext cx="9144000" cy="64291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/>
            <a:r>
              <a:rPr lang="cs-CZ" altLang="ja-JP" sz="3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Základní přehled</a:t>
            </a:r>
            <a:endParaRPr lang="en-US" altLang="ja-JP" sz="3000" b="1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20" y="3757659"/>
            <a:ext cx="3852851" cy="25677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5045075"/>
            <a:ext cx="10668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ovéPole 4"/>
          <p:cNvSpPr txBox="1">
            <a:spLocks noChangeArrowheads="1"/>
          </p:cNvSpPr>
          <p:nvPr/>
        </p:nvSpPr>
        <p:spPr bwMode="auto">
          <a:xfrm>
            <a:off x="173038" y="1077913"/>
            <a:ext cx="1154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Tier 1:</a:t>
            </a:r>
          </a:p>
        </p:txBody>
      </p:sp>
      <p:pic>
        <p:nvPicPr>
          <p:cNvPr id="28676" name="Picture 5" descr="C:\Users\jilkoka\Desktop\složky\Loga zákazníků\ško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8" y="2065338"/>
            <a:ext cx="90805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2" descr="C:\Users\jilkoka\Desktop\složky\Loga zákazníků\renault zluté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" y="4056063"/>
            <a:ext cx="839788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ovéPole 10"/>
          <p:cNvSpPr txBox="1">
            <a:spLocks noChangeArrowheads="1"/>
          </p:cNvSpPr>
          <p:nvPr/>
        </p:nvSpPr>
        <p:spPr bwMode="auto">
          <a:xfrm>
            <a:off x="2301875" y="1052513"/>
            <a:ext cx="1046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Tier </a:t>
            </a:r>
            <a:r>
              <a:rPr lang="cs-CZ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</p:txBody>
      </p:sp>
      <p:pic>
        <p:nvPicPr>
          <p:cNvPr id="28679" name="Picture 2" descr="C:\Users\jilkoka\Desktop\složky\Loga zákazníků\Schmid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395413"/>
            <a:ext cx="8715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Picture 12" descr="C:\Users\jilkoka\Desktop\složky\Loga zákazníků\daimle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575" y="1519238"/>
            <a:ext cx="140176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Přímá spojnice se šipkou 2"/>
          <p:cNvCxnSpPr/>
          <p:nvPr/>
        </p:nvCxnSpPr>
        <p:spPr>
          <a:xfrm>
            <a:off x="3317875" y="1655763"/>
            <a:ext cx="611188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82" name="Picture 2" descr="C:\Users\jilkoka\Desktop\složky\Loga zákazníků\gnuttix1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1900" y="2090738"/>
            <a:ext cx="585788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Picture 2" descr="C:\Users\jilkoka\Desktop\složky\Loga zákazníků\scani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2176463"/>
            <a:ext cx="10890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4" name="Picture 20" descr="C:\Users\jilkoka\Desktop\složky\Loga zákazníků\mitec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684588"/>
            <a:ext cx="1022350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5" name="Picture 2" descr="C:\Users\jilkoka\Desktop\složky\Loga zákazníků\Motonic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263" y="4308475"/>
            <a:ext cx="1146175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6" name="Picture 13" descr="C:\Users\jilkoka\Desktop\složky\Loga zákazníků\KIA-LOGO1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213" y="4546600"/>
            <a:ext cx="99377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Picture 3" descr="C:\Users\jilkoka\Desktop\složky\Loga zákazníků\audi-rings-logo-png-3132-hd-wallpapers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182938"/>
            <a:ext cx="8715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8" name="Picture 4" descr="C:\Users\jilkoka\Desktop\složky\Loga zákazníků\VW-logo-big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84313"/>
            <a:ext cx="6159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Přímá spojnice se šipkou 2"/>
          <p:cNvCxnSpPr>
            <a:endCxn id="28683" idx="1"/>
          </p:cNvCxnSpPr>
          <p:nvPr/>
        </p:nvCxnSpPr>
        <p:spPr>
          <a:xfrm>
            <a:off x="3121025" y="2484438"/>
            <a:ext cx="735013" cy="31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Přímá spojnice se šipkou 2"/>
          <p:cNvCxnSpPr/>
          <p:nvPr/>
        </p:nvCxnSpPr>
        <p:spPr>
          <a:xfrm>
            <a:off x="3598863" y="4456113"/>
            <a:ext cx="549275" cy="24923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91" name="Picture 37" descr="http://www.carsuk.net/wp-content/uploads/2009/02/jaguar-lr-logo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3330575"/>
            <a:ext cx="1084262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2" name="Obrázek 1" descr="http://fontmeme.com/images/Nissan-Logo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50" y="4068763"/>
            <a:ext cx="814388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" name="Přímá spojnice se šipkou 2"/>
          <p:cNvCxnSpPr>
            <a:stCxn id="28677" idx="3"/>
            <a:endCxn id="28692" idx="1"/>
          </p:cNvCxnSpPr>
          <p:nvPr/>
        </p:nvCxnSpPr>
        <p:spPr>
          <a:xfrm flipV="1">
            <a:off x="1071563" y="4476750"/>
            <a:ext cx="179387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694" name="Picture 16" descr="C:\Users\jilkoka\Desktop\složky\Loga zákazníků\Ferrari-Logo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50" y="2984500"/>
            <a:ext cx="479425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5" name="Picture 14" descr="C:\Users\jilkoka\Desktop\složky\Loga zákazníků\bmw-logo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0" y="939800"/>
            <a:ext cx="66833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6" name="Picture 9" descr="C:\Users\jilkoka\Desktop\složky\Loga zákazníků\ZF-Logo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925" y="1654175"/>
            <a:ext cx="703263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7" name="Picture 15" descr="C:\Users\jilkoka\Desktop\složky\Loga zákazníků\porsche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75" y="1546225"/>
            <a:ext cx="1082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8" name="Picture 19" descr="C:\Users\jilkoka\Desktop\složky\Loga zákazníků\Ford-Logo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7188" y="4027488"/>
            <a:ext cx="998537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9" name="Picture 10" descr="C:\Users\jilkoka\Desktop\složky\Loga zákazníků\getrag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75" y="2889250"/>
            <a:ext cx="162083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0" name="TextovéPole 10"/>
          <p:cNvSpPr txBox="1">
            <a:spLocks noChangeArrowheads="1"/>
          </p:cNvSpPr>
          <p:nvPr/>
        </p:nvSpPr>
        <p:spPr bwMode="auto">
          <a:xfrm>
            <a:off x="5973763" y="1123950"/>
            <a:ext cx="10461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Tier </a:t>
            </a:r>
            <a:r>
              <a:rPr lang="cs-CZ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altLang="cs-CZ" b="1">
                <a:solidFill>
                  <a:srgbClr val="CC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</p:txBody>
      </p:sp>
      <p:cxnSp>
        <p:nvCxnSpPr>
          <p:cNvPr id="46" name="Přímá spojnice se šipkou 2"/>
          <p:cNvCxnSpPr/>
          <p:nvPr/>
        </p:nvCxnSpPr>
        <p:spPr>
          <a:xfrm flipV="1">
            <a:off x="6992938" y="1852613"/>
            <a:ext cx="814387" cy="15240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se šipkou 2"/>
          <p:cNvCxnSpPr/>
          <p:nvPr/>
        </p:nvCxnSpPr>
        <p:spPr>
          <a:xfrm>
            <a:off x="7245350" y="4776788"/>
            <a:ext cx="700088" cy="10477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se šipkou 2"/>
          <p:cNvCxnSpPr/>
          <p:nvPr/>
        </p:nvCxnSpPr>
        <p:spPr>
          <a:xfrm flipV="1">
            <a:off x="7023100" y="1319213"/>
            <a:ext cx="784225" cy="38258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se šipkou 2"/>
          <p:cNvCxnSpPr>
            <a:endCxn id="28713" idx="1"/>
          </p:cNvCxnSpPr>
          <p:nvPr/>
        </p:nvCxnSpPr>
        <p:spPr>
          <a:xfrm>
            <a:off x="7023100" y="2246313"/>
            <a:ext cx="706438" cy="37623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Přímá spojnice se šipkou 2"/>
          <p:cNvCxnSpPr/>
          <p:nvPr/>
        </p:nvCxnSpPr>
        <p:spPr>
          <a:xfrm>
            <a:off x="7258050" y="4881563"/>
            <a:ext cx="784225" cy="82550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06" name="Picture 39" descr="Zobrazit obrázek v plné velikosti">
            <a:hlinkClick r:id="rId22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613" y="4351338"/>
            <a:ext cx="1279525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2" name="Přímá spojnice se šipkou 2"/>
          <p:cNvCxnSpPr/>
          <p:nvPr/>
        </p:nvCxnSpPr>
        <p:spPr>
          <a:xfrm>
            <a:off x="7491413" y="3432175"/>
            <a:ext cx="611187" cy="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se šipkou 2"/>
          <p:cNvCxnSpPr/>
          <p:nvPr/>
        </p:nvCxnSpPr>
        <p:spPr>
          <a:xfrm>
            <a:off x="7527925" y="3486150"/>
            <a:ext cx="403225" cy="398463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09" name="Picture 12" descr="C:\Users\jilkoka\Desktop\složky\Loga zákazníků\daimler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75" y="3894138"/>
            <a:ext cx="116840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3" name="Přímá spojnice se šipkou 2"/>
          <p:cNvCxnSpPr/>
          <p:nvPr/>
        </p:nvCxnSpPr>
        <p:spPr>
          <a:xfrm flipV="1">
            <a:off x="7245350" y="4446588"/>
            <a:ext cx="720725" cy="18573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11" name="Picture 47" descr="http://www.volvocars.com/static/images/volvo-logo-scaled.png">
            <a:hlinkClick r:id="rId25"/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425" y="4679950"/>
            <a:ext cx="6143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2" name="Picture 2" descr="C:\Users\jilkoka\Desktop\složky\Loga zákazníků\renault zluté.png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338" y="5407025"/>
            <a:ext cx="573087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Picture 49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538" y="2257425"/>
            <a:ext cx="893762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714" name="Obrázek 44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26" t="9044" r="60977" b="83476"/>
          <a:stretch>
            <a:fillRect/>
          </a:stretch>
        </p:blipFill>
        <p:spPr bwMode="auto">
          <a:xfrm>
            <a:off x="2251075" y="2852738"/>
            <a:ext cx="1293813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1" name="Přímá spojnice se šipkou 2"/>
          <p:cNvCxnSpPr/>
          <p:nvPr/>
        </p:nvCxnSpPr>
        <p:spPr>
          <a:xfrm flipV="1">
            <a:off x="3643313" y="2878138"/>
            <a:ext cx="749300" cy="2730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716" name="Group 57"/>
          <p:cNvGrpSpPr>
            <a:grpSpLocks noChangeAspect="1"/>
          </p:cNvGrpSpPr>
          <p:nvPr/>
        </p:nvGrpSpPr>
        <p:grpSpPr bwMode="auto">
          <a:xfrm>
            <a:off x="2389188" y="5688013"/>
            <a:ext cx="1531937" cy="258762"/>
            <a:chOff x="0" y="0"/>
            <a:chExt cx="2592" cy="316"/>
          </a:xfrm>
        </p:grpSpPr>
        <p:sp>
          <p:nvSpPr>
            <p:cNvPr id="28735" name="Freeform 58"/>
            <p:cNvSpPr>
              <a:spLocks/>
            </p:cNvSpPr>
            <p:nvPr/>
          </p:nvSpPr>
          <p:spPr bwMode="auto">
            <a:xfrm>
              <a:off x="0" y="0"/>
              <a:ext cx="248" cy="250"/>
            </a:xfrm>
            <a:custGeom>
              <a:avLst/>
              <a:gdLst>
                <a:gd name="T0" fmla="*/ 0 w 744"/>
                <a:gd name="T1" fmla="*/ 0 h 750"/>
                <a:gd name="T2" fmla="*/ 0 w 744"/>
                <a:gd name="T3" fmla="*/ 0 h 750"/>
                <a:gd name="T4" fmla="*/ 0 w 744"/>
                <a:gd name="T5" fmla="*/ 0 h 750"/>
                <a:gd name="T6" fmla="*/ 0 w 744"/>
                <a:gd name="T7" fmla="*/ 0 h 750"/>
                <a:gd name="T8" fmla="*/ 0 w 744"/>
                <a:gd name="T9" fmla="*/ 0 h 750"/>
                <a:gd name="T10" fmla="*/ 0 w 744"/>
                <a:gd name="T11" fmla="*/ 0 h 750"/>
                <a:gd name="T12" fmla="*/ 0 w 744"/>
                <a:gd name="T13" fmla="*/ 0 h 750"/>
                <a:gd name="T14" fmla="*/ 0 w 744"/>
                <a:gd name="T15" fmla="*/ 0 h 750"/>
                <a:gd name="T16" fmla="*/ 0 w 744"/>
                <a:gd name="T17" fmla="*/ 0 h 750"/>
                <a:gd name="T18" fmla="*/ 0 w 744"/>
                <a:gd name="T19" fmla="*/ 0 h 750"/>
                <a:gd name="T20" fmla="*/ 0 w 744"/>
                <a:gd name="T21" fmla="*/ 0 h 750"/>
                <a:gd name="T22" fmla="*/ 0 w 744"/>
                <a:gd name="T23" fmla="*/ 0 h 750"/>
                <a:gd name="T24" fmla="*/ 0 w 744"/>
                <a:gd name="T25" fmla="*/ 0 h 750"/>
                <a:gd name="T26" fmla="*/ 0 w 744"/>
                <a:gd name="T27" fmla="*/ 0 h 750"/>
                <a:gd name="T28" fmla="*/ 0 w 744"/>
                <a:gd name="T29" fmla="*/ 0 h 750"/>
                <a:gd name="T30" fmla="*/ 0 w 744"/>
                <a:gd name="T31" fmla="*/ 0 h 750"/>
                <a:gd name="T32" fmla="*/ 0 w 744"/>
                <a:gd name="T33" fmla="*/ 0 h 750"/>
                <a:gd name="T34" fmla="*/ 0 w 744"/>
                <a:gd name="T35" fmla="*/ 0 h 750"/>
                <a:gd name="T36" fmla="*/ 0 w 744"/>
                <a:gd name="T37" fmla="*/ 0 h 750"/>
                <a:gd name="T38" fmla="*/ 0 w 744"/>
                <a:gd name="T39" fmla="*/ 0 h 750"/>
                <a:gd name="T40" fmla="*/ 0 w 744"/>
                <a:gd name="T41" fmla="*/ 0 h 750"/>
                <a:gd name="T42" fmla="*/ 0 w 744"/>
                <a:gd name="T43" fmla="*/ 0 h 750"/>
                <a:gd name="T44" fmla="*/ 0 w 744"/>
                <a:gd name="T45" fmla="*/ 0 h 750"/>
                <a:gd name="T46" fmla="*/ 0 w 744"/>
                <a:gd name="T47" fmla="*/ 0 h 750"/>
                <a:gd name="T48" fmla="*/ 0 w 744"/>
                <a:gd name="T49" fmla="*/ 0 h 750"/>
                <a:gd name="T50" fmla="*/ 0 w 744"/>
                <a:gd name="T51" fmla="*/ 0 h 750"/>
                <a:gd name="T52" fmla="*/ 0 w 744"/>
                <a:gd name="T53" fmla="*/ 0 h 750"/>
                <a:gd name="T54" fmla="*/ 0 w 744"/>
                <a:gd name="T55" fmla="*/ 0 h 750"/>
                <a:gd name="T56" fmla="*/ 0 w 744"/>
                <a:gd name="T57" fmla="*/ 0 h 750"/>
                <a:gd name="T58" fmla="*/ 0 w 744"/>
                <a:gd name="T59" fmla="*/ 0 h 750"/>
                <a:gd name="T60" fmla="*/ 0 w 744"/>
                <a:gd name="T61" fmla="*/ 0 h 750"/>
                <a:gd name="T62" fmla="*/ 0 w 744"/>
                <a:gd name="T63" fmla="*/ 0 h 750"/>
                <a:gd name="T64" fmla="*/ 0 w 744"/>
                <a:gd name="T65" fmla="*/ 0 h 750"/>
                <a:gd name="T66" fmla="*/ 0 w 744"/>
                <a:gd name="T67" fmla="*/ 0 h 750"/>
                <a:gd name="T68" fmla="*/ 0 w 744"/>
                <a:gd name="T69" fmla="*/ 0 h 750"/>
                <a:gd name="T70" fmla="*/ 0 w 744"/>
                <a:gd name="T71" fmla="*/ 0 h 750"/>
                <a:gd name="T72" fmla="*/ 0 w 744"/>
                <a:gd name="T73" fmla="*/ 0 h 750"/>
                <a:gd name="T74" fmla="*/ 0 w 744"/>
                <a:gd name="T75" fmla="*/ 0 h 750"/>
                <a:gd name="T76" fmla="*/ 0 w 744"/>
                <a:gd name="T77" fmla="*/ 0 h 750"/>
                <a:gd name="T78" fmla="*/ 0 w 744"/>
                <a:gd name="T79" fmla="*/ 0 h 750"/>
                <a:gd name="T80" fmla="*/ 0 w 744"/>
                <a:gd name="T81" fmla="*/ 0 h 750"/>
                <a:gd name="T82" fmla="*/ 0 w 744"/>
                <a:gd name="T83" fmla="*/ 0 h 750"/>
                <a:gd name="T84" fmla="*/ 0 w 744"/>
                <a:gd name="T85" fmla="*/ 0 h 750"/>
                <a:gd name="T86" fmla="*/ 0 w 744"/>
                <a:gd name="T87" fmla="*/ 0 h 750"/>
                <a:gd name="T88" fmla="*/ 0 w 744"/>
                <a:gd name="T89" fmla="*/ 0 h 750"/>
                <a:gd name="T90" fmla="*/ 0 w 744"/>
                <a:gd name="T91" fmla="*/ 0 h 750"/>
                <a:gd name="T92" fmla="*/ 0 w 744"/>
                <a:gd name="T93" fmla="*/ 0 h 750"/>
                <a:gd name="T94" fmla="*/ 0 w 744"/>
                <a:gd name="T95" fmla="*/ 0 h 750"/>
                <a:gd name="T96" fmla="*/ 0 w 744"/>
                <a:gd name="T97" fmla="*/ 0 h 750"/>
                <a:gd name="T98" fmla="*/ 0 w 744"/>
                <a:gd name="T99" fmla="*/ 0 h 750"/>
                <a:gd name="T100" fmla="*/ 0 w 744"/>
                <a:gd name="T101" fmla="*/ 0 h 750"/>
                <a:gd name="T102" fmla="*/ 0 w 744"/>
                <a:gd name="T103" fmla="*/ 0 h 7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44"/>
                <a:gd name="T157" fmla="*/ 0 h 750"/>
                <a:gd name="T158" fmla="*/ 744 w 744"/>
                <a:gd name="T159" fmla="*/ 750 h 7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44" h="750">
                  <a:moveTo>
                    <a:pt x="244" y="0"/>
                  </a:moveTo>
                  <a:lnTo>
                    <a:pt x="373" y="132"/>
                  </a:lnTo>
                  <a:lnTo>
                    <a:pt x="502" y="0"/>
                  </a:lnTo>
                  <a:lnTo>
                    <a:pt x="744" y="0"/>
                  </a:lnTo>
                  <a:lnTo>
                    <a:pt x="744" y="337"/>
                  </a:lnTo>
                  <a:lnTo>
                    <a:pt x="644" y="336"/>
                  </a:lnTo>
                  <a:lnTo>
                    <a:pt x="610" y="377"/>
                  </a:lnTo>
                  <a:lnTo>
                    <a:pt x="644" y="413"/>
                  </a:lnTo>
                  <a:lnTo>
                    <a:pt x="744" y="413"/>
                  </a:lnTo>
                  <a:lnTo>
                    <a:pt x="744" y="490"/>
                  </a:lnTo>
                  <a:lnTo>
                    <a:pt x="613" y="490"/>
                  </a:lnTo>
                  <a:lnTo>
                    <a:pt x="372" y="251"/>
                  </a:lnTo>
                  <a:lnTo>
                    <a:pt x="372" y="325"/>
                  </a:lnTo>
                  <a:lnTo>
                    <a:pt x="589" y="546"/>
                  </a:lnTo>
                  <a:lnTo>
                    <a:pt x="744" y="547"/>
                  </a:lnTo>
                  <a:lnTo>
                    <a:pt x="744" y="619"/>
                  </a:lnTo>
                  <a:lnTo>
                    <a:pt x="558" y="619"/>
                  </a:lnTo>
                  <a:lnTo>
                    <a:pt x="534" y="598"/>
                  </a:lnTo>
                  <a:lnTo>
                    <a:pt x="511" y="575"/>
                  </a:lnTo>
                  <a:lnTo>
                    <a:pt x="488" y="552"/>
                  </a:lnTo>
                  <a:lnTo>
                    <a:pt x="465" y="528"/>
                  </a:lnTo>
                  <a:lnTo>
                    <a:pt x="442" y="505"/>
                  </a:lnTo>
                  <a:lnTo>
                    <a:pt x="418" y="482"/>
                  </a:lnTo>
                  <a:lnTo>
                    <a:pt x="395" y="459"/>
                  </a:lnTo>
                  <a:lnTo>
                    <a:pt x="372" y="437"/>
                  </a:lnTo>
                  <a:lnTo>
                    <a:pt x="372" y="508"/>
                  </a:lnTo>
                  <a:lnTo>
                    <a:pt x="540" y="676"/>
                  </a:lnTo>
                  <a:lnTo>
                    <a:pt x="744" y="677"/>
                  </a:lnTo>
                  <a:lnTo>
                    <a:pt x="744" y="750"/>
                  </a:lnTo>
                  <a:lnTo>
                    <a:pt x="507" y="750"/>
                  </a:lnTo>
                  <a:lnTo>
                    <a:pt x="373" y="619"/>
                  </a:lnTo>
                  <a:lnTo>
                    <a:pt x="247" y="750"/>
                  </a:lnTo>
                  <a:lnTo>
                    <a:pt x="0" y="750"/>
                  </a:lnTo>
                  <a:lnTo>
                    <a:pt x="0" y="413"/>
                  </a:lnTo>
                  <a:lnTo>
                    <a:pt x="104" y="412"/>
                  </a:lnTo>
                  <a:lnTo>
                    <a:pt x="139" y="377"/>
                  </a:lnTo>
                  <a:lnTo>
                    <a:pt x="104" y="336"/>
                  </a:lnTo>
                  <a:lnTo>
                    <a:pt x="0" y="336"/>
                  </a:lnTo>
                  <a:lnTo>
                    <a:pt x="0" y="264"/>
                  </a:lnTo>
                  <a:lnTo>
                    <a:pt x="135" y="264"/>
                  </a:lnTo>
                  <a:lnTo>
                    <a:pt x="193" y="320"/>
                  </a:lnTo>
                  <a:lnTo>
                    <a:pt x="232" y="280"/>
                  </a:lnTo>
                  <a:lnTo>
                    <a:pt x="161" y="210"/>
                  </a:lnTo>
                  <a:lnTo>
                    <a:pt x="0" y="210"/>
                  </a:lnTo>
                  <a:lnTo>
                    <a:pt x="0" y="132"/>
                  </a:lnTo>
                  <a:lnTo>
                    <a:pt x="185" y="132"/>
                  </a:lnTo>
                  <a:lnTo>
                    <a:pt x="281" y="227"/>
                  </a:lnTo>
                  <a:lnTo>
                    <a:pt x="319" y="188"/>
                  </a:lnTo>
                  <a:lnTo>
                    <a:pt x="209" y="78"/>
                  </a:lnTo>
                  <a:lnTo>
                    <a:pt x="0" y="78"/>
                  </a:lnTo>
                  <a:lnTo>
                    <a:pt x="0" y="0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36" name="Freeform 59"/>
            <p:cNvSpPr>
              <a:spLocks/>
            </p:cNvSpPr>
            <p:nvPr/>
          </p:nvSpPr>
          <p:spPr bwMode="auto">
            <a:xfrm>
              <a:off x="1295" y="0"/>
              <a:ext cx="381" cy="250"/>
            </a:xfrm>
            <a:custGeom>
              <a:avLst/>
              <a:gdLst>
                <a:gd name="T0" fmla="*/ 0 w 1144"/>
                <a:gd name="T1" fmla="*/ 0 h 750"/>
                <a:gd name="T2" fmla="*/ 0 w 1144"/>
                <a:gd name="T3" fmla="*/ 0 h 750"/>
                <a:gd name="T4" fmla="*/ 0 w 1144"/>
                <a:gd name="T5" fmla="*/ 0 h 750"/>
                <a:gd name="T6" fmla="*/ 0 w 1144"/>
                <a:gd name="T7" fmla="*/ 0 h 750"/>
                <a:gd name="T8" fmla="*/ 0 w 1144"/>
                <a:gd name="T9" fmla="*/ 0 h 750"/>
                <a:gd name="T10" fmla="*/ 0 w 1144"/>
                <a:gd name="T11" fmla="*/ 0 h 750"/>
                <a:gd name="T12" fmla="*/ 0 w 1144"/>
                <a:gd name="T13" fmla="*/ 0 h 750"/>
                <a:gd name="T14" fmla="*/ 0 w 1144"/>
                <a:gd name="T15" fmla="*/ 0 h 750"/>
                <a:gd name="T16" fmla="*/ 0 w 1144"/>
                <a:gd name="T17" fmla="*/ 0 h 750"/>
                <a:gd name="T18" fmla="*/ 0 w 1144"/>
                <a:gd name="T19" fmla="*/ 0 h 750"/>
                <a:gd name="T20" fmla="*/ 0 w 1144"/>
                <a:gd name="T21" fmla="*/ 0 h 750"/>
                <a:gd name="T22" fmla="*/ 0 w 1144"/>
                <a:gd name="T23" fmla="*/ 0 h 750"/>
                <a:gd name="T24" fmla="*/ 0 w 1144"/>
                <a:gd name="T25" fmla="*/ 0 h 750"/>
                <a:gd name="T26" fmla="*/ 0 w 1144"/>
                <a:gd name="T27" fmla="*/ 0 h 750"/>
                <a:gd name="T28" fmla="*/ 0 w 1144"/>
                <a:gd name="T29" fmla="*/ 0 h 750"/>
                <a:gd name="T30" fmla="*/ 0 w 1144"/>
                <a:gd name="T31" fmla="*/ 0 h 750"/>
                <a:gd name="T32" fmla="*/ 0 w 1144"/>
                <a:gd name="T33" fmla="*/ 0 h 750"/>
                <a:gd name="T34" fmla="*/ 0 w 1144"/>
                <a:gd name="T35" fmla="*/ 0 h 750"/>
                <a:gd name="T36" fmla="*/ 0 w 1144"/>
                <a:gd name="T37" fmla="*/ 0 h 750"/>
                <a:gd name="T38" fmla="*/ 0 w 1144"/>
                <a:gd name="T39" fmla="*/ 0 h 750"/>
                <a:gd name="T40" fmla="*/ 0 w 1144"/>
                <a:gd name="T41" fmla="*/ 0 h 750"/>
                <a:gd name="T42" fmla="*/ 0 w 1144"/>
                <a:gd name="T43" fmla="*/ 0 h 750"/>
                <a:gd name="T44" fmla="*/ 0 w 1144"/>
                <a:gd name="T45" fmla="*/ 0 h 750"/>
                <a:gd name="T46" fmla="*/ 0 w 1144"/>
                <a:gd name="T47" fmla="*/ 0 h 75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44"/>
                <a:gd name="T73" fmla="*/ 0 h 750"/>
                <a:gd name="T74" fmla="*/ 1144 w 1144"/>
                <a:gd name="T75" fmla="*/ 750 h 75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44" h="750">
                  <a:moveTo>
                    <a:pt x="355" y="382"/>
                  </a:moveTo>
                  <a:lnTo>
                    <a:pt x="356" y="383"/>
                  </a:lnTo>
                  <a:lnTo>
                    <a:pt x="452" y="1"/>
                  </a:lnTo>
                  <a:lnTo>
                    <a:pt x="690" y="0"/>
                  </a:lnTo>
                  <a:lnTo>
                    <a:pt x="694" y="6"/>
                  </a:lnTo>
                  <a:lnTo>
                    <a:pt x="784" y="374"/>
                  </a:lnTo>
                  <a:lnTo>
                    <a:pt x="787" y="377"/>
                  </a:lnTo>
                  <a:lnTo>
                    <a:pt x="799" y="331"/>
                  </a:lnTo>
                  <a:lnTo>
                    <a:pt x="810" y="284"/>
                  </a:lnTo>
                  <a:lnTo>
                    <a:pt x="822" y="237"/>
                  </a:lnTo>
                  <a:lnTo>
                    <a:pt x="833" y="190"/>
                  </a:lnTo>
                  <a:lnTo>
                    <a:pt x="843" y="142"/>
                  </a:lnTo>
                  <a:lnTo>
                    <a:pt x="854" y="95"/>
                  </a:lnTo>
                  <a:lnTo>
                    <a:pt x="865" y="47"/>
                  </a:lnTo>
                  <a:lnTo>
                    <a:pt x="876" y="0"/>
                  </a:lnTo>
                  <a:lnTo>
                    <a:pt x="1144" y="0"/>
                  </a:lnTo>
                  <a:lnTo>
                    <a:pt x="940" y="750"/>
                  </a:lnTo>
                  <a:lnTo>
                    <a:pt x="674" y="750"/>
                  </a:lnTo>
                  <a:lnTo>
                    <a:pt x="572" y="389"/>
                  </a:lnTo>
                  <a:lnTo>
                    <a:pt x="472" y="750"/>
                  </a:lnTo>
                  <a:lnTo>
                    <a:pt x="208" y="750"/>
                  </a:lnTo>
                  <a:lnTo>
                    <a:pt x="0" y="0"/>
                  </a:lnTo>
                  <a:lnTo>
                    <a:pt x="271" y="1"/>
                  </a:lnTo>
                  <a:lnTo>
                    <a:pt x="355" y="382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37" name="Freeform 60"/>
            <p:cNvSpPr>
              <a:spLocks/>
            </p:cNvSpPr>
            <p:nvPr/>
          </p:nvSpPr>
          <p:spPr bwMode="auto">
            <a:xfrm>
              <a:off x="2030" y="68"/>
              <a:ext cx="192" cy="182"/>
            </a:xfrm>
            <a:custGeom>
              <a:avLst/>
              <a:gdLst>
                <a:gd name="T0" fmla="*/ 0 w 577"/>
                <a:gd name="T1" fmla="*/ 0 h 545"/>
                <a:gd name="T2" fmla="*/ 0 w 577"/>
                <a:gd name="T3" fmla="*/ 0 h 545"/>
                <a:gd name="T4" fmla="*/ 0 w 577"/>
                <a:gd name="T5" fmla="*/ 0 h 545"/>
                <a:gd name="T6" fmla="*/ 0 w 577"/>
                <a:gd name="T7" fmla="*/ 0 h 545"/>
                <a:gd name="T8" fmla="*/ 0 w 577"/>
                <a:gd name="T9" fmla="*/ 0 h 545"/>
                <a:gd name="T10" fmla="*/ 0 w 577"/>
                <a:gd name="T11" fmla="*/ 0 h 545"/>
                <a:gd name="T12" fmla="*/ 0 w 577"/>
                <a:gd name="T13" fmla="*/ 0 h 545"/>
                <a:gd name="T14" fmla="*/ 0 w 577"/>
                <a:gd name="T15" fmla="*/ 0 h 545"/>
                <a:gd name="T16" fmla="*/ 0 w 577"/>
                <a:gd name="T17" fmla="*/ 0 h 545"/>
                <a:gd name="T18" fmla="*/ 0 w 577"/>
                <a:gd name="T19" fmla="*/ 0 h 545"/>
                <a:gd name="T20" fmla="*/ 0 w 577"/>
                <a:gd name="T21" fmla="*/ 0 h 545"/>
                <a:gd name="T22" fmla="*/ 0 w 577"/>
                <a:gd name="T23" fmla="*/ 0 h 545"/>
                <a:gd name="T24" fmla="*/ 0 w 577"/>
                <a:gd name="T25" fmla="*/ 0 h 545"/>
                <a:gd name="T26" fmla="*/ 0 w 577"/>
                <a:gd name="T27" fmla="*/ 0 h 545"/>
                <a:gd name="T28" fmla="*/ 0 w 577"/>
                <a:gd name="T29" fmla="*/ 0 h 545"/>
                <a:gd name="T30" fmla="*/ 0 w 577"/>
                <a:gd name="T31" fmla="*/ 0 h 545"/>
                <a:gd name="T32" fmla="*/ 0 w 577"/>
                <a:gd name="T33" fmla="*/ 0 h 545"/>
                <a:gd name="T34" fmla="*/ 0 w 577"/>
                <a:gd name="T35" fmla="*/ 0 h 545"/>
                <a:gd name="T36" fmla="*/ 0 w 577"/>
                <a:gd name="T37" fmla="*/ 0 h 545"/>
                <a:gd name="T38" fmla="*/ 0 w 577"/>
                <a:gd name="T39" fmla="*/ 0 h 545"/>
                <a:gd name="T40" fmla="*/ 0 w 577"/>
                <a:gd name="T41" fmla="*/ 0 h 545"/>
                <a:gd name="T42" fmla="*/ 0 w 577"/>
                <a:gd name="T43" fmla="*/ 0 h 545"/>
                <a:gd name="T44" fmla="*/ 0 w 577"/>
                <a:gd name="T45" fmla="*/ 0 h 545"/>
                <a:gd name="T46" fmla="*/ 0 w 577"/>
                <a:gd name="T47" fmla="*/ 0 h 545"/>
                <a:gd name="T48" fmla="*/ 0 w 577"/>
                <a:gd name="T49" fmla="*/ 0 h 545"/>
                <a:gd name="T50" fmla="*/ 0 w 577"/>
                <a:gd name="T51" fmla="*/ 0 h 545"/>
                <a:gd name="T52" fmla="*/ 0 w 577"/>
                <a:gd name="T53" fmla="*/ 0 h 545"/>
                <a:gd name="T54" fmla="*/ 0 w 577"/>
                <a:gd name="T55" fmla="*/ 0 h 545"/>
                <a:gd name="T56" fmla="*/ 0 w 577"/>
                <a:gd name="T57" fmla="*/ 0 h 545"/>
                <a:gd name="T58" fmla="*/ 0 w 577"/>
                <a:gd name="T59" fmla="*/ 0 h 545"/>
                <a:gd name="T60" fmla="*/ 0 w 577"/>
                <a:gd name="T61" fmla="*/ 0 h 545"/>
                <a:gd name="T62" fmla="*/ 0 w 577"/>
                <a:gd name="T63" fmla="*/ 0 h 545"/>
                <a:gd name="T64" fmla="*/ 0 w 577"/>
                <a:gd name="T65" fmla="*/ 0 h 545"/>
                <a:gd name="T66" fmla="*/ 0 w 577"/>
                <a:gd name="T67" fmla="*/ 0 h 54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77"/>
                <a:gd name="T103" fmla="*/ 0 h 545"/>
                <a:gd name="T104" fmla="*/ 577 w 577"/>
                <a:gd name="T105" fmla="*/ 545 h 54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77" h="545">
                  <a:moveTo>
                    <a:pt x="568" y="91"/>
                  </a:moveTo>
                  <a:lnTo>
                    <a:pt x="577" y="141"/>
                  </a:lnTo>
                  <a:lnTo>
                    <a:pt x="577" y="543"/>
                  </a:lnTo>
                  <a:lnTo>
                    <a:pt x="335" y="543"/>
                  </a:lnTo>
                  <a:lnTo>
                    <a:pt x="335" y="211"/>
                  </a:lnTo>
                  <a:lnTo>
                    <a:pt x="331" y="202"/>
                  </a:lnTo>
                  <a:lnTo>
                    <a:pt x="325" y="193"/>
                  </a:lnTo>
                  <a:lnTo>
                    <a:pt x="321" y="188"/>
                  </a:lnTo>
                  <a:lnTo>
                    <a:pt x="317" y="186"/>
                  </a:lnTo>
                  <a:lnTo>
                    <a:pt x="312" y="184"/>
                  </a:lnTo>
                  <a:lnTo>
                    <a:pt x="307" y="181"/>
                  </a:lnTo>
                  <a:lnTo>
                    <a:pt x="298" y="180"/>
                  </a:lnTo>
                  <a:lnTo>
                    <a:pt x="291" y="179"/>
                  </a:lnTo>
                  <a:lnTo>
                    <a:pt x="283" y="180"/>
                  </a:lnTo>
                  <a:lnTo>
                    <a:pt x="274" y="181"/>
                  </a:lnTo>
                  <a:lnTo>
                    <a:pt x="266" y="185"/>
                  </a:lnTo>
                  <a:lnTo>
                    <a:pt x="259" y="190"/>
                  </a:lnTo>
                  <a:lnTo>
                    <a:pt x="253" y="194"/>
                  </a:lnTo>
                  <a:lnTo>
                    <a:pt x="247" y="201"/>
                  </a:lnTo>
                  <a:lnTo>
                    <a:pt x="242" y="207"/>
                  </a:lnTo>
                  <a:lnTo>
                    <a:pt x="237" y="213"/>
                  </a:lnTo>
                  <a:lnTo>
                    <a:pt x="234" y="219"/>
                  </a:lnTo>
                  <a:lnTo>
                    <a:pt x="233" y="225"/>
                  </a:lnTo>
                  <a:lnTo>
                    <a:pt x="232" y="242"/>
                  </a:lnTo>
                  <a:lnTo>
                    <a:pt x="233" y="268"/>
                  </a:lnTo>
                  <a:lnTo>
                    <a:pt x="233" y="307"/>
                  </a:lnTo>
                  <a:lnTo>
                    <a:pt x="233" y="349"/>
                  </a:lnTo>
                  <a:lnTo>
                    <a:pt x="233" y="394"/>
                  </a:lnTo>
                  <a:lnTo>
                    <a:pt x="234" y="437"/>
                  </a:lnTo>
                  <a:lnTo>
                    <a:pt x="234" y="477"/>
                  </a:lnTo>
                  <a:lnTo>
                    <a:pt x="234" y="511"/>
                  </a:lnTo>
                  <a:lnTo>
                    <a:pt x="234" y="534"/>
                  </a:lnTo>
                  <a:lnTo>
                    <a:pt x="233" y="545"/>
                  </a:lnTo>
                  <a:lnTo>
                    <a:pt x="0" y="545"/>
                  </a:lnTo>
                  <a:lnTo>
                    <a:pt x="1" y="18"/>
                  </a:lnTo>
                  <a:lnTo>
                    <a:pt x="232" y="18"/>
                  </a:lnTo>
                  <a:lnTo>
                    <a:pt x="233" y="34"/>
                  </a:lnTo>
                  <a:lnTo>
                    <a:pt x="234" y="48"/>
                  </a:lnTo>
                  <a:lnTo>
                    <a:pt x="236" y="64"/>
                  </a:lnTo>
                  <a:lnTo>
                    <a:pt x="237" y="83"/>
                  </a:lnTo>
                  <a:lnTo>
                    <a:pt x="247" y="73"/>
                  </a:lnTo>
                  <a:lnTo>
                    <a:pt x="256" y="63"/>
                  </a:lnTo>
                  <a:lnTo>
                    <a:pt x="266" y="53"/>
                  </a:lnTo>
                  <a:lnTo>
                    <a:pt x="277" y="44"/>
                  </a:lnTo>
                  <a:lnTo>
                    <a:pt x="289" y="36"/>
                  </a:lnTo>
                  <a:lnTo>
                    <a:pt x="300" y="29"/>
                  </a:lnTo>
                  <a:lnTo>
                    <a:pt x="312" y="22"/>
                  </a:lnTo>
                  <a:lnTo>
                    <a:pt x="324" y="16"/>
                  </a:lnTo>
                  <a:lnTo>
                    <a:pt x="337" y="11"/>
                  </a:lnTo>
                  <a:lnTo>
                    <a:pt x="350" y="7"/>
                  </a:lnTo>
                  <a:lnTo>
                    <a:pt x="364" y="4"/>
                  </a:lnTo>
                  <a:lnTo>
                    <a:pt x="377" y="2"/>
                  </a:lnTo>
                  <a:lnTo>
                    <a:pt x="391" y="0"/>
                  </a:lnTo>
                  <a:lnTo>
                    <a:pt x="406" y="0"/>
                  </a:lnTo>
                  <a:lnTo>
                    <a:pt x="420" y="1"/>
                  </a:lnTo>
                  <a:lnTo>
                    <a:pt x="436" y="2"/>
                  </a:lnTo>
                  <a:lnTo>
                    <a:pt x="455" y="7"/>
                  </a:lnTo>
                  <a:lnTo>
                    <a:pt x="475" y="13"/>
                  </a:lnTo>
                  <a:lnTo>
                    <a:pt x="494" y="21"/>
                  </a:lnTo>
                  <a:lnTo>
                    <a:pt x="512" y="31"/>
                  </a:lnTo>
                  <a:lnTo>
                    <a:pt x="521" y="36"/>
                  </a:lnTo>
                  <a:lnTo>
                    <a:pt x="529" y="44"/>
                  </a:lnTo>
                  <a:lnTo>
                    <a:pt x="536" y="50"/>
                  </a:lnTo>
                  <a:lnTo>
                    <a:pt x="545" y="57"/>
                  </a:lnTo>
                  <a:lnTo>
                    <a:pt x="551" y="65"/>
                  </a:lnTo>
                  <a:lnTo>
                    <a:pt x="557" y="73"/>
                  </a:lnTo>
                  <a:lnTo>
                    <a:pt x="563" y="82"/>
                  </a:lnTo>
                  <a:lnTo>
                    <a:pt x="568" y="91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38" name="Freeform 61"/>
            <p:cNvSpPr>
              <a:spLocks/>
            </p:cNvSpPr>
            <p:nvPr/>
          </p:nvSpPr>
          <p:spPr bwMode="auto">
            <a:xfrm>
              <a:off x="1877" y="69"/>
              <a:ext cx="139" cy="180"/>
            </a:xfrm>
            <a:custGeom>
              <a:avLst/>
              <a:gdLst>
                <a:gd name="T0" fmla="*/ 0 w 417"/>
                <a:gd name="T1" fmla="*/ 0 h 539"/>
                <a:gd name="T2" fmla="*/ 0 w 417"/>
                <a:gd name="T3" fmla="*/ 0 h 539"/>
                <a:gd name="T4" fmla="*/ 0 w 417"/>
                <a:gd name="T5" fmla="*/ 0 h 539"/>
                <a:gd name="T6" fmla="*/ 0 w 417"/>
                <a:gd name="T7" fmla="*/ 0 h 539"/>
                <a:gd name="T8" fmla="*/ 0 w 417"/>
                <a:gd name="T9" fmla="*/ 0 h 539"/>
                <a:gd name="T10" fmla="*/ 0 w 417"/>
                <a:gd name="T11" fmla="*/ 0 h 539"/>
                <a:gd name="T12" fmla="*/ 0 w 417"/>
                <a:gd name="T13" fmla="*/ 0 h 539"/>
                <a:gd name="T14" fmla="*/ 0 w 417"/>
                <a:gd name="T15" fmla="*/ 0 h 539"/>
                <a:gd name="T16" fmla="*/ 0 w 417"/>
                <a:gd name="T17" fmla="*/ 0 h 539"/>
                <a:gd name="T18" fmla="*/ 0 w 417"/>
                <a:gd name="T19" fmla="*/ 0 h 539"/>
                <a:gd name="T20" fmla="*/ 0 w 417"/>
                <a:gd name="T21" fmla="*/ 0 h 539"/>
                <a:gd name="T22" fmla="*/ 0 w 417"/>
                <a:gd name="T23" fmla="*/ 0 h 539"/>
                <a:gd name="T24" fmla="*/ 0 w 417"/>
                <a:gd name="T25" fmla="*/ 0 h 539"/>
                <a:gd name="T26" fmla="*/ 0 w 417"/>
                <a:gd name="T27" fmla="*/ 0 h 539"/>
                <a:gd name="T28" fmla="*/ 0 w 417"/>
                <a:gd name="T29" fmla="*/ 0 h 539"/>
                <a:gd name="T30" fmla="*/ 0 w 417"/>
                <a:gd name="T31" fmla="*/ 0 h 539"/>
                <a:gd name="T32" fmla="*/ 0 w 417"/>
                <a:gd name="T33" fmla="*/ 0 h 539"/>
                <a:gd name="T34" fmla="*/ 0 w 417"/>
                <a:gd name="T35" fmla="*/ 0 h 539"/>
                <a:gd name="T36" fmla="*/ 0 w 417"/>
                <a:gd name="T37" fmla="*/ 0 h 539"/>
                <a:gd name="T38" fmla="*/ 0 w 417"/>
                <a:gd name="T39" fmla="*/ 0 h 539"/>
                <a:gd name="T40" fmla="*/ 0 w 417"/>
                <a:gd name="T41" fmla="*/ 0 h 539"/>
                <a:gd name="T42" fmla="*/ 0 w 417"/>
                <a:gd name="T43" fmla="*/ 0 h 539"/>
                <a:gd name="T44" fmla="*/ 0 w 417"/>
                <a:gd name="T45" fmla="*/ 0 h 539"/>
                <a:gd name="T46" fmla="*/ 0 w 417"/>
                <a:gd name="T47" fmla="*/ 0 h 539"/>
                <a:gd name="T48" fmla="*/ 0 w 417"/>
                <a:gd name="T49" fmla="*/ 0 h 539"/>
                <a:gd name="T50" fmla="*/ 0 w 417"/>
                <a:gd name="T51" fmla="*/ 0 h 539"/>
                <a:gd name="T52" fmla="*/ 0 w 417"/>
                <a:gd name="T53" fmla="*/ 0 h 539"/>
                <a:gd name="T54" fmla="*/ 0 w 417"/>
                <a:gd name="T55" fmla="*/ 0 h 539"/>
                <a:gd name="T56" fmla="*/ 0 w 417"/>
                <a:gd name="T57" fmla="*/ 0 h 539"/>
                <a:gd name="T58" fmla="*/ 0 w 417"/>
                <a:gd name="T59" fmla="*/ 0 h 539"/>
                <a:gd name="T60" fmla="*/ 0 w 417"/>
                <a:gd name="T61" fmla="*/ 0 h 539"/>
                <a:gd name="T62" fmla="*/ 0 w 417"/>
                <a:gd name="T63" fmla="*/ 0 h 539"/>
                <a:gd name="T64" fmla="*/ 0 w 417"/>
                <a:gd name="T65" fmla="*/ 0 h 539"/>
                <a:gd name="T66" fmla="*/ 0 w 417"/>
                <a:gd name="T67" fmla="*/ 0 h 539"/>
                <a:gd name="T68" fmla="*/ 0 w 417"/>
                <a:gd name="T69" fmla="*/ 0 h 539"/>
                <a:gd name="T70" fmla="*/ 0 w 417"/>
                <a:gd name="T71" fmla="*/ 0 h 539"/>
                <a:gd name="T72" fmla="*/ 0 w 417"/>
                <a:gd name="T73" fmla="*/ 0 h 539"/>
                <a:gd name="T74" fmla="*/ 0 w 417"/>
                <a:gd name="T75" fmla="*/ 0 h 539"/>
                <a:gd name="T76" fmla="*/ 0 w 417"/>
                <a:gd name="T77" fmla="*/ 0 h 539"/>
                <a:gd name="T78" fmla="*/ 0 w 417"/>
                <a:gd name="T79" fmla="*/ 0 h 539"/>
                <a:gd name="T80" fmla="*/ 0 w 417"/>
                <a:gd name="T81" fmla="*/ 0 h 539"/>
                <a:gd name="T82" fmla="*/ 0 w 417"/>
                <a:gd name="T83" fmla="*/ 0 h 539"/>
                <a:gd name="T84" fmla="*/ 0 w 417"/>
                <a:gd name="T85" fmla="*/ 0 h 539"/>
                <a:gd name="T86" fmla="*/ 0 w 417"/>
                <a:gd name="T87" fmla="*/ 0 h 539"/>
                <a:gd name="T88" fmla="*/ 0 w 417"/>
                <a:gd name="T89" fmla="*/ 0 h 539"/>
                <a:gd name="T90" fmla="*/ 0 w 417"/>
                <a:gd name="T91" fmla="*/ 0 h 53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7"/>
                <a:gd name="T139" fmla="*/ 0 h 539"/>
                <a:gd name="T140" fmla="*/ 417 w 417"/>
                <a:gd name="T141" fmla="*/ 539 h 53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7" h="539">
                  <a:moveTo>
                    <a:pt x="417" y="2"/>
                  </a:moveTo>
                  <a:lnTo>
                    <a:pt x="416" y="203"/>
                  </a:lnTo>
                  <a:lnTo>
                    <a:pt x="393" y="200"/>
                  </a:lnTo>
                  <a:lnTo>
                    <a:pt x="371" y="199"/>
                  </a:lnTo>
                  <a:lnTo>
                    <a:pt x="359" y="199"/>
                  </a:lnTo>
                  <a:lnTo>
                    <a:pt x="348" y="200"/>
                  </a:lnTo>
                  <a:lnTo>
                    <a:pt x="337" y="203"/>
                  </a:lnTo>
                  <a:lnTo>
                    <a:pt x="326" y="205"/>
                  </a:lnTo>
                  <a:lnTo>
                    <a:pt x="316" y="209"/>
                  </a:lnTo>
                  <a:lnTo>
                    <a:pt x="306" y="212"/>
                  </a:lnTo>
                  <a:lnTo>
                    <a:pt x="296" y="217"/>
                  </a:lnTo>
                  <a:lnTo>
                    <a:pt x="287" y="223"/>
                  </a:lnTo>
                  <a:lnTo>
                    <a:pt x="278" y="230"/>
                  </a:lnTo>
                  <a:lnTo>
                    <a:pt x="271" y="238"/>
                  </a:lnTo>
                  <a:lnTo>
                    <a:pt x="264" y="247"/>
                  </a:lnTo>
                  <a:lnTo>
                    <a:pt x="256" y="257"/>
                  </a:lnTo>
                  <a:lnTo>
                    <a:pt x="255" y="258"/>
                  </a:lnTo>
                  <a:lnTo>
                    <a:pt x="250" y="263"/>
                  </a:lnTo>
                  <a:lnTo>
                    <a:pt x="248" y="268"/>
                  </a:lnTo>
                  <a:lnTo>
                    <a:pt x="245" y="275"/>
                  </a:lnTo>
                  <a:lnTo>
                    <a:pt x="243" y="285"/>
                  </a:lnTo>
                  <a:lnTo>
                    <a:pt x="241" y="297"/>
                  </a:lnTo>
                  <a:lnTo>
                    <a:pt x="241" y="539"/>
                  </a:lnTo>
                  <a:lnTo>
                    <a:pt x="0" y="539"/>
                  </a:lnTo>
                  <a:lnTo>
                    <a:pt x="2" y="15"/>
                  </a:lnTo>
                  <a:lnTo>
                    <a:pt x="238" y="15"/>
                  </a:lnTo>
                  <a:lnTo>
                    <a:pt x="239" y="31"/>
                  </a:lnTo>
                  <a:lnTo>
                    <a:pt x="241" y="47"/>
                  </a:lnTo>
                  <a:lnTo>
                    <a:pt x="241" y="64"/>
                  </a:lnTo>
                  <a:lnTo>
                    <a:pt x="242" y="82"/>
                  </a:lnTo>
                  <a:lnTo>
                    <a:pt x="249" y="71"/>
                  </a:lnTo>
                  <a:lnTo>
                    <a:pt x="256" y="60"/>
                  </a:lnTo>
                  <a:lnTo>
                    <a:pt x="266" y="50"/>
                  </a:lnTo>
                  <a:lnTo>
                    <a:pt x="274" y="41"/>
                  </a:lnTo>
                  <a:lnTo>
                    <a:pt x="284" y="34"/>
                  </a:lnTo>
                  <a:lnTo>
                    <a:pt x="295" y="26"/>
                  </a:lnTo>
                  <a:lnTo>
                    <a:pt x="305" y="20"/>
                  </a:lnTo>
                  <a:lnTo>
                    <a:pt x="317" y="14"/>
                  </a:lnTo>
                  <a:lnTo>
                    <a:pt x="328" y="9"/>
                  </a:lnTo>
                  <a:lnTo>
                    <a:pt x="340" y="6"/>
                  </a:lnTo>
                  <a:lnTo>
                    <a:pt x="352" y="3"/>
                  </a:lnTo>
                  <a:lnTo>
                    <a:pt x="365" y="1"/>
                  </a:lnTo>
                  <a:lnTo>
                    <a:pt x="377" y="0"/>
                  </a:lnTo>
                  <a:lnTo>
                    <a:pt x="390" y="0"/>
                  </a:lnTo>
                  <a:lnTo>
                    <a:pt x="404" y="1"/>
                  </a:lnTo>
                  <a:lnTo>
                    <a:pt x="417" y="2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39" name="Freeform 63"/>
            <p:cNvSpPr>
              <a:spLocks/>
            </p:cNvSpPr>
            <p:nvPr/>
          </p:nvSpPr>
          <p:spPr bwMode="auto">
            <a:xfrm>
              <a:off x="954" y="69"/>
              <a:ext cx="139" cy="180"/>
            </a:xfrm>
            <a:custGeom>
              <a:avLst/>
              <a:gdLst>
                <a:gd name="T0" fmla="*/ 0 w 416"/>
                <a:gd name="T1" fmla="*/ 0 h 539"/>
                <a:gd name="T2" fmla="*/ 0 w 416"/>
                <a:gd name="T3" fmla="*/ 0 h 539"/>
                <a:gd name="T4" fmla="*/ 0 w 416"/>
                <a:gd name="T5" fmla="*/ 0 h 539"/>
                <a:gd name="T6" fmla="*/ 0 w 416"/>
                <a:gd name="T7" fmla="*/ 0 h 539"/>
                <a:gd name="T8" fmla="*/ 0 w 416"/>
                <a:gd name="T9" fmla="*/ 0 h 539"/>
                <a:gd name="T10" fmla="*/ 0 w 416"/>
                <a:gd name="T11" fmla="*/ 0 h 539"/>
                <a:gd name="T12" fmla="*/ 0 w 416"/>
                <a:gd name="T13" fmla="*/ 0 h 539"/>
                <a:gd name="T14" fmla="*/ 0 w 416"/>
                <a:gd name="T15" fmla="*/ 0 h 539"/>
                <a:gd name="T16" fmla="*/ 0 w 416"/>
                <a:gd name="T17" fmla="*/ 0 h 539"/>
                <a:gd name="T18" fmla="*/ 0 w 416"/>
                <a:gd name="T19" fmla="*/ 0 h 539"/>
                <a:gd name="T20" fmla="*/ 0 w 416"/>
                <a:gd name="T21" fmla="*/ 0 h 539"/>
                <a:gd name="T22" fmla="*/ 0 w 416"/>
                <a:gd name="T23" fmla="*/ 0 h 539"/>
                <a:gd name="T24" fmla="*/ 0 w 416"/>
                <a:gd name="T25" fmla="*/ 0 h 539"/>
                <a:gd name="T26" fmla="*/ 0 w 416"/>
                <a:gd name="T27" fmla="*/ 0 h 539"/>
                <a:gd name="T28" fmla="*/ 0 w 416"/>
                <a:gd name="T29" fmla="*/ 0 h 539"/>
                <a:gd name="T30" fmla="*/ 0 w 416"/>
                <a:gd name="T31" fmla="*/ 0 h 539"/>
                <a:gd name="T32" fmla="*/ 0 w 416"/>
                <a:gd name="T33" fmla="*/ 0 h 539"/>
                <a:gd name="T34" fmla="*/ 0 w 416"/>
                <a:gd name="T35" fmla="*/ 0 h 539"/>
                <a:gd name="T36" fmla="*/ 0 w 416"/>
                <a:gd name="T37" fmla="*/ 0 h 539"/>
                <a:gd name="T38" fmla="*/ 0 w 416"/>
                <a:gd name="T39" fmla="*/ 0 h 539"/>
                <a:gd name="T40" fmla="*/ 0 w 416"/>
                <a:gd name="T41" fmla="*/ 0 h 539"/>
                <a:gd name="T42" fmla="*/ 0 w 416"/>
                <a:gd name="T43" fmla="*/ 0 h 539"/>
                <a:gd name="T44" fmla="*/ 0 w 416"/>
                <a:gd name="T45" fmla="*/ 0 h 539"/>
                <a:gd name="T46" fmla="*/ 0 w 416"/>
                <a:gd name="T47" fmla="*/ 0 h 539"/>
                <a:gd name="T48" fmla="*/ 0 w 416"/>
                <a:gd name="T49" fmla="*/ 0 h 539"/>
                <a:gd name="T50" fmla="*/ 0 w 416"/>
                <a:gd name="T51" fmla="*/ 0 h 539"/>
                <a:gd name="T52" fmla="*/ 0 w 416"/>
                <a:gd name="T53" fmla="*/ 0 h 539"/>
                <a:gd name="T54" fmla="*/ 0 w 416"/>
                <a:gd name="T55" fmla="*/ 0 h 539"/>
                <a:gd name="T56" fmla="*/ 0 w 416"/>
                <a:gd name="T57" fmla="*/ 0 h 539"/>
                <a:gd name="T58" fmla="*/ 0 w 416"/>
                <a:gd name="T59" fmla="*/ 0 h 539"/>
                <a:gd name="T60" fmla="*/ 0 w 416"/>
                <a:gd name="T61" fmla="*/ 0 h 539"/>
                <a:gd name="T62" fmla="*/ 0 w 416"/>
                <a:gd name="T63" fmla="*/ 0 h 539"/>
                <a:gd name="T64" fmla="*/ 0 w 416"/>
                <a:gd name="T65" fmla="*/ 0 h 539"/>
                <a:gd name="T66" fmla="*/ 0 w 416"/>
                <a:gd name="T67" fmla="*/ 0 h 539"/>
                <a:gd name="T68" fmla="*/ 0 w 416"/>
                <a:gd name="T69" fmla="*/ 0 h 539"/>
                <a:gd name="T70" fmla="*/ 0 w 416"/>
                <a:gd name="T71" fmla="*/ 0 h 539"/>
                <a:gd name="T72" fmla="*/ 0 w 416"/>
                <a:gd name="T73" fmla="*/ 0 h 539"/>
                <a:gd name="T74" fmla="*/ 0 w 416"/>
                <a:gd name="T75" fmla="*/ 0 h 539"/>
                <a:gd name="T76" fmla="*/ 0 w 416"/>
                <a:gd name="T77" fmla="*/ 0 h 539"/>
                <a:gd name="T78" fmla="*/ 0 w 416"/>
                <a:gd name="T79" fmla="*/ 0 h 539"/>
                <a:gd name="T80" fmla="*/ 0 w 416"/>
                <a:gd name="T81" fmla="*/ 0 h 539"/>
                <a:gd name="T82" fmla="*/ 0 w 416"/>
                <a:gd name="T83" fmla="*/ 0 h 539"/>
                <a:gd name="T84" fmla="*/ 0 w 416"/>
                <a:gd name="T85" fmla="*/ 0 h 539"/>
                <a:gd name="T86" fmla="*/ 0 w 416"/>
                <a:gd name="T87" fmla="*/ 0 h 539"/>
                <a:gd name="T88" fmla="*/ 0 w 416"/>
                <a:gd name="T89" fmla="*/ 0 h 539"/>
                <a:gd name="T90" fmla="*/ 0 w 416"/>
                <a:gd name="T91" fmla="*/ 0 h 53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6"/>
                <a:gd name="T139" fmla="*/ 0 h 539"/>
                <a:gd name="T140" fmla="*/ 416 w 416"/>
                <a:gd name="T141" fmla="*/ 539 h 53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6" h="539">
                  <a:moveTo>
                    <a:pt x="416" y="2"/>
                  </a:moveTo>
                  <a:lnTo>
                    <a:pt x="415" y="203"/>
                  </a:lnTo>
                  <a:lnTo>
                    <a:pt x="392" y="200"/>
                  </a:lnTo>
                  <a:lnTo>
                    <a:pt x="369" y="199"/>
                  </a:lnTo>
                  <a:lnTo>
                    <a:pt x="358" y="199"/>
                  </a:lnTo>
                  <a:lnTo>
                    <a:pt x="347" y="200"/>
                  </a:lnTo>
                  <a:lnTo>
                    <a:pt x="337" y="203"/>
                  </a:lnTo>
                  <a:lnTo>
                    <a:pt x="326" y="205"/>
                  </a:lnTo>
                  <a:lnTo>
                    <a:pt x="315" y="209"/>
                  </a:lnTo>
                  <a:lnTo>
                    <a:pt x="305" y="212"/>
                  </a:lnTo>
                  <a:lnTo>
                    <a:pt x="295" y="217"/>
                  </a:lnTo>
                  <a:lnTo>
                    <a:pt x="286" y="223"/>
                  </a:lnTo>
                  <a:lnTo>
                    <a:pt x="277" y="230"/>
                  </a:lnTo>
                  <a:lnTo>
                    <a:pt x="269" y="238"/>
                  </a:lnTo>
                  <a:lnTo>
                    <a:pt x="262" y="247"/>
                  </a:lnTo>
                  <a:lnTo>
                    <a:pt x="256" y="257"/>
                  </a:lnTo>
                  <a:lnTo>
                    <a:pt x="254" y="258"/>
                  </a:lnTo>
                  <a:lnTo>
                    <a:pt x="250" y="263"/>
                  </a:lnTo>
                  <a:lnTo>
                    <a:pt x="247" y="268"/>
                  </a:lnTo>
                  <a:lnTo>
                    <a:pt x="245" y="275"/>
                  </a:lnTo>
                  <a:lnTo>
                    <a:pt x="242" y="285"/>
                  </a:lnTo>
                  <a:lnTo>
                    <a:pt x="240" y="297"/>
                  </a:lnTo>
                  <a:lnTo>
                    <a:pt x="240" y="539"/>
                  </a:lnTo>
                  <a:lnTo>
                    <a:pt x="0" y="539"/>
                  </a:lnTo>
                  <a:lnTo>
                    <a:pt x="1" y="15"/>
                  </a:lnTo>
                  <a:lnTo>
                    <a:pt x="238" y="15"/>
                  </a:lnTo>
                  <a:lnTo>
                    <a:pt x="239" y="31"/>
                  </a:lnTo>
                  <a:lnTo>
                    <a:pt x="239" y="47"/>
                  </a:lnTo>
                  <a:lnTo>
                    <a:pt x="240" y="64"/>
                  </a:lnTo>
                  <a:lnTo>
                    <a:pt x="241" y="82"/>
                  </a:lnTo>
                  <a:lnTo>
                    <a:pt x="248" y="71"/>
                  </a:lnTo>
                  <a:lnTo>
                    <a:pt x="256" y="60"/>
                  </a:lnTo>
                  <a:lnTo>
                    <a:pt x="264" y="50"/>
                  </a:lnTo>
                  <a:lnTo>
                    <a:pt x="274" y="41"/>
                  </a:lnTo>
                  <a:lnTo>
                    <a:pt x="283" y="34"/>
                  </a:lnTo>
                  <a:lnTo>
                    <a:pt x="293" y="26"/>
                  </a:lnTo>
                  <a:lnTo>
                    <a:pt x="304" y="20"/>
                  </a:lnTo>
                  <a:lnTo>
                    <a:pt x="315" y="14"/>
                  </a:lnTo>
                  <a:lnTo>
                    <a:pt x="327" y="9"/>
                  </a:lnTo>
                  <a:lnTo>
                    <a:pt x="339" y="6"/>
                  </a:lnTo>
                  <a:lnTo>
                    <a:pt x="351" y="3"/>
                  </a:lnTo>
                  <a:lnTo>
                    <a:pt x="363" y="1"/>
                  </a:lnTo>
                  <a:lnTo>
                    <a:pt x="376" y="0"/>
                  </a:lnTo>
                  <a:lnTo>
                    <a:pt x="390" y="0"/>
                  </a:lnTo>
                  <a:lnTo>
                    <a:pt x="403" y="1"/>
                  </a:lnTo>
                  <a:lnTo>
                    <a:pt x="416" y="2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40" name="Freeform 64"/>
            <p:cNvSpPr>
              <a:spLocks/>
            </p:cNvSpPr>
            <p:nvPr/>
          </p:nvSpPr>
          <p:spPr bwMode="auto">
            <a:xfrm>
              <a:off x="2452" y="70"/>
              <a:ext cx="140" cy="179"/>
            </a:xfrm>
            <a:custGeom>
              <a:avLst/>
              <a:gdLst>
                <a:gd name="T0" fmla="*/ 0 w 419"/>
                <a:gd name="T1" fmla="*/ 0 h 537"/>
                <a:gd name="T2" fmla="*/ 0 w 419"/>
                <a:gd name="T3" fmla="*/ 0 h 537"/>
                <a:gd name="T4" fmla="*/ 0 w 419"/>
                <a:gd name="T5" fmla="*/ 0 h 537"/>
                <a:gd name="T6" fmla="*/ 0 w 419"/>
                <a:gd name="T7" fmla="*/ 0 h 537"/>
                <a:gd name="T8" fmla="*/ 0 w 419"/>
                <a:gd name="T9" fmla="*/ 0 h 537"/>
                <a:gd name="T10" fmla="*/ 0 w 419"/>
                <a:gd name="T11" fmla="*/ 0 h 537"/>
                <a:gd name="T12" fmla="*/ 0 w 419"/>
                <a:gd name="T13" fmla="*/ 0 h 537"/>
                <a:gd name="T14" fmla="*/ 0 w 419"/>
                <a:gd name="T15" fmla="*/ 0 h 537"/>
                <a:gd name="T16" fmla="*/ 0 w 419"/>
                <a:gd name="T17" fmla="*/ 0 h 537"/>
                <a:gd name="T18" fmla="*/ 0 w 419"/>
                <a:gd name="T19" fmla="*/ 0 h 537"/>
                <a:gd name="T20" fmla="*/ 0 w 419"/>
                <a:gd name="T21" fmla="*/ 0 h 537"/>
                <a:gd name="T22" fmla="*/ 0 w 419"/>
                <a:gd name="T23" fmla="*/ 0 h 537"/>
                <a:gd name="T24" fmla="*/ 0 w 419"/>
                <a:gd name="T25" fmla="*/ 0 h 537"/>
                <a:gd name="T26" fmla="*/ 0 w 419"/>
                <a:gd name="T27" fmla="*/ 0 h 537"/>
                <a:gd name="T28" fmla="*/ 0 w 419"/>
                <a:gd name="T29" fmla="*/ 0 h 537"/>
                <a:gd name="T30" fmla="*/ 0 w 419"/>
                <a:gd name="T31" fmla="*/ 0 h 537"/>
                <a:gd name="T32" fmla="*/ 0 w 419"/>
                <a:gd name="T33" fmla="*/ 0 h 537"/>
                <a:gd name="T34" fmla="*/ 0 w 419"/>
                <a:gd name="T35" fmla="*/ 0 h 537"/>
                <a:gd name="T36" fmla="*/ 0 w 419"/>
                <a:gd name="T37" fmla="*/ 0 h 537"/>
                <a:gd name="T38" fmla="*/ 0 w 419"/>
                <a:gd name="T39" fmla="*/ 0 h 537"/>
                <a:gd name="T40" fmla="*/ 0 w 419"/>
                <a:gd name="T41" fmla="*/ 0 h 537"/>
                <a:gd name="T42" fmla="*/ 0 w 419"/>
                <a:gd name="T43" fmla="*/ 0 h 537"/>
                <a:gd name="T44" fmla="*/ 0 w 419"/>
                <a:gd name="T45" fmla="*/ 0 h 537"/>
                <a:gd name="T46" fmla="*/ 0 w 419"/>
                <a:gd name="T47" fmla="*/ 0 h 537"/>
                <a:gd name="T48" fmla="*/ 0 w 419"/>
                <a:gd name="T49" fmla="*/ 0 h 537"/>
                <a:gd name="T50" fmla="*/ 0 w 419"/>
                <a:gd name="T51" fmla="*/ 0 h 537"/>
                <a:gd name="T52" fmla="*/ 0 w 419"/>
                <a:gd name="T53" fmla="*/ 0 h 537"/>
                <a:gd name="T54" fmla="*/ 0 w 419"/>
                <a:gd name="T55" fmla="*/ 0 h 537"/>
                <a:gd name="T56" fmla="*/ 0 w 419"/>
                <a:gd name="T57" fmla="*/ 0 h 537"/>
                <a:gd name="T58" fmla="*/ 0 w 419"/>
                <a:gd name="T59" fmla="*/ 0 h 537"/>
                <a:gd name="T60" fmla="*/ 0 w 419"/>
                <a:gd name="T61" fmla="*/ 0 h 537"/>
                <a:gd name="T62" fmla="*/ 0 w 419"/>
                <a:gd name="T63" fmla="*/ 0 h 537"/>
                <a:gd name="T64" fmla="*/ 0 w 419"/>
                <a:gd name="T65" fmla="*/ 0 h 537"/>
                <a:gd name="T66" fmla="*/ 0 w 419"/>
                <a:gd name="T67" fmla="*/ 0 h 537"/>
                <a:gd name="T68" fmla="*/ 0 w 419"/>
                <a:gd name="T69" fmla="*/ 0 h 537"/>
                <a:gd name="T70" fmla="*/ 0 w 419"/>
                <a:gd name="T71" fmla="*/ 0 h 537"/>
                <a:gd name="T72" fmla="*/ 0 w 419"/>
                <a:gd name="T73" fmla="*/ 0 h 537"/>
                <a:gd name="T74" fmla="*/ 0 w 419"/>
                <a:gd name="T75" fmla="*/ 0 h 537"/>
                <a:gd name="T76" fmla="*/ 0 w 419"/>
                <a:gd name="T77" fmla="*/ 0 h 537"/>
                <a:gd name="T78" fmla="*/ 0 w 419"/>
                <a:gd name="T79" fmla="*/ 0 h 537"/>
                <a:gd name="T80" fmla="*/ 0 w 419"/>
                <a:gd name="T81" fmla="*/ 0 h 537"/>
                <a:gd name="T82" fmla="*/ 0 w 419"/>
                <a:gd name="T83" fmla="*/ 0 h 537"/>
                <a:gd name="T84" fmla="*/ 0 w 419"/>
                <a:gd name="T85" fmla="*/ 0 h 537"/>
                <a:gd name="T86" fmla="*/ 0 w 419"/>
                <a:gd name="T87" fmla="*/ 0 h 537"/>
                <a:gd name="T88" fmla="*/ 0 w 419"/>
                <a:gd name="T89" fmla="*/ 0 h 537"/>
                <a:gd name="T90" fmla="*/ 0 w 419"/>
                <a:gd name="T91" fmla="*/ 0 h 53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9"/>
                <a:gd name="T139" fmla="*/ 0 h 537"/>
                <a:gd name="T140" fmla="*/ 419 w 419"/>
                <a:gd name="T141" fmla="*/ 537 h 53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9" h="537">
                  <a:moveTo>
                    <a:pt x="419" y="208"/>
                  </a:moveTo>
                  <a:lnTo>
                    <a:pt x="398" y="204"/>
                  </a:lnTo>
                  <a:lnTo>
                    <a:pt x="378" y="202"/>
                  </a:lnTo>
                  <a:lnTo>
                    <a:pt x="357" y="203"/>
                  </a:lnTo>
                  <a:lnTo>
                    <a:pt x="337" y="205"/>
                  </a:lnTo>
                  <a:lnTo>
                    <a:pt x="327" y="208"/>
                  </a:lnTo>
                  <a:lnTo>
                    <a:pt x="317" y="211"/>
                  </a:lnTo>
                  <a:lnTo>
                    <a:pt x="309" y="214"/>
                  </a:lnTo>
                  <a:lnTo>
                    <a:pt x="299" y="219"/>
                  </a:lnTo>
                  <a:lnTo>
                    <a:pt x="291" y="223"/>
                  </a:lnTo>
                  <a:lnTo>
                    <a:pt x="282" y="230"/>
                  </a:lnTo>
                  <a:lnTo>
                    <a:pt x="275" y="236"/>
                  </a:lnTo>
                  <a:lnTo>
                    <a:pt x="268" y="243"/>
                  </a:lnTo>
                  <a:lnTo>
                    <a:pt x="259" y="256"/>
                  </a:lnTo>
                  <a:lnTo>
                    <a:pt x="253" y="269"/>
                  </a:lnTo>
                  <a:lnTo>
                    <a:pt x="251" y="277"/>
                  </a:lnTo>
                  <a:lnTo>
                    <a:pt x="248" y="284"/>
                  </a:lnTo>
                  <a:lnTo>
                    <a:pt x="247" y="291"/>
                  </a:lnTo>
                  <a:lnTo>
                    <a:pt x="246" y="298"/>
                  </a:lnTo>
                  <a:lnTo>
                    <a:pt x="247" y="537"/>
                  </a:lnTo>
                  <a:lnTo>
                    <a:pt x="0" y="537"/>
                  </a:lnTo>
                  <a:lnTo>
                    <a:pt x="0" y="13"/>
                  </a:lnTo>
                  <a:lnTo>
                    <a:pt x="237" y="13"/>
                  </a:lnTo>
                  <a:lnTo>
                    <a:pt x="239" y="29"/>
                  </a:lnTo>
                  <a:lnTo>
                    <a:pt x="239" y="46"/>
                  </a:lnTo>
                  <a:lnTo>
                    <a:pt x="239" y="54"/>
                  </a:lnTo>
                  <a:lnTo>
                    <a:pt x="240" y="63"/>
                  </a:lnTo>
                  <a:lnTo>
                    <a:pt x="240" y="70"/>
                  </a:lnTo>
                  <a:lnTo>
                    <a:pt x="242" y="77"/>
                  </a:lnTo>
                  <a:lnTo>
                    <a:pt x="250" y="67"/>
                  </a:lnTo>
                  <a:lnTo>
                    <a:pt x="258" y="56"/>
                  </a:lnTo>
                  <a:lnTo>
                    <a:pt x="266" y="46"/>
                  </a:lnTo>
                  <a:lnTo>
                    <a:pt x="276" y="38"/>
                  </a:lnTo>
                  <a:lnTo>
                    <a:pt x="287" y="30"/>
                  </a:lnTo>
                  <a:lnTo>
                    <a:pt x="297" y="23"/>
                  </a:lnTo>
                  <a:lnTo>
                    <a:pt x="308" y="17"/>
                  </a:lnTo>
                  <a:lnTo>
                    <a:pt x="320" y="12"/>
                  </a:lnTo>
                  <a:lnTo>
                    <a:pt x="332" y="7"/>
                  </a:lnTo>
                  <a:lnTo>
                    <a:pt x="344" y="5"/>
                  </a:lnTo>
                  <a:lnTo>
                    <a:pt x="356" y="3"/>
                  </a:lnTo>
                  <a:lnTo>
                    <a:pt x="368" y="0"/>
                  </a:lnTo>
                  <a:lnTo>
                    <a:pt x="381" y="0"/>
                  </a:lnTo>
                  <a:lnTo>
                    <a:pt x="393" y="0"/>
                  </a:lnTo>
                  <a:lnTo>
                    <a:pt x="405" y="1"/>
                  </a:lnTo>
                  <a:lnTo>
                    <a:pt x="419" y="3"/>
                  </a:lnTo>
                  <a:lnTo>
                    <a:pt x="419" y="208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41" name="Freeform 65"/>
            <p:cNvSpPr>
              <a:spLocks noEditPoints="1"/>
            </p:cNvSpPr>
            <p:nvPr/>
          </p:nvSpPr>
          <p:spPr bwMode="auto">
            <a:xfrm>
              <a:off x="2235" y="68"/>
              <a:ext cx="204" cy="186"/>
            </a:xfrm>
            <a:custGeom>
              <a:avLst/>
              <a:gdLst>
                <a:gd name="T0" fmla="*/ 0 w 614"/>
                <a:gd name="T1" fmla="*/ 0 h 559"/>
                <a:gd name="T2" fmla="*/ 0 w 614"/>
                <a:gd name="T3" fmla="*/ 0 h 559"/>
                <a:gd name="T4" fmla="*/ 0 w 614"/>
                <a:gd name="T5" fmla="*/ 0 h 559"/>
                <a:gd name="T6" fmla="*/ 0 w 614"/>
                <a:gd name="T7" fmla="*/ 0 h 559"/>
                <a:gd name="T8" fmla="*/ 0 w 614"/>
                <a:gd name="T9" fmla="*/ 0 h 559"/>
                <a:gd name="T10" fmla="*/ 0 w 614"/>
                <a:gd name="T11" fmla="*/ 0 h 559"/>
                <a:gd name="T12" fmla="*/ 0 w 614"/>
                <a:gd name="T13" fmla="*/ 0 h 559"/>
                <a:gd name="T14" fmla="*/ 0 w 614"/>
                <a:gd name="T15" fmla="*/ 0 h 559"/>
                <a:gd name="T16" fmla="*/ 0 w 614"/>
                <a:gd name="T17" fmla="*/ 0 h 559"/>
                <a:gd name="T18" fmla="*/ 0 w 614"/>
                <a:gd name="T19" fmla="*/ 0 h 559"/>
                <a:gd name="T20" fmla="*/ 0 w 614"/>
                <a:gd name="T21" fmla="*/ 0 h 559"/>
                <a:gd name="T22" fmla="*/ 0 w 614"/>
                <a:gd name="T23" fmla="*/ 0 h 559"/>
                <a:gd name="T24" fmla="*/ 0 w 614"/>
                <a:gd name="T25" fmla="*/ 0 h 559"/>
                <a:gd name="T26" fmla="*/ 0 w 614"/>
                <a:gd name="T27" fmla="*/ 0 h 559"/>
                <a:gd name="T28" fmla="*/ 0 w 614"/>
                <a:gd name="T29" fmla="*/ 0 h 559"/>
                <a:gd name="T30" fmla="*/ 0 w 614"/>
                <a:gd name="T31" fmla="*/ 0 h 559"/>
                <a:gd name="T32" fmla="*/ 0 w 614"/>
                <a:gd name="T33" fmla="*/ 0 h 559"/>
                <a:gd name="T34" fmla="*/ 0 w 614"/>
                <a:gd name="T35" fmla="*/ 0 h 559"/>
                <a:gd name="T36" fmla="*/ 0 w 614"/>
                <a:gd name="T37" fmla="*/ 0 h 559"/>
                <a:gd name="T38" fmla="*/ 0 w 614"/>
                <a:gd name="T39" fmla="*/ 0 h 559"/>
                <a:gd name="T40" fmla="*/ 0 w 614"/>
                <a:gd name="T41" fmla="*/ 0 h 559"/>
                <a:gd name="T42" fmla="*/ 0 w 614"/>
                <a:gd name="T43" fmla="*/ 0 h 559"/>
                <a:gd name="T44" fmla="*/ 0 w 614"/>
                <a:gd name="T45" fmla="*/ 0 h 559"/>
                <a:gd name="T46" fmla="*/ 0 w 614"/>
                <a:gd name="T47" fmla="*/ 0 h 559"/>
                <a:gd name="T48" fmla="*/ 0 w 614"/>
                <a:gd name="T49" fmla="*/ 0 h 559"/>
                <a:gd name="T50" fmla="*/ 0 w 614"/>
                <a:gd name="T51" fmla="*/ 0 h 559"/>
                <a:gd name="T52" fmla="*/ 0 w 614"/>
                <a:gd name="T53" fmla="*/ 0 h 559"/>
                <a:gd name="T54" fmla="*/ 0 w 614"/>
                <a:gd name="T55" fmla="*/ 0 h 559"/>
                <a:gd name="T56" fmla="*/ 0 w 614"/>
                <a:gd name="T57" fmla="*/ 0 h 559"/>
                <a:gd name="T58" fmla="*/ 0 w 614"/>
                <a:gd name="T59" fmla="*/ 0 h 559"/>
                <a:gd name="T60" fmla="*/ 0 w 614"/>
                <a:gd name="T61" fmla="*/ 0 h 559"/>
                <a:gd name="T62" fmla="*/ 0 w 614"/>
                <a:gd name="T63" fmla="*/ 0 h 559"/>
                <a:gd name="T64" fmla="*/ 0 w 614"/>
                <a:gd name="T65" fmla="*/ 0 h 559"/>
                <a:gd name="T66" fmla="*/ 0 w 614"/>
                <a:gd name="T67" fmla="*/ 0 h 559"/>
                <a:gd name="T68" fmla="*/ 0 w 614"/>
                <a:gd name="T69" fmla="*/ 0 h 559"/>
                <a:gd name="T70" fmla="*/ 0 w 614"/>
                <a:gd name="T71" fmla="*/ 0 h 559"/>
                <a:gd name="T72" fmla="*/ 0 w 614"/>
                <a:gd name="T73" fmla="*/ 0 h 559"/>
                <a:gd name="T74" fmla="*/ 0 w 614"/>
                <a:gd name="T75" fmla="*/ 0 h 559"/>
                <a:gd name="T76" fmla="*/ 0 w 614"/>
                <a:gd name="T77" fmla="*/ 0 h 559"/>
                <a:gd name="T78" fmla="*/ 0 w 614"/>
                <a:gd name="T79" fmla="*/ 0 h 559"/>
                <a:gd name="T80" fmla="*/ 0 w 614"/>
                <a:gd name="T81" fmla="*/ 0 h 559"/>
                <a:gd name="T82" fmla="*/ 0 w 614"/>
                <a:gd name="T83" fmla="*/ 0 h 559"/>
                <a:gd name="T84" fmla="*/ 0 w 614"/>
                <a:gd name="T85" fmla="*/ 0 h 559"/>
                <a:gd name="T86" fmla="*/ 0 w 614"/>
                <a:gd name="T87" fmla="*/ 0 h 559"/>
                <a:gd name="T88" fmla="*/ 0 w 614"/>
                <a:gd name="T89" fmla="*/ 0 h 559"/>
                <a:gd name="T90" fmla="*/ 0 w 614"/>
                <a:gd name="T91" fmla="*/ 0 h 559"/>
                <a:gd name="T92" fmla="*/ 0 w 614"/>
                <a:gd name="T93" fmla="*/ 0 h 559"/>
                <a:gd name="T94" fmla="*/ 0 w 614"/>
                <a:gd name="T95" fmla="*/ 0 h 559"/>
                <a:gd name="T96" fmla="*/ 0 w 614"/>
                <a:gd name="T97" fmla="*/ 0 h 5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559"/>
                <a:gd name="T149" fmla="*/ 614 w 614"/>
                <a:gd name="T150" fmla="*/ 559 h 55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559">
                  <a:moveTo>
                    <a:pt x="570" y="123"/>
                  </a:moveTo>
                  <a:lnTo>
                    <a:pt x="580" y="144"/>
                  </a:lnTo>
                  <a:lnTo>
                    <a:pt x="590" y="165"/>
                  </a:lnTo>
                  <a:lnTo>
                    <a:pt x="598" y="187"/>
                  </a:lnTo>
                  <a:lnTo>
                    <a:pt x="606" y="210"/>
                  </a:lnTo>
                  <a:lnTo>
                    <a:pt x="611" y="234"/>
                  </a:lnTo>
                  <a:lnTo>
                    <a:pt x="613" y="260"/>
                  </a:lnTo>
                  <a:lnTo>
                    <a:pt x="614" y="286"/>
                  </a:lnTo>
                  <a:lnTo>
                    <a:pt x="613" y="316"/>
                  </a:lnTo>
                  <a:lnTo>
                    <a:pt x="245" y="316"/>
                  </a:lnTo>
                  <a:lnTo>
                    <a:pt x="244" y="325"/>
                  </a:lnTo>
                  <a:lnTo>
                    <a:pt x="242" y="333"/>
                  </a:lnTo>
                  <a:lnTo>
                    <a:pt x="244" y="342"/>
                  </a:lnTo>
                  <a:lnTo>
                    <a:pt x="245" y="350"/>
                  </a:lnTo>
                  <a:lnTo>
                    <a:pt x="247" y="359"/>
                  </a:lnTo>
                  <a:lnTo>
                    <a:pt x="250" y="367"/>
                  </a:lnTo>
                  <a:lnTo>
                    <a:pt x="254" y="374"/>
                  </a:lnTo>
                  <a:lnTo>
                    <a:pt x="259" y="380"/>
                  </a:lnTo>
                  <a:lnTo>
                    <a:pt x="265" y="388"/>
                  </a:lnTo>
                  <a:lnTo>
                    <a:pt x="271" y="394"/>
                  </a:lnTo>
                  <a:lnTo>
                    <a:pt x="279" y="399"/>
                  </a:lnTo>
                  <a:lnTo>
                    <a:pt x="286" y="402"/>
                  </a:lnTo>
                  <a:lnTo>
                    <a:pt x="294" y="405"/>
                  </a:lnTo>
                  <a:lnTo>
                    <a:pt x="303" y="407"/>
                  </a:lnTo>
                  <a:lnTo>
                    <a:pt x="311" y="407"/>
                  </a:lnTo>
                  <a:lnTo>
                    <a:pt x="321" y="407"/>
                  </a:lnTo>
                  <a:lnTo>
                    <a:pt x="329" y="406"/>
                  </a:lnTo>
                  <a:lnTo>
                    <a:pt x="338" y="403"/>
                  </a:lnTo>
                  <a:lnTo>
                    <a:pt x="345" y="400"/>
                  </a:lnTo>
                  <a:lnTo>
                    <a:pt x="352" y="394"/>
                  </a:lnTo>
                  <a:lnTo>
                    <a:pt x="358" y="388"/>
                  </a:lnTo>
                  <a:lnTo>
                    <a:pt x="364" y="382"/>
                  </a:lnTo>
                  <a:lnTo>
                    <a:pt x="370" y="374"/>
                  </a:lnTo>
                  <a:lnTo>
                    <a:pt x="375" y="367"/>
                  </a:lnTo>
                  <a:lnTo>
                    <a:pt x="611" y="366"/>
                  </a:lnTo>
                  <a:lnTo>
                    <a:pt x="607" y="379"/>
                  </a:lnTo>
                  <a:lnTo>
                    <a:pt x="603" y="394"/>
                  </a:lnTo>
                  <a:lnTo>
                    <a:pt x="598" y="406"/>
                  </a:lnTo>
                  <a:lnTo>
                    <a:pt x="592" y="419"/>
                  </a:lnTo>
                  <a:lnTo>
                    <a:pt x="585" y="431"/>
                  </a:lnTo>
                  <a:lnTo>
                    <a:pt x="577" y="443"/>
                  </a:lnTo>
                  <a:lnTo>
                    <a:pt x="567" y="455"/>
                  </a:lnTo>
                  <a:lnTo>
                    <a:pt x="557" y="466"/>
                  </a:lnTo>
                  <a:lnTo>
                    <a:pt x="547" y="477"/>
                  </a:lnTo>
                  <a:lnTo>
                    <a:pt x="536" y="487"/>
                  </a:lnTo>
                  <a:lnTo>
                    <a:pt x="524" y="495"/>
                  </a:lnTo>
                  <a:lnTo>
                    <a:pt x="512" y="504"/>
                  </a:lnTo>
                  <a:lnTo>
                    <a:pt x="498" y="512"/>
                  </a:lnTo>
                  <a:lnTo>
                    <a:pt x="486" y="519"/>
                  </a:lnTo>
                  <a:lnTo>
                    <a:pt x="473" y="525"/>
                  </a:lnTo>
                  <a:lnTo>
                    <a:pt x="461" y="531"/>
                  </a:lnTo>
                  <a:lnTo>
                    <a:pt x="438" y="539"/>
                  </a:lnTo>
                  <a:lnTo>
                    <a:pt x="414" y="545"/>
                  </a:lnTo>
                  <a:lnTo>
                    <a:pt x="390" y="551"/>
                  </a:lnTo>
                  <a:lnTo>
                    <a:pt x="364" y="554"/>
                  </a:lnTo>
                  <a:lnTo>
                    <a:pt x="339" y="557"/>
                  </a:lnTo>
                  <a:lnTo>
                    <a:pt x="314" y="559"/>
                  </a:lnTo>
                  <a:lnTo>
                    <a:pt x="287" y="559"/>
                  </a:lnTo>
                  <a:lnTo>
                    <a:pt x="262" y="558"/>
                  </a:lnTo>
                  <a:lnTo>
                    <a:pt x="236" y="554"/>
                  </a:lnTo>
                  <a:lnTo>
                    <a:pt x="211" y="549"/>
                  </a:lnTo>
                  <a:lnTo>
                    <a:pt x="187" y="543"/>
                  </a:lnTo>
                  <a:lnTo>
                    <a:pt x="163" y="535"/>
                  </a:lnTo>
                  <a:lnTo>
                    <a:pt x="141" y="525"/>
                  </a:lnTo>
                  <a:lnTo>
                    <a:pt x="119" y="512"/>
                  </a:lnTo>
                  <a:lnTo>
                    <a:pt x="108" y="506"/>
                  </a:lnTo>
                  <a:lnTo>
                    <a:pt x="99" y="499"/>
                  </a:lnTo>
                  <a:lnTo>
                    <a:pt x="89" y="490"/>
                  </a:lnTo>
                  <a:lnTo>
                    <a:pt x="79" y="482"/>
                  </a:lnTo>
                  <a:lnTo>
                    <a:pt x="66" y="469"/>
                  </a:lnTo>
                  <a:lnTo>
                    <a:pt x="54" y="454"/>
                  </a:lnTo>
                  <a:lnTo>
                    <a:pt x="43" y="438"/>
                  </a:lnTo>
                  <a:lnTo>
                    <a:pt x="33" y="423"/>
                  </a:lnTo>
                  <a:lnTo>
                    <a:pt x="25" y="406"/>
                  </a:lnTo>
                  <a:lnTo>
                    <a:pt x="18" y="389"/>
                  </a:lnTo>
                  <a:lnTo>
                    <a:pt x="12" y="371"/>
                  </a:lnTo>
                  <a:lnTo>
                    <a:pt x="7" y="353"/>
                  </a:lnTo>
                  <a:lnTo>
                    <a:pt x="3" y="333"/>
                  </a:lnTo>
                  <a:lnTo>
                    <a:pt x="1" y="315"/>
                  </a:lnTo>
                  <a:lnTo>
                    <a:pt x="0" y="296"/>
                  </a:lnTo>
                  <a:lnTo>
                    <a:pt x="0" y="277"/>
                  </a:lnTo>
                  <a:lnTo>
                    <a:pt x="2" y="257"/>
                  </a:lnTo>
                  <a:lnTo>
                    <a:pt x="4" y="239"/>
                  </a:lnTo>
                  <a:lnTo>
                    <a:pt x="8" y="220"/>
                  </a:lnTo>
                  <a:lnTo>
                    <a:pt x="13" y="201"/>
                  </a:lnTo>
                  <a:lnTo>
                    <a:pt x="18" y="186"/>
                  </a:lnTo>
                  <a:lnTo>
                    <a:pt x="23" y="170"/>
                  </a:lnTo>
                  <a:lnTo>
                    <a:pt x="29" y="156"/>
                  </a:lnTo>
                  <a:lnTo>
                    <a:pt x="37" y="143"/>
                  </a:lnTo>
                  <a:lnTo>
                    <a:pt x="45" y="128"/>
                  </a:lnTo>
                  <a:lnTo>
                    <a:pt x="54" y="115"/>
                  </a:lnTo>
                  <a:lnTo>
                    <a:pt x="65" y="103"/>
                  </a:lnTo>
                  <a:lnTo>
                    <a:pt x="76" y="91"/>
                  </a:lnTo>
                  <a:lnTo>
                    <a:pt x="88" y="80"/>
                  </a:lnTo>
                  <a:lnTo>
                    <a:pt x="100" y="69"/>
                  </a:lnTo>
                  <a:lnTo>
                    <a:pt x="113" y="58"/>
                  </a:lnTo>
                  <a:lnTo>
                    <a:pt x="126" y="50"/>
                  </a:lnTo>
                  <a:lnTo>
                    <a:pt x="140" y="41"/>
                  </a:lnTo>
                  <a:lnTo>
                    <a:pt x="154" y="33"/>
                  </a:lnTo>
                  <a:lnTo>
                    <a:pt x="167" y="27"/>
                  </a:lnTo>
                  <a:lnTo>
                    <a:pt x="183" y="21"/>
                  </a:lnTo>
                  <a:lnTo>
                    <a:pt x="208" y="13"/>
                  </a:lnTo>
                  <a:lnTo>
                    <a:pt x="235" y="7"/>
                  </a:lnTo>
                  <a:lnTo>
                    <a:pt x="262" y="4"/>
                  </a:lnTo>
                  <a:lnTo>
                    <a:pt x="289" y="0"/>
                  </a:lnTo>
                  <a:lnTo>
                    <a:pt x="316" y="0"/>
                  </a:lnTo>
                  <a:lnTo>
                    <a:pt x="344" y="0"/>
                  </a:lnTo>
                  <a:lnTo>
                    <a:pt x="370" y="2"/>
                  </a:lnTo>
                  <a:lnTo>
                    <a:pt x="397" y="7"/>
                  </a:lnTo>
                  <a:lnTo>
                    <a:pt x="423" y="15"/>
                  </a:lnTo>
                  <a:lnTo>
                    <a:pt x="448" y="23"/>
                  </a:lnTo>
                  <a:lnTo>
                    <a:pt x="460" y="28"/>
                  </a:lnTo>
                  <a:lnTo>
                    <a:pt x="472" y="34"/>
                  </a:lnTo>
                  <a:lnTo>
                    <a:pt x="484" y="40"/>
                  </a:lnTo>
                  <a:lnTo>
                    <a:pt x="495" y="47"/>
                  </a:lnTo>
                  <a:lnTo>
                    <a:pt x="506" y="54"/>
                  </a:lnTo>
                  <a:lnTo>
                    <a:pt x="516" y="62"/>
                  </a:lnTo>
                  <a:lnTo>
                    <a:pt x="526" y="70"/>
                  </a:lnTo>
                  <a:lnTo>
                    <a:pt x="536" y="80"/>
                  </a:lnTo>
                  <a:lnTo>
                    <a:pt x="544" y="89"/>
                  </a:lnTo>
                  <a:lnTo>
                    <a:pt x="554" y="100"/>
                  </a:lnTo>
                  <a:lnTo>
                    <a:pt x="561" y="111"/>
                  </a:lnTo>
                  <a:lnTo>
                    <a:pt x="570" y="123"/>
                  </a:lnTo>
                  <a:close/>
                  <a:moveTo>
                    <a:pt x="297" y="138"/>
                  </a:moveTo>
                  <a:lnTo>
                    <a:pt x="286" y="144"/>
                  </a:lnTo>
                  <a:lnTo>
                    <a:pt x="275" y="152"/>
                  </a:lnTo>
                  <a:lnTo>
                    <a:pt x="266" y="162"/>
                  </a:lnTo>
                  <a:lnTo>
                    <a:pt x="259" y="173"/>
                  </a:lnTo>
                  <a:lnTo>
                    <a:pt x="253" y="184"/>
                  </a:lnTo>
                  <a:lnTo>
                    <a:pt x="250" y="196"/>
                  </a:lnTo>
                  <a:lnTo>
                    <a:pt x="247" y="208"/>
                  </a:lnTo>
                  <a:lnTo>
                    <a:pt x="247" y="220"/>
                  </a:lnTo>
                  <a:lnTo>
                    <a:pt x="397" y="219"/>
                  </a:lnTo>
                  <a:lnTo>
                    <a:pt x="397" y="208"/>
                  </a:lnTo>
                  <a:lnTo>
                    <a:pt x="394" y="198"/>
                  </a:lnTo>
                  <a:lnTo>
                    <a:pt x="392" y="188"/>
                  </a:lnTo>
                  <a:lnTo>
                    <a:pt x="390" y="179"/>
                  </a:lnTo>
                  <a:lnTo>
                    <a:pt x="386" y="170"/>
                  </a:lnTo>
                  <a:lnTo>
                    <a:pt x="381" y="162"/>
                  </a:lnTo>
                  <a:lnTo>
                    <a:pt x="375" y="155"/>
                  </a:lnTo>
                  <a:lnTo>
                    <a:pt x="368" y="147"/>
                  </a:lnTo>
                  <a:lnTo>
                    <a:pt x="359" y="143"/>
                  </a:lnTo>
                  <a:lnTo>
                    <a:pt x="352" y="139"/>
                  </a:lnTo>
                  <a:lnTo>
                    <a:pt x="343" y="135"/>
                  </a:lnTo>
                  <a:lnTo>
                    <a:pt x="334" y="134"/>
                  </a:lnTo>
                  <a:lnTo>
                    <a:pt x="324" y="134"/>
                  </a:lnTo>
                  <a:lnTo>
                    <a:pt x="315" y="134"/>
                  </a:lnTo>
                  <a:lnTo>
                    <a:pt x="305" y="135"/>
                  </a:lnTo>
                  <a:lnTo>
                    <a:pt x="297" y="138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42" name="Freeform 66"/>
            <p:cNvSpPr>
              <a:spLocks noEditPoints="1"/>
            </p:cNvSpPr>
            <p:nvPr/>
          </p:nvSpPr>
          <p:spPr bwMode="auto">
            <a:xfrm>
              <a:off x="736" y="71"/>
              <a:ext cx="207" cy="186"/>
            </a:xfrm>
            <a:custGeom>
              <a:avLst/>
              <a:gdLst>
                <a:gd name="T0" fmla="*/ 0 w 620"/>
                <a:gd name="T1" fmla="*/ 0 h 558"/>
                <a:gd name="T2" fmla="*/ 0 w 620"/>
                <a:gd name="T3" fmla="*/ 0 h 558"/>
                <a:gd name="T4" fmla="*/ 0 w 620"/>
                <a:gd name="T5" fmla="*/ 0 h 558"/>
                <a:gd name="T6" fmla="*/ 0 w 620"/>
                <a:gd name="T7" fmla="*/ 0 h 558"/>
                <a:gd name="T8" fmla="*/ 0 w 620"/>
                <a:gd name="T9" fmla="*/ 0 h 558"/>
                <a:gd name="T10" fmla="*/ 0 w 620"/>
                <a:gd name="T11" fmla="*/ 0 h 558"/>
                <a:gd name="T12" fmla="*/ 0 w 620"/>
                <a:gd name="T13" fmla="*/ 0 h 558"/>
                <a:gd name="T14" fmla="*/ 0 w 620"/>
                <a:gd name="T15" fmla="*/ 0 h 558"/>
                <a:gd name="T16" fmla="*/ 0 w 620"/>
                <a:gd name="T17" fmla="*/ 0 h 558"/>
                <a:gd name="T18" fmla="*/ 0 w 620"/>
                <a:gd name="T19" fmla="*/ 0 h 558"/>
                <a:gd name="T20" fmla="*/ 0 w 620"/>
                <a:gd name="T21" fmla="*/ 0 h 558"/>
                <a:gd name="T22" fmla="*/ 0 w 620"/>
                <a:gd name="T23" fmla="*/ 0 h 558"/>
                <a:gd name="T24" fmla="*/ 0 w 620"/>
                <a:gd name="T25" fmla="*/ 0 h 558"/>
                <a:gd name="T26" fmla="*/ 0 w 620"/>
                <a:gd name="T27" fmla="*/ 0 h 558"/>
                <a:gd name="T28" fmla="*/ 0 w 620"/>
                <a:gd name="T29" fmla="*/ 0 h 558"/>
                <a:gd name="T30" fmla="*/ 0 w 620"/>
                <a:gd name="T31" fmla="*/ 0 h 558"/>
                <a:gd name="T32" fmla="*/ 0 w 620"/>
                <a:gd name="T33" fmla="*/ 0 h 558"/>
                <a:gd name="T34" fmla="*/ 0 w 620"/>
                <a:gd name="T35" fmla="*/ 0 h 558"/>
                <a:gd name="T36" fmla="*/ 0 w 620"/>
                <a:gd name="T37" fmla="*/ 0 h 558"/>
                <a:gd name="T38" fmla="*/ 0 w 620"/>
                <a:gd name="T39" fmla="*/ 0 h 558"/>
                <a:gd name="T40" fmla="*/ 0 w 620"/>
                <a:gd name="T41" fmla="*/ 0 h 558"/>
                <a:gd name="T42" fmla="*/ 0 w 620"/>
                <a:gd name="T43" fmla="*/ 0 h 558"/>
                <a:gd name="T44" fmla="*/ 0 w 620"/>
                <a:gd name="T45" fmla="*/ 0 h 558"/>
                <a:gd name="T46" fmla="*/ 0 w 620"/>
                <a:gd name="T47" fmla="*/ 0 h 558"/>
                <a:gd name="T48" fmla="*/ 0 w 620"/>
                <a:gd name="T49" fmla="*/ 0 h 558"/>
                <a:gd name="T50" fmla="*/ 0 w 620"/>
                <a:gd name="T51" fmla="*/ 0 h 558"/>
                <a:gd name="T52" fmla="*/ 0 w 620"/>
                <a:gd name="T53" fmla="*/ 0 h 558"/>
                <a:gd name="T54" fmla="*/ 0 w 620"/>
                <a:gd name="T55" fmla="*/ 0 h 558"/>
                <a:gd name="T56" fmla="*/ 0 w 620"/>
                <a:gd name="T57" fmla="*/ 0 h 558"/>
                <a:gd name="T58" fmla="*/ 0 w 620"/>
                <a:gd name="T59" fmla="*/ 0 h 558"/>
                <a:gd name="T60" fmla="*/ 0 w 620"/>
                <a:gd name="T61" fmla="*/ 0 h 558"/>
                <a:gd name="T62" fmla="*/ 0 w 620"/>
                <a:gd name="T63" fmla="*/ 0 h 558"/>
                <a:gd name="T64" fmla="*/ 0 w 620"/>
                <a:gd name="T65" fmla="*/ 0 h 558"/>
                <a:gd name="T66" fmla="*/ 0 w 620"/>
                <a:gd name="T67" fmla="*/ 0 h 558"/>
                <a:gd name="T68" fmla="*/ 0 w 620"/>
                <a:gd name="T69" fmla="*/ 0 h 558"/>
                <a:gd name="T70" fmla="*/ 0 w 620"/>
                <a:gd name="T71" fmla="*/ 0 h 558"/>
                <a:gd name="T72" fmla="*/ 0 w 620"/>
                <a:gd name="T73" fmla="*/ 0 h 558"/>
                <a:gd name="T74" fmla="*/ 0 w 620"/>
                <a:gd name="T75" fmla="*/ 0 h 558"/>
                <a:gd name="T76" fmla="*/ 0 w 620"/>
                <a:gd name="T77" fmla="*/ 0 h 558"/>
                <a:gd name="T78" fmla="*/ 0 w 620"/>
                <a:gd name="T79" fmla="*/ 0 h 558"/>
                <a:gd name="T80" fmla="*/ 0 w 620"/>
                <a:gd name="T81" fmla="*/ 0 h 558"/>
                <a:gd name="T82" fmla="*/ 0 w 620"/>
                <a:gd name="T83" fmla="*/ 0 h 558"/>
                <a:gd name="T84" fmla="*/ 0 w 620"/>
                <a:gd name="T85" fmla="*/ 0 h 558"/>
                <a:gd name="T86" fmla="*/ 0 w 620"/>
                <a:gd name="T87" fmla="*/ 0 h 558"/>
                <a:gd name="T88" fmla="*/ 0 w 620"/>
                <a:gd name="T89" fmla="*/ 0 h 558"/>
                <a:gd name="T90" fmla="*/ 0 w 620"/>
                <a:gd name="T91" fmla="*/ 0 h 5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20"/>
                <a:gd name="T139" fmla="*/ 0 h 558"/>
                <a:gd name="T140" fmla="*/ 620 w 620"/>
                <a:gd name="T141" fmla="*/ 558 h 5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20" h="558">
                  <a:moveTo>
                    <a:pt x="598" y="165"/>
                  </a:moveTo>
                  <a:lnTo>
                    <a:pt x="605" y="184"/>
                  </a:lnTo>
                  <a:lnTo>
                    <a:pt x="610" y="204"/>
                  </a:lnTo>
                  <a:lnTo>
                    <a:pt x="615" y="224"/>
                  </a:lnTo>
                  <a:lnTo>
                    <a:pt x="617" y="245"/>
                  </a:lnTo>
                  <a:lnTo>
                    <a:pt x="620" y="265"/>
                  </a:lnTo>
                  <a:lnTo>
                    <a:pt x="620" y="286"/>
                  </a:lnTo>
                  <a:lnTo>
                    <a:pt x="617" y="306"/>
                  </a:lnTo>
                  <a:lnTo>
                    <a:pt x="615" y="327"/>
                  </a:lnTo>
                  <a:lnTo>
                    <a:pt x="610" y="347"/>
                  </a:lnTo>
                  <a:lnTo>
                    <a:pt x="605" y="367"/>
                  </a:lnTo>
                  <a:lnTo>
                    <a:pt x="598" y="386"/>
                  </a:lnTo>
                  <a:lnTo>
                    <a:pt x="589" y="405"/>
                  </a:lnTo>
                  <a:lnTo>
                    <a:pt x="580" y="424"/>
                  </a:lnTo>
                  <a:lnTo>
                    <a:pt x="568" y="440"/>
                  </a:lnTo>
                  <a:lnTo>
                    <a:pt x="556" y="456"/>
                  </a:lnTo>
                  <a:lnTo>
                    <a:pt x="542" y="472"/>
                  </a:lnTo>
                  <a:lnTo>
                    <a:pt x="523" y="488"/>
                  </a:lnTo>
                  <a:lnTo>
                    <a:pt x="504" y="503"/>
                  </a:lnTo>
                  <a:lnTo>
                    <a:pt x="482" y="517"/>
                  </a:lnTo>
                  <a:lnTo>
                    <a:pt x="460" y="527"/>
                  </a:lnTo>
                  <a:lnTo>
                    <a:pt x="437" y="537"/>
                  </a:lnTo>
                  <a:lnTo>
                    <a:pt x="413" y="544"/>
                  </a:lnTo>
                  <a:lnTo>
                    <a:pt x="389" y="550"/>
                  </a:lnTo>
                  <a:lnTo>
                    <a:pt x="364" y="554"/>
                  </a:lnTo>
                  <a:lnTo>
                    <a:pt x="339" y="556"/>
                  </a:lnTo>
                  <a:lnTo>
                    <a:pt x="314" y="558"/>
                  </a:lnTo>
                  <a:lnTo>
                    <a:pt x="289" y="556"/>
                  </a:lnTo>
                  <a:lnTo>
                    <a:pt x="263" y="554"/>
                  </a:lnTo>
                  <a:lnTo>
                    <a:pt x="238" y="549"/>
                  </a:lnTo>
                  <a:lnTo>
                    <a:pt x="214" y="544"/>
                  </a:lnTo>
                  <a:lnTo>
                    <a:pt x="191" y="537"/>
                  </a:lnTo>
                  <a:lnTo>
                    <a:pt x="168" y="529"/>
                  </a:lnTo>
                  <a:lnTo>
                    <a:pt x="150" y="520"/>
                  </a:lnTo>
                  <a:lnTo>
                    <a:pt x="133" y="512"/>
                  </a:lnTo>
                  <a:lnTo>
                    <a:pt x="116" y="501"/>
                  </a:lnTo>
                  <a:lnTo>
                    <a:pt x="102" y="489"/>
                  </a:lnTo>
                  <a:lnTo>
                    <a:pt x="87" y="475"/>
                  </a:lnTo>
                  <a:lnTo>
                    <a:pt x="73" y="462"/>
                  </a:lnTo>
                  <a:lnTo>
                    <a:pt x="61" y="447"/>
                  </a:lnTo>
                  <a:lnTo>
                    <a:pt x="48" y="431"/>
                  </a:lnTo>
                  <a:lnTo>
                    <a:pt x="39" y="414"/>
                  </a:lnTo>
                  <a:lnTo>
                    <a:pt x="29" y="397"/>
                  </a:lnTo>
                  <a:lnTo>
                    <a:pt x="21" y="379"/>
                  </a:lnTo>
                  <a:lnTo>
                    <a:pt x="15" y="361"/>
                  </a:lnTo>
                  <a:lnTo>
                    <a:pt x="9" y="343"/>
                  </a:lnTo>
                  <a:lnTo>
                    <a:pt x="5" y="323"/>
                  </a:lnTo>
                  <a:lnTo>
                    <a:pt x="1" y="304"/>
                  </a:lnTo>
                  <a:lnTo>
                    <a:pt x="0" y="286"/>
                  </a:lnTo>
                  <a:lnTo>
                    <a:pt x="1" y="267"/>
                  </a:lnTo>
                  <a:lnTo>
                    <a:pt x="3" y="247"/>
                  </a:lnTo>
                  <a:lnTo>
                    <a:pt x="6" y="229"/>
                  </a:lnTo>
                  <a:lnTo>
                    <a:pt x="11" y="211"/>
                  </a:lnTo>
                  <a:lnTo>
                    <a:pt x="16" y="193"/>
                  </a:lnTo>
                  <a:lnTo>
                    <a:pt x="23" y="176"/>
                  </a:lnTo>
                  <a:lnTo>
                    <a:pt x="30" y="159"/>
                  </a:lnTo>
                  <a:lnTo>
                    <a:pt x="39" y="143"/>
                  </a:lnTo>
                  <a:lnTo>
                    <a:pt x="48" y="128"/>
                  </a:lnTo>
                  <a:lnTo>
                    <a:pt x="59" y="112"/>
                  </a:lnTo>
                  <a:lnTo>
                    <a:pt x="71" y="98"/>
                  </a:lnTo>
                  <a:lnTo>
                    <a:pt x="85" y="84"/>
                  </a:lnTo>
                  <a:lnTo>
                    <a:pt x="98" y="72"/>
                  </a:lnTo>
                  <a:lnTo>
                    <a:pt x="112" y="60"/>
                  </a:lnTo>
                  <a:lnTo>
                    <a:pt x="128" y="49"/>
                  </a:lnTo>
                  <a:lnTo>
                    <a:pt x="145" y="38"/>
                  </a:lnTo>
                  <a:lnTo>
                    <a:pt x="167" y="29"/>
                  </a:lnTo>
                  <a:lnTo>
                    <a:pt x="190" y="20"/>
                  </a:lnTo>
                  <a:lnTo>
                    <a:pt x="213" y="13"/>
                  </a:lnTo>
                  <a:lnTo>
                    <a:pt x="238" y="7"/>
                  </a:lnTo>
                  <a:lnTo>
                    <a:pt x="262" y="3"/>
                  </a:lnTo>
                  <a:lnTo>
                    <a:pt x="288" y="1"/>
                  </a:lnTo>
                  <a:lnTo>
                    <a:pt x="314" y="0"/>
                  </a:lnTo>
                  <a:lnTo>
                    <a:pt x="339" y="1"/>
                  </a:lnTo>
                  <a:lnTo>
                    <a:pt x="365" y="3"/>
                  </a:lnTo>
                  <a:lnTo>
                    <a:pt x="390" y="7"/>
                  </a:lnTo>
                  <a:lnTo>
                    <a:pt x="414" y="13"/>
                  </a:lnTo>
                  <a:lnTo>
                    <a:pt x="438" y="20"/>
                  </a:lnTo>
                  <a:lnTo>
                    <a:pt x="461" y="30"/>
                  </a:lnTo>
                  <a:lnTo>
                    <a:pt x="484" y="41"/>
                  </a:lnTo>
                  <a:lnTo>
                    <a:pt x="505" y="53"/>
                  </a:lnTo>
                  <a:lnTo>
                    <a:pt x="524" y="67"/>
                  </a:lnTo>
                  <a:lnTo>
                    <a:pt x="536" y="78"/>
                  </a:lnTo>
                  <a:lnTo>
                    <a:pt x="548" y="90"/>
                  </a:lnTo>
                  <a:lnTo>
                    <a:pt x="558" y="101"/>
                  </a:lnTo>
                  <a:lnTo>
                    <a:pt x="568" y="113"/>
                  </a:lnTo>
                  <a:lnTo>
                    <a:pt x="576" y="127"/>
                  </a:lnTo>
                  <a:lnTo>
                    <a:pt x="583" y="139"/>
                  </a:lnTo>
                  <a:lnTo>
                    <a:pt x="591" y="152"/>
                  </a:lnTo>
                  <a:lnTo>
                    <a:pt x="598" y="165"/>
                  </a:lnTo>
                  <a:close/>
                  <a:moveTo>
                    <a:pt x="296" y="180"/>
                  </a:moveTo>
                  <a:lnTo>
                    <a:pt x="284" y="183"/>
                  </a:lnTo>
                  <a:lnTo>
                    <a:pt x="273" y="189"/>
                  </a:lnTo>
                  <a:lnTo>
                    <a:pt x="262" y="197"/>
                  </a:lnTo>
                  <a:lnTo>
                    <a:pt x="251" y="205"/>
                  </a:lnTo>
                  <a:lnTo>
                    <a:pt x="243" y="215"/>
                  </a:lnTo>
                  <a:lnTo>
                    <a:pt x="236" y="226"/>
                  </a:lnTo>
                  <a:lnTo>
                    <a:pt x="230" y="236"/>
                  </a:lnTo>
                  <a:lnTo>
                    <a:pt x="226" y="248"/>
                  </a:lnTo>
                  <a:lnTo>
                    <a:pt x="222" y="264"/>
                  </a:lnTo>
                  <a:lnTo>
                    <a:pt x="222" y="279"/>
                  </a:lnTo>
                  <a:lnTo>
                    <a:pt x="222" y="294"/>
                  </a:lnTo>
                  <a:lnTo>
                    <a:pt x="226" y="309"/>
                  </a:lnTo>
                  <a:lnTo>
                    <a:pt x="231" y="322"/>
                  </a:lnTo>
                  <a:lnTo>
                    <a:pt x="237" y="335"/>
                  </a:lnTo>
                  <a:lnTo>
                    <a:pt x="245" y="349"/>
                  </a:lnTo>
                  <a:lnTo>
                    <a:pt x="256" y="360"/>
                  </a:lnTo>
                  <a:lnTo>
                    <a:pt x="272" y="368"/>
                  </a:lnTo>
                  <a:lnTo>
                    <a:pt x="288" y="375"/>
                  </a:lnTo>
                  <a:lnTo>
                    <a:pt x="297" y="378"/>
                  </a:lnTo>
                  <a:lnTo>
                    <a:pt x="306" y="379"/>
                  </a:lnTo>
                  <a:lnTo>
                    <a:pt x="315" y="379"/>
                  </a:lnTo>
                  <a:lnTo>
                    <a:pt x="325" y="378"/>
                  </a:lnTo>
                  <a:lnTo>
                    <a:pt x="338" y="375"/>
                  </a:lnTo>
                  <a:lnTo>
                    <a:pt x="350" y="372"/>
                  </a:lnTo>
                  <a:lnTo>
                    <a:pt x="362" y="366"/>
                  </a:lnTo>
                  <a:lnTo>
                    <a:pt x="372" y="357"/>
                  </a:lnTo>
                  <a:lnTo>
                    <a:pt x="382" y="349"/>
                  </a:lnTo>
                  <a:lnTo>
                    <a:pt x="390" y="338"/>
                  </a:lnTo>
                  <a:lnTo>
                    <a:pt x="396" y="327"/>
                  </a:lnTo>
                  <a:lnTo>
                    <a:pt x="401" y="316"/>
                  </a:lnTo>
                  <a:lnTo>
                    <a:pt x="405" y="299"/>
                  </a:lnTo>
                  <a:lnTo>
                    <a:pt x="407" y="281"/>
                  </a:lnTo>
                  <a:lnTo>
                    <a:pt x="407" y="273"/>
                  </a:lnTo>
                  <a:lnTo>
                    <a:pt x="407" y="265"/>
                  </a:lnTo>
                  <a:lnTo>
                    <a:pt x="406" y="257"/>
                  </a:lnTo>
                  <a:lnTo>
                    <a:pt x="405" y="248"/>
                  </a:lnTo>
                  <a:lnTo>
                    <a:pt x="402" y="241"/>
                  </a:lnTo>
                  <a:lnTo>
                    <a:pt x="399" y="234"/>
                  </a:lnTo>
                  <a:lnTo>
                    <a:pt x="395" y="226"/>
                  </a:lnTo>
                  <a:lnTo>
                    <a:pt x="390" y="218"/>
                  </a:lnTo>
                  <a:lnTo>
                    <a:pt x="384" y="212"/>
                  </a:lnTo>
                  <a:lnTo>
                    <a:pt x="378" y="205"/>
                  </a:lnTo>
                  <a:lnTo>
                    <a:pt x="371" y="198"/>
                  </a:lnTo>
                  <a:lnTo>
                    <a:pt x="362" y="192"/>
                  </a:lnTo>
                  <a:lnTo>
                    <a:pt x="355" y="188"/>
                  </a:lnTo>
                  <a:lnTo>
                    <a:pt x="348" y="184"/>
                  </a:lnTo>
                  <a:lnTo>
                    <a:pt x="339" y="182"/>
                  </a:lnTo>
                  <a:lnTo>
                    <a:pt x="332" y="180"/>
                  </a:lnTo>
                  <a:lnTo>
                    <a:pt x="314" y="178"/>
                  </a:lnTo>
                  <a:lnTo>
                    <a:pt x="296" y="180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43" name="Freeform 67"/>
            <p:cNvSpPr>
              <a:spLocks noEditPoints="1"/>
            </p:cNvSpPr>
            <p:nvPr/>
          </p:nvSpPr>
          <p:spPr bwMode="auto">
            <a:xfrm>
              <a:off x="1100" y="75"/>
              <a:ext cx="206" cy="241"/>
            </a:xfrm>
            <a:custGeom>
              <a:avLst/>
              <a:gdLst>
                <a:gd name="T0" fmla="*/ 0 w 617"/>
                <a:gd name="T1" fmla="*/ 0 h 721"/>
                <a:gd name="T2" fmla="*/ 0 w 617"/>
                <a:gd name="T3" fmla="*/ 0 h 721"/>
                <a:gd name="T4" fmla="*/ 0 w 617"/>
                <a:gd name="T5" fmla="*/ 0 h 721"/>
                <a:gd name="T6" fmla="*/ 0 w 617"/>
                <a:gd name="T7" fmla="*/ 0 h 721"/>
                <a:gd name="T8" fmla="*/ 0 w 617"/>
                <a:gd name="T9" fmla="*/ 0 h 721"/>
                <a:gd name="T10" fmla="*/ 0 w 617"/>
                <a:gd name="T11" fmla="*/ 0 h 721"/>
                <a:gd name="T12" fmla="*/ 0 w 617"/>
                <a:gd name="T13" fmla="*/ 0 h 721"/>
                <a:gd name="T14" fmla="*/ 0 w 617"/>
                <a:gd name="T15" fmla="*/ 0 h 721"/>
                <a:gd name="T16" fmla="*/ 0 w 617"/>
                <a:gd name="T17" fmla="*/ 0 h 721"/>
                <a:gd name="T18" fmla="*/ 0 w 617"/>
                <a:gd name="T19" fmla="*/ 0 h 721"/>
                <a:gd name="T20" fmla="*/ 0 w 617"/>
                <a:gd name="T21" fmla="*/ 0 h 721"/>
                <a:gd name="T22" fmla="*/ 0 w 617"/>
                <a:gd name="T23" fmla="*/ 0 h 721"/>
                <a:gd name="T24" fmla="*/ 0 w 617"/>
                <a:gd name="T25" fmla="*/ 0 h 721"/>
                <a:gd name="T26" fmla="*/ 0 w 617"/>
                <a:gd name="T27" fmla="*/ 0 h 721"/>
                <a:gd name="T28" fmla="*/ 0 w 617"/>
                <a:gd name="T29" fmla="*/ 0 h 721"/>
                <a:gd name="T30" fmla="*/ 0 w 617"/>
                <a:gd name="T31" fmla="*/ 0 h 721"/>
                <a:gd name="T32" fmla="*/ 0 w 617"/>
                <a:gd name="T33" fmla="*/ 0 h 721"/>
                <a:gd name="T34" fmla="*/ 0 w 617"/>
                <a:gd name="T35" fmla="*/ 0 h 721"/>
                <a:gd name="T36" fmla="*/ 0 w 617"/>
                <a:gd name="T37" fmla="*/ 0 h 721"/>
                <a:gd name="T38" fmla="*/ 0 w 617"/>
                <a:gd name="T39" fmla="*/ 0 h 721"/>
                <a:gd name="T40" fmla="*/ 0 w 617"/>
                <a:gd name="T41" fmla="*/ 0 h 721"/>
                <a:gd name="T42" fmla="*/ 0 w 617"/>
                <a:gd name="T43" fmla="*/ 0 h 721"/>
                <a:gd name="T44" fmla="*/ 0 w 617"/>
                <a:gd name="T45" fmla="*/ 0 h 721"/>
                <a:gd name="T46" fmla="*/ 0 w 617"/>
                <a:gd name="T47" fmla="*/ 0 h 721"/>
                <a:gd name="T48" fmla="*/ 0 w 617"/>
                <a:gd name="T49" fmla="*/ 0 h 721"/>
                <a:gd name="T50" fmla="*/ 0 w 617"/>
                <a:gd name="T51" fmla="*/ 0 h 721"/>
                <a:gd name="T52" fmla="*/ 0 w 617"/>
                <a:gd name="T53" fmla="*/ 0 h 721"/>
                <a:gd name="T54" fmla="*/ 0 w 617"/>
                <a:gd name="T55" fmla="*/ 0 h 721"/>
                <a:gd name="T56" fmla="*/ 0 w 617"/>
                <a:gd name="T57" fmla="*/ 0 h 721"/>
                <a:gd name="T58" fmla="*/ 0 w 617"/>
                <a:gd name="T59" fmla="*/ 0 h 721"/>
                <a:gd name="T60" fmla="*/ 0 w 617"/>
                <a:gd name="T61" fmla="*/ 0 h 721"/>
                <a:gd name="T62" fmla="*/ 0 w 617"/>
                <a:gd name="T63" fmla="*/ 0 h 721"/>
                <a:gd name="T64" fmla="*/ 0 w 617"/>
                <a:gd name="T65" fmla="*/ 0 h 721"/>
                <a:gd name="T66" fmla="*/ 0 w 617"/>
                <a:gd name="T67" fmla="*/ 0 h 721"/>
                <a:gd name="T68" fmla="*/ 0 w 617"/>
                <a:gd name="T69" fmla="*/ 0 h 721"/>
                <a:gd name="T70" fmla="*/ 0 w 617"/>
                <a:gd name="T71" fmla="*/ 0 h 721"/>
                <a:gd name="T72" fmla="*/ 0 w 617"/>
                <a:gd name="T73" fmla="*/ 0 h 721"/>
                <a:gd name="T74" fmla="*/ 0 w 617"/>
                <a:gd name="T75" fmla="*/ 0 h 721"/>
                <a:gd name="T76" fmla="*/ 0 w 617"/>
                <a:gd name="T77" fmla="*/ 0 h 721"/>
                <a:gd name="T78" fmla="*/ 0 w 617"/>
                <a:gd name="T79" fmla="*/ 0 h 721"/>
                <a:gd name="T80" fmla="*/ 0 w 617"/>
                <a:gd name="T81" fmla="*/ 0 h 721"/>
                <a:gd name="T82" fmla="*/ 0 w 617"/>
                <a:gd name="T83" fmla="*/ 0 h 721"/>
                <a:gd name="T84" fmla="*/ 0 w 617"/>
                <a:gd name="T85" fmla="*/ 0 h 721"/>
                <a:gd name="T86" fmla="*/ 0 w 617"/>
                <a:gd name="T87" fmla="*/ 0 h 721"/>
                <a:gd name="T88" fmla="*/ 0 w 617"/>
                <a:gd name="T89" fmla="*/ 0 h 721"/>
                <a:gd name="T90" fmla="*/ 0 w 617"/>
                <a:gd name="T91" fmla="*/ 0 h 721"/>
                <a:gd name="T92" fmla="*/ 0 w 617"/>
                <a:gd name="T93" fmla="*/ 0 h 721"/>
                <a:gd name="T94" fmla="*/ 0 w 617"/>
                <a:gd name="T95" fmla="*/ 0 h 721"/>
                <a:gd name="T96" fmla="*/ 0 w 617"/>
                <a:gd name="T97" fmla="*/ 0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7"/>
                <a:gd name="T148" fmla="*/ 0 h 721"/>
                <a:gd name="T149" fmla="*/ 617 w 617"/>
                <a:gd name="T150" fmla="*/ 721 h 72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7" h="721">
                  <a:moveTo>
                    <a:pt x="367" y="57"/>
                  </a:moveTo>
                  <a:lnTo>
                    <a:pt x="369" y="40"/>
                  </a:lnTo>
                  <a:lnTo>
                    <a:pt x="369" y="28"/>
                  </a:lnTo>
                  <a:lnTo>
                    <a:pt x="369" y="18"/>
                  </a:lnTo>
                  <a:lnTo>
                    <a:pt x="371" y="2"/>
                  </a:lnTo>
                  <a:lnTo>
                    <a:pt x="378" y="2"/>
                  </a:lnTo>
                  <a:lnTo>
                    <a:pt x="397" y="2"/>
                  </a:lnTo>
                  <a:lnTo>
                    <a:pt x="426" y="2"/>
                  </a:lnTo>
                  <a:lnTo>
                    <a:pt x="462" y="2"/>
                  </a:lnTo>
                  <a:lnTo>
                    <a:pt x="501" y="2"/>
                  </a:lnTo>
                  <a:lnTo>
                    <a:pt x="542" y="2"/>
                  </a:lnTo>
                  <a:lnTo>
                    <a:pt x="582" y="2"/>
                  </a:lnTo>
                  <a:lnTo>
                    <a:pt x="617" y="1"/>
                  </a:lnTo>
                  <a:lnTo>
                    <a:pt x="616" y="514"/>
                  </a:lnTo>
                  <a:lnTo>
                    <a:pt x="616" y="529"/>
                  </a:lnTo>
                  <a:lnTo>
                    <a:pt x="615" y="543"/>
                  </a:lnTo>
                  <a:lnTo>
                    <a:pt x="611" y="556"/>
                  </a:lnTo>
                  <a:lnTo>
                    <a:pt x="607" y="570"/>
                  </a:lnTo>
                  <a:lnTo>
                    <a:pt x="601" y="582"/>
                  </a:lnTo>
                  <a:lnTo>
                    <a:pt x="595" y="594"/>
                  </a:lnTo>
                  <a:lnTo>
                    <a:pt x="588" y="606"/>
                  </a:lnTo>
                  <a:lnTo>
                    <a:pt x="580" y="617"/>
                  </a:lnTo>
                  <a:lnTo>
                    <a:pt x="571" y="628"/>
                  </a:lnTo>
                  <a:lnTo>
                    <a:pt x="561" y="637"/>
                  </a:lnTo>
                  <a:lnTo>
                    <a:pt x="551" y="646"/>
                  </a:lnTo>
                  <a:lnTo>
                    <a:pt x="541" y="654"/>
                  </a:lnTo>
                  <a:lnTo>
                    <a:pt x="529" y="663"/>
                  </a:lnTo>
                  <a:lnTo>
                    <a:pt x="517" y="670"/>
                  </a:lnTo>
                  <a:lnTo>
                    <a:pt x="505" y="677"/>
                  </a:lnTo>
                  <a:lnTo>
                    <a:pt x="493" y="682"/>
                  </a:lnTo>
                  <a:lnTo>
                    <a:pt x="472" y="690"/>
                  </a:lnTo>
                  <a:lnTo>
                    <a:pt x="450" y="699"/>
                  </a:lnTo>
                  <a:lnTo>
                    <a:pt x="429" y="705"/>
                  </a:lnTo>
                  <a:lnTo>
                    <a:pt x="407" y="710"/>
                  </a:lnTo>
                  <a:lnTo>
                    <a:pt x="384" y="715"/>
                  </a:lnTo>
                  <a:lnTo>
                    <a:pt x="361" y="717"/>
                  </a:lnTo>
                  <a:lnTo>
                    <a:pt x="338" y="719"/>
                  </a:lnTo>
                  <a:lnTo>
                    <a:pt x="314" y="721"/>
                  </a:lnTo>
                  <a:lnTo>
                    <a:pt x="291" y="721"/>
                  </a:lnTo>
                  <a:lnTo>
                    <a:pt x="267" y="719"/>
                  </a:lnTo>
                  <a:lnTo>
                    <a:pt x="244" y="717"/>
                  </a:lnTo>
                  <a:lnTo>
                    <a:pt x="221" y="713"/>
                  </a:lnTo>
                  <a:lnTo>
                    <a:pt x="198" y="709"/>
                  </a:lnTo>
                  <a:lnTo>
                    <a:pt x="176" y="704"/>
                  </a:lnTo>
                  <a:lnTo>
                    <a:pt x="155" y="697"/>
                  </a:lnTo>
                  <a:lnTo>
                    <a:pt x="133" y="689"/>
                  </a:lnTo>
                  <a:lnTo>
                    <a:pt x="122" y="684"/>
                  </a:lnTo>
                  <a:lnTo>
                    <a:pt x="112" y="678"/>
                  </a:lnTo>
                  <a:lnTo>
                    <a:pt x="101" y="672"/>
                  </a:lnTo>
                  <a:lnTo>
                    <a:pt x="91" y="665"/>
                  </a:lnTo>
                  <a:lnTo>
                    <a:pt x="81" y="658"/>
                  </a:lnTo>
                  <a:lnTo>
                    <a:pt x="70" y="649"/>
                  </a:lnTo>
                  <a:lnTo>
                    <a:pt x="60" y="640"/>
                  </a:lnTo>
                  <a:lnTo>
                    <a:pt x="52" y="631"/>
                  </a:lnTo>
                  <a:lnTo>
                    <a:pt x="43" y="622"/>
                  </a:lnTo>
                  <a:lnTo>
                    <a:pt x="35" y="611"/>
                  </a:lnTo>
                  <a:lnTo>
                    <a:pt x="28" y="600"/>
                  </a:lnTo>
                  <a:lnTo>
                    <a:pt x="20" y="589"/>
                  </a:lnTo>
                  <a:lnTo>
                    <a:pt x="16" y="578"/>
                  </a:lnTo>
                  <a:lnTo>
                    <a:pt x="11" y="567"/>
                  </a:lnTo>
                  <a:lnTo>
                    <a:pt x="6" y="555"/>
                  </a:lnTo>
                  <a:lnTo>
                    <a:pt x="4" y="544"/>
                  </a:lnTo>
                  <a:lnTo>
                    <a:pt x="240" y="544"/>
                  </a:lnTo>
                  <a:lnTo>
                    <a:pt x="247" y="555"/>
                  </a:lnTo>
                  <a:lnTo>
                    <a:pt x="258" y="565"/>
                  </a:lnTo>
                  <a:lnTo>
                    <a:pt x="263" y="569"/>
                  </a:lnTo>
                  <a:lnTo>
                    <a:pt x="269" y="573"/>
                  </a:lnTo>
                  <a:lnTo>
                    <a:pt x="274" y="576"/>
                  </a:lnTo>
                  <a:lnTo>
                    <a:pt x="280" y="578"/>
                  </a:lnTo>
                  <a:lnTo>
                    <a:pt x="293" y="579"/>
                  </a:lnTo>
                  <a:lnTo>
                    <a:pt x="307" y="579"/>
                  </a:lnTo>
                  <a:lnTo>
                    <a:pt x="319" y="577"/>
                  </a:lnTo>
                  <a:lnTo>
                    <a:pt x="331" y="573"/>
                  </a:lnTo>
                  <a:lnTo>
                    <a:pt x="342" y="567"/>
                  </a:lnTo>
                  <a:lnTo>
                    <a:pt x="351" y="559"/>
                  </a:lnTo>
                  <a:lnTo>
                    <a:pt x="360" y="550"/>
                  </a:lnTo>
                  <a:lnTo>
                    <a:pt x="368" y="540"/>
                  </a:lnTo>
                  <a:lnTo>
                    <a:pt x="372" y="530"/>
                  </a:lnTo>
                  <a:lnTo>
                    <a:pt x="374" y="520"/>
                  </a:lnTo>
                  <a:lnTo>
                    <a:pt x="375" y="512"/>
                  </a:lnTo>
                  <a:lnTo>
                    <a:pt x="377" y="502"/>
                  </a:lnTo>
                  <a:lnTo>
                    <a:pt x="377" y="482"/>
                  </a:lnTo>
                  <a:lnTo>
                    <a:pt x="373" y="462"/>
                  </a:lnTo>
                  <a:lnTo>
                    <a:pt x="360" y="472"/>
                  </a:lnTo>
                  <a:lnTo>
                    <a:pt x="346" y="482"/>
                  </a:lnTo>
                  <a:lnTo>
                    <a:pt x="331" y="489"/>
                  </a:lnTo>
                  <a:lnTo>
                    <a:pt x="315" y="495"/>
                  </a:lnTo>
                  <a:lnTo>
                    <a:pt x="299" y="501"/>
                  </a:lnTo>
                  <a:lnTo>
                    <a:pt x="282" y="506"/>
                  </a:lnTo>
                  <a:lnTo>
                    <a:pt x="266" y="508"/>
                  </a:lnTo>
                  <a:lnTo>
                    <a:pt x="249" y="511"/>
                  </a:lnTo>
                  <a:lnTo>
                    <a:pt x="231" y="512"/>
                  </a:lnTo>
                  <a:lnTo>
                    <a:pt x="214" y="512"/>
                  </a:lnTo>
                  <a:lnTo>
                    <a:pt x="197" y="509"/>
                  </a:lnTo>
                  <a:lnTo>
                    <a:pt x="180" y="507"/>
                  </a:lnTo>
                  <a:lnTo>
                    <a:pt x="163" y="503"/>
                  </a:lnTo>
                  <a:lnTo>
                    <a:pt x="147" y="499"/>
                  </a:lnTo>
                  <a:lnTo>
                    <a:pt x="132" y="492"/>
                  </a:lnTo>
                  <a:lnTo>
                    <a:pt x="117" y="485"/>
                  </a:lnTo>
                  <a:lnTo>
                    <a:pt x="100" y="474"/>
                  </a:lnTo>
                  <a:lnTo>
                    <a:pt x="84" y="463"/>
                  </a:lnTo>
                  <a:lnTo>
                    <a:pt x="70" y="450"/>
                  </a:lnTo>
                  <a:lnTo>
                    <a:pt x="58" y="437"/>
                  </a:lnTo>
                  <a:lnTo>
                    <a:pt x="46" y="422"/>
                  </a:lnTo>
                  <a:lnTo>
                    <a:pt x="36" y="408"/>
                  </a:lnTo>
                  <a:lnTo>
                    <a:pt x="28" y="392"/>
                  </a:lnTo>
                  <a:lnTo>
                    <a:pt x="20" y="375"/>
                  </a:lnTo>
                  <a:lnTo>
                    <a:pt x="14" y="358"/>
                  </a:lnTo>
                  <a:lnTo>
                    <a:pt x="10" y="340"/>
                  </a:lnTo>
                  <a:lnTo>
                    <a:pt x="6" y="322"/>
                  </a:lnTo>
                  <a:lnTo>
                    <a:pt x="2" y="304"/>
                  </a:lnTo>
                  <a:lnTo>
                    <a:pt x="1" y="285"/>
                  </a:lnTo>
                  <a:lnTo>
                    <a:pt x="0" y="265"/>
                  </a:lnTo>
                  <a:lnTo>
                    <a:pt x="0" y="246"/>
                  </a:lnTo>
                  <a:lnTo>
                    <a:pt x="0" y="227"/>
                  </a:lnTo>
                  <a:lnTo>
                    <a:pt x="1" y="211"/>
                  </a:lnTo>
                  <a:lnTo>
                    <a:pt x="4" y="195"/>
                  </a:lnTo>
                  <a:lnTo>
                    <a:pt x="6" y="180"/>
                  </a:lnTo>
                  <a:lnTo>
                    <a:pt x="11" y="164"/>
                  </a:lnTo>
                  <a:lnTo>
                    <a:pt x="16" y="148"/>
                  </a:lnTo>
                  <a:lnTo>
                    <a:pt x="22" y="134"/>
                  </a:lnTo>
                  <a:lnTo>
                    <a:pt x="29" y="119"/>
                  </a:lnTo>
                  <a:lnTo>
                    <a:pt x="37" y="105"/>
                  </a:lnTo>
                  <a:lnTo>
                    <a:pt x="46" y="92"/>
                  </a:lnTo>
                  <a:lnTo>
                    <a:pt x="55" y="78"/>
                  </a:lnTo>
                  <a:lnTo>
                    <a:pt x="66" y="66"/>
                  </a:lnTo>
                  <a:lnTo>
                    <a:pt x="77" y="55"/>
                  </a:lnTo>
                  <a:lnTo>
                    <a:pt x="91" y="44"/>
                  </a:lnTo>
                  <a:lnTo>
                    <a:pt x="104" y="35"/>
                  </a:lnTo>
                  <a:lnTo>
                    <a:pt x="118" y="26"/>
                  </a:lnTo>
                  <a:lnTo>
                    <a:pt x="133" y="19"/>
                  </a:lnTo>
                  <a:lnTo>
                    <a:pt x="147" y="13"/>
                  </a:lnTo>
                  <a:lnTo>
                    <a:pt x="162" y="8"/>
                  </a:lnTo>
                  <a:lnTo>
                    <a:pt x="176" y="5"/>
                  </a:lnTo>
                  <a:lnTo>
                    <a:pt x="192" y="2"/>
                  </a:lnTo>
                  <a:lnTo>
                    <a:pt x="208" y="1"/>
                  </a:lnTo>
                  <a:lnTo>
                    <a:pt x="223" y="0"/>
                  </a:lnTo>
                  <a:lnTo>
                    <a:pt x="239" y="1"/>
                  </a:lnTo>
                  <a:lnTo>
                    <a:pt x="256" y="2"/>
                  </a:lnTo>
                  <a:lnTo>
                    <a:pt x="272" y="6"/>
                  </a:lnTo>
                  <a:lnTo>
                    <a:pt x="287" y="9"/>
                  </a:lnTo>
                  <a:lnTo>
                    <a:pt x="302" y="14"/>
                  </a:lnTo>
                  <a:lnTo>
                    <a:pt x="316" y="20"/>
                  </a:lnTo>
                  <a:lnTo>
                    <a:pt x="331" y="28"/>
                  </a:lnTo>
                  <a:lnTo>
                    <a:pt x="343" y="36"/>
                  </a:lnTo>
                  <a:lnTo>
                    <a:pt x="355" y="46"/>
                  </a:lnTo>
                  <a:lnTo>
                    <a:pt x="367" y="57"/>
                  </a:lnTo>
                  <a:close/>
                  <a:moveTo>
                    <a:pt x="340" y="170"/>
                  </a:moveTo>
                  <a:lnTo>
                    <a:pt x="328" y="166"/>
                  </a:lnTo>
                  <a:lnTo>
                    <a:pt x="316" y="165"/>
                  </a:lnTo>
                  <a:lnTo>
                    <a:pt x="304" y="165"/>
                  </a:lnTo>
                  <a:lnTo>
                    <a:pt x="292" y="166"/>
                  </a:lnTo>
                  <a:lnTo>
                    <a:pt x="280" y="170"/>
                  </a:lnTo>
                  <a:lnTo>
                    <a:pt x="269" y="176"/>
                  </a:lnTo>
                  <a:lnTo>
                    <a:pt x="258" y="182"/>
                  </a:lnTo>
                  <a:lnTo>
                    <a:pt x="249" y="191"/>
                  </a:lnTo>
                  <a:lnTo>
                    <a:pt x="241" y="200"/>
                  </a:lnTo>
                  <a:lnTo>
                    <a:pt x="234" y="210"/>
                  </a:lnTo>
                  <a:lnTo>
                    <a:pt x="229" y="221"/>
                  </a:lnTo>
                  <a:lnTo>
                    <a:pt x="226" y="232"/>
                  </a:lnTo>
                  <a:lnTo>
                    <a:pt x="225" y="244"/>
                  </a:lnTo>
                  <a:lnTo>
                    <a:pt x="223" y="256"/>
                  </a:lnTo>
                  <a:lnTo>
                    <a:pt x="225" y="268"/>
                  </a:lnTo>
                  <a:lnTo>
                    <a:pt x="228" y="280"/>
                  </a:lnTo>
                  <a:lnTo>
                    <a:pt x="232" y="291"/>
                  </a:lnTo>
                  <a:lnTo>
                    <a:pt x="238" y="302"/>
                  </a:lnTo>
                  <a:lnTo>
                    <a:pt x="244" y="311"/>
                  </a:lnTo>
                  <a:lnTo>
                    <a:pt x="252" y="319"/>
                  </a:lnTo>
                  <a:lnTo>
                    <a:pt x="262" y="326"/>
                  </a:lnTo>
                  <a:lnTo>
                    <a:pt x="273" y="332"/>
                  </a:lnTo>
                  <a:lnTo>
                    <a:pt x="285" y="335"/>
                  </a:lnTo>
                  <a:lnTo>
                    <a:pt x="298" y="338"/>
                  </a:lnTo>
                  <a:lnTo>
                    <a:pt x="308" y="339"/>
                  </a:lnTo>
                  <a:lnTo>
                    <a:pt x="318" y="339"/>
                  </a:lnTo>
                  <a:lnTo>
                    <a:pt x="326" y="338"/>
                  </a:lnTo>
                  <a:lnTo>
                    <a:pt x="334" y="337"/>
                  </a:lnTo>
                  <a:lnTo>
                    <a:pt x="342" y="333"/>
                  </a:lnTo>
                  <a:lnTo>
                    <a:pt x="350" y="329"/>
                  </a:lnTo>
                  <a:lnTo>
                    <a:pt x="357" y="325"/>
                  </a:lnTo>
                  <a:lnTo>
                    <a:pt x="365" y="319"/>
                  </a:lnTo>
                  <a:lnTo>
                    <a:pt x="372" y="314"/>
                  </a:lnTo>
                  <a:lnTo>
                    <a:pt x="377" y="308"/>
                  </a:lnTo>
                  <a:lnTo>
                    <a:pt x="382" y="302"/>
                  </a:lnTo>
                  <a:lnTo>
                    <a:pt x="385" y="296"/>
                  </a:lnTo>
                  <a:lnTo>
                    <a:pt x="391" y="284"/>
                  </a:lnTo>
                  <a:lnTo>
                    <a:pt x="395" y="271"/>
                  </a:lnTo>
                  <a:lnTo>
                    <a:pt x="396" y="259"/>
                  </a:lnTo>
                  <a:lnTo>
                    <a:pt x="395" y="246"/>
                  </a:lnTo>
                  <a:lnTo>
                    <a:pt x="394" y="233"/>
                  </a:lnTo>
                  <a:lnTo>
                    <a:pt x="391" y="220"/>
                  </a:lnTo>
                  <a:lnTo>
                    <a:pt x="388" y="211"/>
                  </a:lnTo>
                  <a:lnTo>
                    <a:pt x="383" y="204"/>
                  </a:lnTo>
                  <a:lnTo>
                    <a:pt x="377" y="197"/>
                  </a:lnTo>
                  <a:lnTo>
                    <a:pt x="371" y="189"/>
                  </a:lnTo>
                  <a:lnTo>
                    <a:pt x="363" y="183"/>
                  </a:lnTo>
                  <a:lnTo>
                    <a:pt x="356" y="179"/>
                  </a:lnTo>
                  <a:lnTo>
                    <a:pt x="349" y="174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44" name="Freeform 68"/>
            <p:cNvSpPr>
              <a:spLocks noEditPoints="1"/>
            </p:cNvSpPr>
            <p:nvPr/>
          </p:nvSpPr>
          <p:spPr bwMode="auto">
            <a:xfrm>
              <a:off x="1651" y="69"/>
              <a:ext cx="210" cy="186"/>
            </a:xfrm>
            <a:custGeom>
              <a:avLst/>
              <a:gdLst>
                <a:gd name="T0" fmla="*/ 0 w 629"/>
                <a:gd name="T1" fmla="*/ 0 h 558"/>
                <a:gd name="T2" fmla="*/ 0 w 629"/>
                <a:gd name="T3" fmla="*/ 0 h 558"/>
                <a:gd name="T4" fmla="*/ 0 w 629"/>
                <a:gd name="T5" fmla="*/ 0 h 558"/>
                <a:gd name="T6" fmla="*/ 0 w 629"/>
                <a:gd name="T7" fmla="*/ 0 h 558"/>
                <a:gd name="T8" fmla="*/ 0 w 629"/>
                <a:gd name="T9" fmla="*/ 0 h 558"/>
                <a:gd name="T10" fmla="*/ 0 w 629"/>
                <a:gd name="T11" fmla="*/ 0 h 558"/>
                <a:gd name="T12" fmla="*/ 0 w 629"/>
                <a:gd name="T13" fmla="*/ 0 h 558"/>
                <a:gd name="T14" fmla="*/ 0 w 629"/>
                <a:gd name="T15" fmla="*/ 0 h 558"/>
                <a:gd name="T16" fmla="*/ 0 w 629"/>
                <a:gd name="T17" fmla="*/ 0 h 558"/>
                <a:gd name="T18" fmla="*/ 0 w 629"/>
                <a:gd name="T19" fmla="*/ 0 h 558"/>
                <a:gd name="T20" fmla="*/ 0 w 629"/>
                <a:gd name="T21" fmla="*/ 0 h 558"/>
                <a:gd name="T22" fmla="*/ 0 w 629"/>
                <a:gd name="T23" fmla="*/ 0 h 558"/>
                <a:gd name="T24" fmla="*/ 0 w 629"/>
                <a:gd name="T25" fmla="*/ 0 h 558"/>
                <a:gd name="T26" fmla="*/ 0 w 629"/>
                <a:gd name="T27" fmla="*/ 0 h 558"/>
                <a:gd name="T28" fmla="*/ 0 w 629"/>
                <a:gd name="T29" fmla="*/ 0 h 558"/>
                <a:gd name="T30" fmla="*/ 0 w 629"/>
                <a:gd name="T31" fmla="*/ 0 h 558"/>
                <a:gd name="T32" fmla="*/ 0 w 629"/>
                <a:gd name="T33" fmla="*/ 0 h 558"/>
                <a:gd name="T34" fmla="*/ 0 w 629"/>
                <a:gd name="T35" fmla="*/ 0 h 558"/>
                <a:gd name="T36" fmla="*/ 0 w 629"/>
                <a:gd name="T37" fmla="*/ 0 h 558"/>
                <a:gd name="T38" fmla="*/ 0 w 629"/>
                <a:gd name="T39" fmla="*/ 0 h 558"/>
                <a:gd name="T40" fmla="*/ 0 w 629"/>
                <a:gd name="T41" fmla="*/ 0 h 558"/>
                <a:gd name="T42" fmla="*/ 0 w 629"/>
                <a:gd name="T43" fmla="*/ 0 h 558"/>
                <a:gd name="T44" fmla="*/ 0 w 629"/>
                <a:gd name="T45" fmla="*/ 0 h 558"/>
                <a:gd name="T46" fmla="*/ 0 w 629"/>
                <a:gd name="T47" fmla="*/ 0 h 558"/>
                <a:gd name="T48" fmla="*/ 0 w 629"/>
                <a:gd name="T49" fmla="*/ 0 h 558"/>
                <a:gd name="T50" fmla="*/ 0 w 629"/>
                <a:gd name="T51" fmla="*/ 0 h 558"/>
                <a:gd name="T52" fmla="*/ 0 w 629"/>
                <a:gd name="T53" fmla="*/ 0 h 558"/>
                <a:gd name="T54" fmla="*/ 0 w 629"/>
                <a:gd name="T55" fmla="*/ 0 h 558"/>
                <a:gd name="T56" fmla="*/ 0 w 629"/>
                <a:gd name="T57" fmla="*/ 0 h 558"/>
                <a:gd name="T58" fmla="*/ 0 w 629"/>
                <a:gd name="T59" fmla="*/ 0 h 558"/>
                <a:gd name="T60" fmla="*/ 0 w 629"/>
                <a:gd name="T61" fmla="*/ 0 h 558"/>
                <a:gd name="T62" fmla="*/ 0 w 629"/>
                <a:gd name="T63" fmla="*/ 0 h 558"/>
                <a:gd name="T64" fmla="*/ 0 w 629"/>
                <a:gd name="T65" fmla="*/ 0 h 558"/>
                <a:gd name="T66" fmla="*/ 0 w 629"/>
                <a:gd name="T67" fmla="*/ 0 h 558"/>
                <a:gd name="T68" fmla="*/ 0 w 629"/>
                <a:gd name="T69" fmla="*/ 0 h 558"/>
                <a:gd name="T70" fmla="*/ 0 w 629"/>
                <a:gd name="T71" fmla="*/ 0 h 558"/>
                <a:gd name="T72" fmla="*/ 0 w 629"/>
                <a:gd name="T73" fmla="*/ 0 h 558"/>
                <a:gd name="T74" fmla="*/ 0 w 629"/>
                <a:gd name="T75" fmla="*/ 0 h 558"/>
                <a:gd name="T76" fmla="*/ 0 w 629"/>
                <a:gd name="T77" fmla="*/ 0 h 558"/>
                <a:gd name="T78" fmla="*/ 0 w 629"/>
                <a:gd name="T79" fmla="*/ 0 h 558"/>
                <a:gd name="T80" fmla="*/ 0 w 629"/>
                <a:gd name="T81" fmla="*/ 0 h 558"/>
                <a:gd name="T82" fmla="*/ 0 w 629"/>
                <a:gd name="T83" fmla="*/ 0 h 558"/>
                <a:gd name="T84" fmla="*/ 0 w 629"/>
                <a:gd name="T85" fmla="*/ 0 h 558"/>
                <a:gd name="T86" fmla="*/ 0 w 629"/>
                <a:gd name="T87" fmla="*/ 0 h 558"/>
                <a:gd name="T88" fmla="*/ 0 w 629"/>
                <a:gd name="T89" fmla="*/ 0 h 558"/>
                <a:gd name="T90" fmla="*/ 0 w 629"/>
                <a:gd name="T91" fmla="*/ 0 h 55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29"/>
                <a:gd name="T139" fmla="*/ 0 h 558"/>
                <a:gd name="T140" fmla="*/ 629 w 629"/>
                <a:gd name="T141" fmla="*/ 558 h 55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29" h="558">
                  <a:moveTo>
                    <a:pt x="376" y="65"/>
                  </a:moveTo>
                  <a:lnTo>
                    <a:pt x="378" y="49"/>
                  </a:lnTo>
                  <a:lnTo>
                    <a:pt x="378" y="36"/>
                  </a:lnTo>
                  <a:lnTo>
                    <a:pt x="379" y="26"/>
                  </a:lnTo>
                  <a:lnTo>
                    <a:pt x="380" y="15"/>
                  </a:lnTo>
                  <a:lnTo>
                    <a:pt x="628" y="15"/>
                  </a:lnTo>
                  <a:lnTo>
                    <a:pt x="628" y="77"/>
                  </a:lnTo>
                  <a:lnTo>
                    <a:pt x="629" y="140"/>
                  </a:lnTo>
                  <a:lnTo>
                    <a:pt x="629" y="205"/>
                  </a:lnTo>
                  <a:lnTo>
                    <a:pt x="629" y="271"/>
                  </a:lnTo>
                  <a:lnTo>
                    <a:pt x="629" y="339"/>
                  </a:lnTo>
                  <a:lnTo>
                    <a:pt x="629" y="405"/>
                  </a:lnTo>
                  <a:lnTo>
                    <a:pt x="629" y="473"/>
                  </a:lnTo>
                  <a:lnTo>
                    <a:pt x="629" y="541"/>
                  </a:lnTo>
                  <a:lnTo>
                    <a:pt x="380" y="541"/>
                  </a:lnTo>
                  <a:lnTo>
                    <a:pt x="379" y="523"/>
                  </a:lnTo>
                  <a:lnTo>
                    <a:pt x="378" y="510"/>
                  </a:lnTo>
                  <a:lnTo>
                    <a:pt x="376" y="498"/>
                  </a:lnTo>
                  <a:lnTo>
                    <a:pt x="376" y="479"/>
                  </a:lnTo>
                  <a:lnTo>
                    <a:pt x="368" y="489"/>
                  </a:lnTo>
                  <a:lnTo>
                    <a:pt x="358" y="498"/>
                  </a:lnTo>
                  <a:lnTo>
                    <a:pt x="349" y="508"/>
                  </a:lnTo>
                  <a:lnTo>
                    <a:pt x="339" y="515"/>
                  </a:lnTo>
                  <a:lnTo>
                    <a:pt x="328" y="524"/>
                  </a:lnTo>
                  <a:lnTo>
                    <a:pt x="317" y="531"/>
                  </a:lnTo>
                  <a:lnTo>
                    <a:pt x="305" y="537"/>
                  </a:lnTo>
                  <a:lnTo>
                    <a:pt x="294" y="542"/>
                  </a:lnTo>
                  <a:lnTo>
                    <a:pt x="282" y="547"/>
                  </a:lnTo>
                  <a:lnTo>
                    <a:pt x="269" y="552"/>
                  </a:lnTo>
                  <a:lnTo>
                    <a:pt x="257" y="554"/>
                  </a:lnTo>
                  <a:lnTo>
                    <a:pt x="244" y="556"/>
                  </a:lnTo>
                  <a:lnTo>
                    <a:pt x="230" y="558"/>
                  </a:lnTo>
                  <a:lnTo>
                    <a:pt x="216" y="558"/>
                  </a:lnTo>
                  <a:lnTo>
                    <a:pt x="203" y="558"/>
                  </a:lnTo>
                  <a:lnTo>
                    <a:pt x="188" y="555"/>
                  </a:lnTo>
                  <a:lnTo>
                    <a:pt x="175" y="553"/>
                  </a:lnTo>
                  <a:lnTo>
                    <a:pt x="162" y="549"/>
                  </a:lnTo>
                  <a:lnTo>
                    <a:pt x="148" y="544"/>
                  </a:lnTo>
                  <a:lnTo>
                    <a:pt x="136" y="538"/>
                  </a:lnTo>
                  <a:lnTo>
                    <a:pt x="123" y="532"/>
                  </a:lnTo>
                  <a:lnTo>
                    <a:pt x="111" y="525"/>
                  </a:lnTo>
                  <a:lnTo>
                    <a:pt x="100" y="517"/>
                  </a:lnTo>
                  <a:lnTo>
                    <a:pt x="88" y="508"/>
                  </a:lnTo>
                  <a:lnTo>
                    <a:pt x="78" y="498"/>
                  </a:lnTo>
                  <a:lnTo>
                    <a:pt x="67" y="488"/>
                  </a:lnTo>
                  <a:lnTo>
                    <a:pt x="59" y="477"/>
                  </a:lnTo>
                  <a:lnTo>
                    <a:pt x="50" y="466"/>
                  </a:lnTo>
                  <a:lnTo>
                    <a:pt x="42" y="454"/>
                  </a:lnTo>
                  <a:lnTo>
                    <a:pt x="36" y="442"/>
                  </a:lnTo>
                  <a:lnTo>
                    <a:pt x="30" y="430"/>
                  </a:lnTo>
                  <a:lnTo>
                    <a:pt x="25" y="416"/>
                  </a:lnTo>
                  <a:lnTo>
                    <a:pt x="18" y="396"/>
                  </a:lnTo>
                  <a:lnTo>
                    <a:pt x="12" y="373"/>
                  </a:lnTo>
                  <a:lnTo>
                    <a:pt x="7" y="350"/>
                  </a:lnTo>
                  <a:lnTo>
                    <a:pt x="3" y="327"/>
                  </a:lnTo>
                  <a:lnTo>
                    <a:pt x="1" y="303"/>
                  </a:lnTo>
                  <a:lnTo>
                    <a:pt x="0" y="279"/>
                  </a:lnTo>
                  <a:lnTo>
                    <a:pt x="1" y="254"/>
                  </a:lnTo>
                  <a:lnTo>
                    <a:pt x="2" y="230"/>
                  </a:lnTo>
                  <a:lnTo>
                    <a:pt x="6" y="206"/>
                  </a:lnTo>
                  <a:lnTo>
                    <a:pt x="11" y="183"/>
                  </a:lnTo>
                  <a:lnTo>
                    <a:pt x="17" y="160"/>
                  </a:lnTo>
                  <a:lnTo>
                    <a:pt x="24" y="139"/>
                  </a:lnTo>
                  <a:lnTo>
                    <a:pt x="35" y="118"/>
                  </a:lnTo>
                  <a:lnTo>
                    <a:pt x="46" y="97"/>
                  </a:lnTo>
                  <a:lnTo>
                    <a:pt x="53" y="88"/>
                  </a:lnTo>
                  <a:lnTo>
                    <a:pt x="59" y="79"/>
                  </a:lnTo>
                  <a:lnTo>
                    <a:pt x="67" y="70"/>
                  </a:lnTo>
                  <a:lnTo>
                    <a:pt x="75" y="61"/>
                  </a:lnTo>
                  <a:lnTo>
                    <a:pt x="85" y="52"/>
                  </a:lnTo>
                  <a:lnTo>
                    <a:pt x="98" y="42"/>
                  </a:lnTo>
                  <a:lnTo>
                    <a:pt x="110" y="34"/>
                  </a:lnTo>
                  <a:lnTo>
                    <a:pt x="123" y="25"/>
                  </a:lnTo>
                  <a:lnTo>
                    <a:pt x="136" y="19"/>
                  </a:lnTo>
                  <a:lnTo>
                    <a:pt x="151" y="13"/>
                  </a:lnTo>
                  <a:lnTo>
                    <a:pt x="164" y="8"/>
                  </a:lnTo>
                  <a:lnTo>
                    <a:pt x="180" y="5"/>
                  </a:lnTo>
                  <a:lnTo>
                    <a:pt x="194" y="2"/>
                  </a:lnTo>
                  <a:lnTo>
                    <a:pt x="209" y="0"/>
                  </a:lnTo>
                  <a:lnTo>
                    <a:pt x="224" y="0"/>
                  </a:lnTo>
                  <a:lnTo>
                    <a:pt x="240" y="0"/>
                  </a:lnTo>
                  <a:lnTo>
                    <a:pt x="255" y="1"/>
                  </a:lnTo>
                  <a:lnTo>
                    <a:pt x="270" y="3"/>
                  </a:lnTo>
                  <a:lnTo>
                    <a:pt x="285" y="8"/>
                  </a:lnTo>
                  <a:lnTo>
                    <a:pt x="299" y="13"/>
                  </a:lnTo>
                  <a:lnTo>
                    <a:pt x="310" y="17"/>
                  </a:lnTo>
                  <a:lnTo>
                    <a:pt x="320" y="21"/>
                  </a:lnTo>
                  <a:lnTo>
                    <a:pt x="329" y="26"/>
                  </a:lnTo>
                  <a:lnTo>
                    <a:pt x="339" y="32"/>
                  </a:lnTo>
                  <a:lnTo>
                    <a:pt x="357" y="47"/>
                  </a:lnTo>
                  <a:lnTo>
                    <a:pt x="376" y="65"/>
                  </a:lnTo>
                  <a:close/>
                  <a:moveTo>
                    <a:pt x="316" y="201"/>
                  </a:moveTo>
                  <a:lnTo>
                    <a:pt x="306" y="203"/>
                  </a:lnTo>
                  <a:lnTo>
                    <a:pt x="298" y="205"/>
                  </a:lnTo>
                  <a:lnTo>
                    <a:pt x="290" y="207"/>
                  </a:lnTo>
                  <a:lnTo>
                    <a:pt x="281" y="211"/>
                  </a:lnTo>
                  <a:lnTo>
                    <a:pt x="273" y="216"/>
                  </a:lnTo>
                  <a:lnTo>
                    <a:pt x="265" y="222"/>
                  </a:lnTo>
                  <a:lnTo>
                    <a:pt x="258" y="228"/>
                  </a:lnTo>
                  <a:lnTo>
                    <a:pt x="251" y="235"/>
                  </a:lnTo>
                  <a:lnTo>
                    <a:pt x="246" y="245"/>
                  </a:lnTo>
                  <a:lnTo>
                    <a:pt x="242" y="254"/>
                  </a:lnTo>
                  <a:lnTo>
                    <a:pt x="239" y="265"/>
                  </a:lnTo>
                  <a:lnTo>
                    <a:pt x="238" y="276"/>
                  </a:lnTo>
                  <a:lnTo>
                    <a:pt x="238" y="287"/>
                  </a:lnTo>
                  <a:lnTo>
                    <a:pt x="239" y="298"/>
                  </a:lnTo>
                  <a:lnTo>
                    <a:pt x="241" y="309"/>
                  </a:lnTo>
                  <a:lnTo>
                    <a:pt x="245" y="318"/>
                  </a:lnTo>
                  <a:lnTo>
                    <a:pt x="249" y="326"/>
                  </a:lnTo>
                  <a:lnTo>
                    <a:pt x="255" y="333"/>
                  </a:lnTo>
                  <a:lnTo>
                    <a:pt x="261" y="339"/>
                  </a:lnTo>
                  <a:lnTo>
                    <a:pt x="267" y="345"/>
                  </a:lnTo>
                  <a:lnTo>
                    <a:pt x="273" y="350"/>
                  </a:lnTo>
                  <a:lnTo>
                    <a:pt x="280" y="353"/>
                  </a:lnTo>
                  <a:lnTo>
                    <a:pt x="287" y="357"/>
                  </a:lnTo>
                  <a:lnTo>
                    <a:pt x="296" y="361"/>
                  </a:lnTo>
                  <a:lnTo>
                    <a:pt x="308" y="362"/>
                  </a:lnTo>
                  <a:lnTo>
                    <a:pt x="319" y="363"/>
                  </a:lnTo>
                  <a:lnTo>
                    <a:pt x="331" y="362"/>
                  </a:lnTo>
                  <a:lnTo>
                    <a:pt x="341" y="360"/>
                  </a:lnTo>
                  <a:lnTo>
                    <a:pt x="351" y="355"/>
                  </a:lnTo>
                  <a:lnTo>
                    <a:pt x="361" y="350"/>
                  </a:lnTo>
                  <a:lnTo>
                    <a:pt x="370" y="343"/>
                  </a:lnTo>
                  <a:lnTo>
                    <a:pt x="379" y="335"/>
                  </a:lnTo>
                  <a:lnTo>
                    <a:pt x="385" y="326"/>
                  </a:lnTo>
                  <a:lnTo>
                    <a:pt x="391" y="315"/>
                  </a:lnTo>
                  <a:lnTo>
                    <a:pt x="395" y="304"/>
                  </a:lnTo>
                  <a:lnTo>
                    <a:pt x="396" y="292"/>
                  </a:lnTo>
                  <a:lnTo>
                    <a:pt x="397" y="280"/>
                  </a:lnTo>
                  <a:lnTo>
                    <a:pt x="396" y="268"/>
                  </a:lnTo>
                  <a:lnTo>
                    <a:pt x="393" y="256"/>
                  </a:lnTo>
                  <a:lnTo>
                    <a:pt x="390" y="245"/>
                  </a:lnTo>
                  <a:lnTo>
                    <a:pt x="384" y="235"/>
                  </a:lnTo>
                  <a:lnTo>
                    <a:pt x="376" y="227"/>
                  </a:lnTo>
                  <a:lnTo>
                    <a:pt x="368" y="219"/>
                  </a:lnTo>
                  <a:lnTo>
                    <a:pt x="358" y="213"/>
                  </a:lnTo>
                  <a:lnTo>
                    <a:pt x="349" y="210"/>
                  </a:lnTo>
                  <a:lnTo>
                    <a:pt x="338" y="206"/>
                  </a:lnTo>
                  <a:lnTo>
                    <a:pt x="327" y="204"/>
                  </a:lnTo>
                  <a:lnTo>
                    <a:pt x="316" y="201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  <p:sp>
          <p:nvSpPr>
            <p:cNvPr id="28745" name="Freeform 69"/>
            <p:cNvSpPr>
              <a:spLocks noEditPoints="1"/>
            </p:cNvSpPr>
            <p:nvPr/>
          </p:nvSpPr>
          <p:spPr bwMode="auto">
            <a:xfrm>
              <a:off x="500" y="1"/>
              <a:ext cx="225" cy="249"/>
            </a:xfrm>
            <a:custGeom>
              <a:avLst/>
              <a:gdLst>
                <a:gd name="T0" fmla="*/ 0 w 673"/>
                <a:gd name="T1" fmla="*/ 0 h 748"/>
                <a:gd name="T2" fmla="*/ 0 w 673"/>
                <a:gd name="T3" fmla="*/ 0 h 748"/>
                <a:gd name="T4" fmla="*/ 0 w 673"/>
                <a:gd name="T5" fmla="*/ 0 h 748"/>
                <a:gd name="T6" fmla="*/ 0 w 673"/>
                <a:gd name="T7" fmla="*/ 0 h 748"/>
                <a:gd name="T8" fmla="*/ 0 w 673"/>
                <a:gd name="T9" fmla="*/ 0 h 748"/>
                <a:gd name="T10" fmla="*/ 0 w 673"/>
                <a:gd name="T11" fmla="*/ 0 h 748"/>
                <a:gd name="T12" fmla="*/ 0 w 673"/>
                <a:gd name="T13" fmla="*/ 0 h 748"/>
                <a:gd name="T14" fmla="*/ 0 w 673"/>
                <a:gd name="T15" fmla="*/ 0 h 748"/>
                <a:gd name="T16" fmla="*/ 0 w 673"/>
                <a:gd name="T17" fmla="*/ 0 h 748"/>
                <a:gd name="T18" fmla="*/ 0 w 673"/>
                <a:gd name="T19" fmla="*/ 0 h 748"/>
                <a:gd name="T20" fmla="*/ 0 w 673"/>
                <a:gd name="T21" fmla="*/ 0 h 748"/>
                <a:gd name="T22" fmla="*/ 0 w 673"/>
                <a:gd name="T23" fmla="*/ 0 h 748"/>
                <a:gd name="T24" fmla="*/ 0 w 673"/>
                <a:gd name="T25" fmla="*/ 0 h 748"/>
                <a:gd name="T26" fmla="*/ 0 w 673"/>
                <a:gd name="T27" fmla="*/ 0 h 748"/>
                <a:gd name="T28" fmla="*/ 0 w 673"/>
                <a:gd name="T29" fmla="*/ 0 h 748"/>
                <a:gd name="T30" fmla="*/ 0 w 673"/>
                <a:gd name="T31" fmla="*/ 0 h 748"/>
                <a:gd name="T32" fmla="*/ 0 w 673"/>
                <a:gd name="T33" fmla="*/ 0 h 748"/>
                <a:gd name="T34" fmla="*/ 0 w 673"/>
                <a:gd name="T35" fmla="*/ 0 h 748"/>
                <a:gd name="T36" fmla="*/ 0 w 673"/>
                <a:gd name="T37" fmla="*/ 0 h 748"/>
                <a:gd name="T38" fmla="*/ 0 w 673"/>
                <a:gd name="T39" fmla="*/ 0 h 748"/>
                <a:gd name="T40" fmla="*/ 0 w 673"/>
                <a:gd name="T41" fmla="*/ 0 h 748"/>
                <a:gd name="T42" fmla="*/ 0 w 673"/>
                <a:gd name="T43" fmla="*/ 0 h 748"/>
                <a:gd name="T44" fmla="*/ 0 w 673"/>
                <a:gd name="T45" fmla="*/ 0 h 748"/>
                <a:gd name="T46" fmla="*/ 0 w 673"/>
                <a:gd name="T47" fmla="*/ 0 h 748"/>
                <a:gd name="T48" fmla="*/ 0 w 673"/>
                <a:gd name="T49" fmla="*/ 0 h 748"/>
                <a:gd name="T50" fmla="*/ 0 w 673"/>
                <a:gd name="T51" fmla="*/ 0 h 748"/>
                <a:gd name="T52" fmla="*/ 0 w 673"/>
                <a:gd name="T53" fmla="*/ 0 h 748"/>
                <a:gd name="T54" fmla="*/ 0 w 673"/>
                <a:gd name="T55" fmla="*/ 0 h 748"/>
                <a:gd name="T56" fmla="*/ 0 w 673"/>
                <a:gd name="T57" fmla="*/ 0 h 748"/>
                <a:gd name="T58" fmla="*/ 0 w 673"/>
                <a:gd name="T59" fmla="*/ 0 h 748"/>
                <a:gd name="T60" fmla="*/ 0 w 673"/>
                <a:gd name="T61" fmla="*/ 0 h 748"/>
                <a:gd name="T62" fmla="*/ 0 w 673"/>
                <a:gd name="T63" fmla="*/ 0 h 748"/>
                <a:gd name="T64" fmla="*/ 0 w 673"/>
                <a:gd name="T65" fmla="*/ 0 h 748"/>
                <a:gd name="T66" fmla="*/ 0 w 673"/>
                <a:gd name="T67" fmla="*/ 0 h 748"/>
                <a:gd name="T68" fmla="*/ 0 w 673"/>
                <a:gd name="T69" fmla="*/ 0 h 748"/>
                <a:gd name="T70" fmla="*/ 0 w 673"/>
                <a:gd name="T71" fmla="*/ 0 h 748"/>
                <a:gd name="T72" fmla="*/ 0 w 673"/>
                <a:gd name="T73" fmla="*/ 0 h 748"/>
                <a:gd name="T74" fmla="*/ 0 w 673"/>
                <a:gd name="T75" fmla="*/ 0 h 748"/>
                <a:gd name="T76" fmla="*/ 0 w 673"/>
                <a:gd name="T77" fmla="*/ 0 h 748"/>
                <a:gd name="T78" fmla="*/ 0 w 673"/>
                <a:gd name="T79" fmla="*/ 0 h 748"/>
                <a:gd name="T80" fmla="*/ 0 w 673"/>
                <a:gd name="T81" fmla="*/ 0 h 748"/>
                <a:gd name="T82" fmla="*/ 0 w 673"/>
                <a:gd name="T83" fmla="*/ 0 h 748"/>
                <a:gd name="T84" fmla="*/ 0 w 673"/>
                <a:gd name="T85" fmla="*/ 0 h 748"/>
                <a:gd name="T86" fmla="*/ 0 w 673"/>
                <a:gd name="T87" fmla="*/ 0 h 748"/>
                <a:gd name="T88" fmla="*/ 0 w 673"/>
                <a:gd name="T89" fmla="*/ 0 h 748"/>
                <a:gd name="T90" fmla="*/ 0 w 673"/>
                <a:gd name="T91" fmla="*/ 0 h 74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73"/>
                <a:gd name="T139" fmla="*/ 0 h 748"/>
                <a:gd name="T140" fmla="*/ 673 w 673"/>
                <a:gd name="T141" fmla="*/ 748 h 74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73" h="748">
                  <a:moveTo>
                    <a:pt x="381" y="0"/>
                  </a:moveTo>
                  <a:lnTo>
                    <a:pt x="398" y="2"/>
                  </a:lnTo>
                  <a:lnTo>
                    <a:pt x="416" y="2"/>
                  </a:lnTo>
                  <a:lnTo>
                    <a:pt x="434" y="3"/>
                  </a:lnTo>
                  <a:lnTo>
                    <a:pt x="451" y="5"/>
                  </a:lnTo>
                  <a:lnTo>
                    <a:pt x="468" y="9"/>
                  </a:lnTo>
                  <a:lnTo>
                    <a:pt x="486" y="12"/>
                  </a:lnTo>
                  <a:lnTo>
                    <a:pt x="502" y="17"/>
                  </a:lnTo>
                  <a:lnTo>
                    <a:pt x="519" y="23"/>
                  </a:lnTo>
                  <a:lnTo>
                    <a:pt x="535" y="31"/>
                  </a:lnTo>
                  <a:lnTo>
                    <a:pt x="549" y="39"/>
                  </a:lnTo>
                  <a:lnTo>
                    <a:pt x="563" y="48"/>
                  </a:lnTo>
                  <a:lnTo>
                    <a:pt x="577" y="58"/>
                  </a:lnTo>
                  <a:lnTo>
                    <a:pt x="589" y="70"/>
                  </a:lnTo>
                  <a:lnTo>
                    <a:pt x="601" y="84"/>
                  </a:lnTo>
                  <a:lnTo>
                    <a:pt x="612" y="98"/>
                  </a:lnTo>
                  <a:lnTo>
                    <a:pt x="620" y="115"/>
                  </a:lnTo>
                  <a:lnTo>
                    <a:pt x="625" y="125"/>
                  </a:lnTo>
                  <a:lnTo>
                    <a:pt x="627" y="136"/>
                  </a:lnTo>
                  <a:lnTo>
                    <a:pt x="631" y="147"/>
                  </a:lnTo>
                  <a:lnTo>
                    <a:pt x="632" y="157"/>
                  </a:lnTo>
                  <a:lnTo>
                    <a:pt x="635" y="169"/>
                  </a:lnTo>
                  <a:lnTo>
                    <a:pt x="635" y="180"/>
                  </a:lnTo>
                  <a:lnTo>
                    <a:pt x="635" y="192"/>
                  </a:lnTo>
                  <a:lnTo>
                    <a:pt x="635" y="203"/>
                  </a:lnTo>
                  <a:lnTo>
                    <a:pt x="634" y="215"/>
                  </a:lnTo>
                  <a:lnTo>
                    <a:pt x="631" y="226"/>
                  </a:lnTo>
                  <a:lnTo>
                    <a:pt x="629" y="237"/>
                  </a:lnTo>
                  <a:lnTo>
                    <a:pt x="626" y="248"/>
                  </a:lnTo>
                  <a:lnTo>
                    <a:pt x="621" y="259"/>
                  </a:lnTo>
                  <a:lnTo>
                    <a:pt x="617" y="268"/>
                  </a:lnTo>
                  <a:lnTo>
                    <a:pt x="612" y="278"/>
                  </a:lnTo>
                  <a:lnTo>
                    <a:pt x="605" y="288"/>
                  </a:lnTo>
                  <a:lnTo>
                    <a:pt x="596" y="300"/>
                  </a:lnTo>
                  <a:lnTo>
                    <a:pt x="586" y="310"/>
                  </a:lnTo>
                  <a:lnTo>
                    <a:pt x="576" y="319"/>
                  </a:lnTo>
                  <a:lnTo>
                    <a:pt x="563" y="326"/>
                  </a:lnTo>
                  <a:lnTo>
                    <a:pt x="541" y="341"/>
                  </a:lnTo>
                  <a:lnTo>
                    <a:pt x="518" y="357"/>
                  </a:lnTo>
                  <a:lnTo>
                    <a:pt x="538" y="364"/>
                  </a:lnTo>
                  <a:lnTo>
                    <a:pt x="559" y="372"/>
                  </a:lnTo>
                  <a:lnTo>
                    <a:pt x="579" y="382"/>
                  </a:lnTo>
                  <a:lnTo>
                    <a:pt x="599" y="394"/>
                  </a:lnTo>
                  <a:lnTo>
                    <a:pt x="608" y="400"/>
                  </a:lnTo>
                  <a:lnTo>
                    <a:pt x="617" y="407"/>
                  </a:lnTo>
                  <a:lnTo>
                    <a:pt x="625" y="415"/>
                  </a:lnTo>
                  <a:lnTo>
                    <a:pt x="632" y="422"/>
                  </a:lnTo>
                  <a:lnTo>
                    <a:pt x="640" y="430"/>
                  </a:lnTo>
                  <a:lnTo>
                    <a:pt x="647" y="440"/>
                  </a:lnTo>
                  <a:lnTo>
                    <a:pt x="653" y="450"/>
                  </a:lnTo>
                  <a:lnTo>
                    <a:pt x="658" y="460"/>
                  </a:lnTo>
                  <a:lnTo>
                    <a:pt x="664" y="474"/>
                  </a:lnTo>
                  <a:lnTo>
                    <a:pt x="667" y="488"/>
                  </a:lnTo>
                  <a:lnTo>
                    <a:pt x="671" y="503"/>
                  </a:lnTo>
                  <a:lnTo>
                    <a:pt x="672" y="517"/>
                  </a:lnTo>
                  <a:lnTo>
                    <a:pt x="673" y="532"/>
                  </a:lnTo>
                  <a:lnTo>
                    <a:pt x="673" y="546"/>
                  </a:lnTo>
                  <a:lnTo>
                    <a:pt x="672" y="561"/>
                  </a:lnTo>
                  <a:lnTo>
                    <a:pt x="670" y="575"/>
                  </a:lnTo>
                  <a:lnTo>
                    <a:pt x="666" y="590"/>
                  </a:lnTo>
                  <a:lnTo>
                    <a:pt x="661" y="604"/>
                  </a:lnTo>
                  <a:lnTo>
                    <a:pt x="656" y="617"/>
                  </a:lnTo>
                  <a:lnTo>
                    <a:pt x="650" y="631"/>
                  </a:lnTo>
                  <a:lnTo>
                    <a:pt x="643" y="644"/>
                  </a:lnTo>
                  <a:lnTo>
                    <a:pt x="636" y="656"/>
                  </a:lnTo>
                  <a:lnTo>
                    <a:pt x="626" y="668"/>
                  </a:lnTo>
                  <a:lnTo>
                    <a:pt x="617" y="679"/>
                  </a:lnTo>
                  <a:lnTo>
                    <a:pt x="607" y="689"/>
                  </a:lnTo>
                  <a:lnTo>
                    <a:pt x="596" y="697"/>
                  </a:lnTo>
                  <a:lnTo>
                    <a:pt x="584" y="704"/>
                  </a:lnTo>
                  <a:lnTo>
                    <a:pt x="573" y="712"/>
                  </a:lnTo>
                  <a:lnTo>
                    <a:pt x="561" y="718"/>
                  </a:lnTo>
                  <a:lnTo>
                    <a:pt x="549" y="723"/>
                  </a:lnTo>
                  <a:lnTo>
                    <a:pt x="537" y="727"/>
                  </a:lnTo>
                  <a:lnTo>
                    <a:pt x="524" y="732"/>
                  </a:lnTo>
                  <a:lnTo>
                    <a:pt x="498" y="739"/>
                  </a:lnTo>
                  <a:lnTo>
                    <a:pt x="472" y="743"/>
                  </a:lnTo>
                  <a:lnTo>
                    <a:pt x="444" y="747"/>
                  </a:lnTo>
                  <a:lnTo>
                    <a:pt x="415" y="747"/>
                  </a:lnTo>
                  <a:lnTo>
                    <a:pt x="1" y="748"/>
                  </a:lnTo>
                  <a:lnTo>
                    <a:pt x="0" y="0"/>
                  </a:lnTo>
                  <a:lnTo>
                    <a:pt x="381" y="0"/>
                  </a:lnTo>
                  <a:close/>
                  <a:moveTo>
                    <a:pt x="263" y="169"/>
                  </a:moveTo>
                  <a:lnTo>
                    <a:pt x="263" y="284"/>
                  </a:lnTo>
                  <a:lnTo>
                    <a:pt x="300" y="284"/>
                  </a:lnTo>
                  <a:lnTo>
                    <a:pt x="338" y="284"/>
                  </a:lnTo>
                  <a:lnTo>
                    <a:pt x="347" y="284"/>
                  </a:lnTo>
                  <a:lnTo>
                    <a:pt x="356" y="282"/>
                  </a:lnTo>
                  <a:lnTo>
                    <a:pt x="364" y="281"/>
                  </a:lnTo>
                  <a:lnTo>
                    <a:pt x="372" y="277"/>
                  </a:lnTo>
                  <a:lnTo>
                    <a:pt x="379" y="272"/>
                  </a:lnTo>
                  <a:lnTo>
                    <a:pt x="385" y="266"/>
                  </a:lnTo>
                  <a:lnTo>
                    <a:pt x="391" y="259"/>
                  </a:lnTo>
                  <a:lnTo>
                    <a:pt x="396" y="250"/>
                  </a:lnTo>
                  <a:lnTo>
                    <a:pt x="398" y="241"/>
                  </a:lnTo>
                  <a:lnTo>
                    <a:pt x="400" y="230"/>
                  </a:lnTo>
                  <a:lnTo>
                    <a:pt x="400" y="225"/>
                  </a:lnTo>
                  <a:lnTo>
                    <a:pt x="399" y="219"/>
                  </a:lnTo>
                  <a:lnTo>
                    <a:pt x="398" y="212"/>
                  </a:lnTo>
                  <a:lnTo>
                    <a:pt x="396" y="203"/>
                  </a:lnTo>
                  <a:lnTo>
                    <a:pt x="391" y="194"/>
                  </a:lnTo>
                  <a:lnTo>
                    <a:pt x="385" y="186"/>
                  </a:lnTo>
                  <a:lnTo>
                    <a:pt x="379" y="182"/>
                  </a:lnTo>
                  <a:lnTo>
                    <a:pt x="372" y="177"/>
                  </a:lnTo>
                  <a:lnTo>
                    <a:pt x="364" y="173"/>
                  </a:lnTo>
                  <a:lnTo>
                    <a:pt x="356" y="172"/>
                  </a:lnTo>
                  <a:lnTo>
                    <a:pt x="347" y="169"/>
                  </a:lnTo>
                  <a:lnTo>
                    <a:pt x="339" y="169"/>
                  </a:lnTo>
                  <a:lnTo>
                    <a:pt x="300" y="171"/>
                  </a:lnTo>
                  <a:lnTo>
                    <a:pt x="263" y="169"/>
                  </a:lnTo>
                  <a:close/>
                  <a:moveTo>
                    <a:pt x="264" y="447"/>
                  </a:moveTo>
                  <a:lnTo>
                    <a:pt x="264" y="579"/>
                  </a:lnTo>
                  <a:lnTo>
                    <a:pt x="304" y="578"/>
                  </a:lnTo>
                  <a:lnTo>
                    <a:pt x="345" y="579"/>
                  </a:lnTo>
                  <a:lnTo>
                    <a:pt x="355" y="578"/>
                  </a:lnTo>
                  <a:lnTo>
                    <a:pt x="363" y="575"/>
                  </a:lnTo>
                  <a:lnTo>
                    <a:pt x="372" y="573"/>
                  </a:lnTo>
                  <a:lnTo>
                    <a:pt x="379" y="569"/>
                  </a:lnTo>
                  <a:lnTo>
                    <a:pt x="386" y="563"/>
                  </a:lnTo>
                  <a:lnTo>
                    <a:pt x="392" y="556"/>
                  </a:lnTo>
                  <a:lnTo>
                    <a:pt x="397" y="546"/>
                  </a:lnTo>
                  <a:lnTo>
                    <a:pt x="400" y="535"/>
                  </a:lnTo>
                  <a:lnTo>
                    <a:pt x="402" y="528"/>
                  </a:lnTo>
                  <a:lnTo>
                    <a:pt x="403" y="520"/>
                  </a:lnTo>
                  <a:lnTo>
                    <a:pt x="403" y="512"/>
                  </a:lnTo>
                  <a:lnTo>
                    <a:pt x="403" y="504"/>
                  </a:lnTo>
                  <a:lnTo>
                    <a:pt x="402" y="495"/>
                  </a:lnTo>
                  <a:lnTo>
                    <a:pt x="400" y="488"/>
                  </a:lnTo>
                  <a:lnTo>
                    <a:pt x="397" y="481"/>
                  </a:lnTo>
                  <a:lnTo>
                    <a:pt x="393" y="475"/>
                  </a:lnTo>
                  <a:lnTo>
                    <a:pt x="388" y="468"/>
                  </a:lnTo>
                  <a:lnTo>
                    <a:pt x="382" y="462"/>
                  </a:lnTo>
                  <a:lnTo>
                    <a:pt x="375" y="457"/>
                  </a:lnTo>
                  <a:lnTo>
                    <a:pt x="368" y="453"/>
                  </a:lnTo>
                  <a:lnTo>
                    <a:pt x="361" y="451"/>
                  </a:lnTo>
                  <a:lnTo>
                    <a:pt x="352" y="448"/>
                  </a:lnTo>
                  <a:lnTo>
                    <a:pt x="345" y="447"/>
                  </a:lnTo>
                  <a:lnTo>
                    <a:pt x="335" y="446"/>
                  </a:lnTo>
                  <a:lnTo>
                    <a:pt x="300" y="447"/>
                  </a:lnTo>
                  <a:lnTo>
                    <a:pt x="264" y="447"/>
                  </a:lnTo>
                  <a:close/>
                </a:path>
              </a:pathLst>
            </a:custGeom>
            <a:solidFill>
              <a:srgbClr val="00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cs-CZ"/>
            </a:p>
          </p:txBody>
        </p:sp>
      </p:grpSp>
      <p:cxnSp>
        <p:nvCxnSpPr>
          <p:cNvPr id="71" name="Přímá spojnice se šipkou 2"/>
          <p:cNvCxnSpPr/>
          <p:nvPr/>
        </p:nvCxnSpPr>
        <p:spPr>
          <a:xfrm flipV="1">
            <a:off x="4014788" y="5791200"/>
            <a:ext cx="500062" cy="1428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18" name="Picture 4" descr="C:\Users\jilkoka\Desktop\složky\Loga zákazníků\VW-logo-big.jp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5518150"/>
            <a:ext cx="546100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0" name="Picture 62" descr="http://www.embrayageexpress.com/site/images/normal/Entretien4f76b7833c74f.jpg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6105525"/>
            <a:ext cx="106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4" name="Přímá spojnice se šipkou 2"/>
          <p:cNvCxnSpPr/>
          <p:nvPr/>
        </p:nvCxnSpPr>
        <p:spPr>
          <a:xfrm flipV="1">
            <a:off x="3492500" y="3621088"/>
            <a:ext cx="660400" cy="230187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Přímá spojnice se šipkou 2"/>
          <p:cNvCxnSpPr/>
          <p:nvPr/>
        </p:nvCxnSpPr>
        <p:spPr>
          <a:xfrm>
            <a:off x="3492500" y="3854450"/>
            <a:ext cx="612775" cy="26670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23" name="irc_mi" descr="http://lh3.googleusercontent.com/fKrqaEwOuo2SpYCVXGoGiH-KZSb-YENKskvkfkrh_Kt14Kw27fvAw_X2WX-jxZqdOXrTpVNs6cXTLYElNHiJxQ=s450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6183313"/>
            <a:ext cx="1309687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" name="Přímá spojnice se šipkou 2"/>
          <p:cNvCxnSpPr/>
          <p:nvPr/>
        </p:nvCxnSpPr>
        <p:spPr>
          <a:xfrm flipV="1">
            <a:off x="3700463" y="6451600"/>
            <a:ext cx="500062" cy="14288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25" name="irc_mi" descr="http://freevectorlogo.net/wp-content/uploads/2014/01/geely-vector-logo.png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0" t="9250" r="9500" b="9500"/>
          <a:stretch>
            <a:fillRect/>
          </a:stretch>
        </p:blipFill>
        <p:spPr bwMode="auto">
          <a:xfrm>
            <a:off x="4178300" y="6099175"/>
            <a:ext cx="492125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6" name="irc_mi" descr="http://upload.wikimedia.org/wikipedia/ru/1/10/Lifan_automobile_plant.jpg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3" t="6281" r="11349" b="13043"/>
          <a:stretch>
            <a:fillRect/>
          </a:stretch>
        </p:blipFill>
        <p:spPr bwMode="auto">
          <a:xfrm>
            <a:off x="4659313" y="6194425"/>
            <a:ext cx="523875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7" name="irc_mi" descr="http://logok.org/wp-content/uploads/2014/10/Dongfeng-Motor-logo.png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4" t="4028" r="9509" b="6227"/>
          <a:stretch>
            <a:fillRect/>
          </a:stretch>
        </p:blipFill>
        <p:spPr bwMode="auto">
          <a:xfrm>
            <a:off x="5222875" y="6188075"/>
            <a:ext cx="400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8" name="irc_mi" descr="http://www.brandsoftheworld.com/sites/default/files/styles/logo-thumbnail/public/082013/haima_0.png?itok=qn43QzI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2" b="9232"/>
          <a:stretch>
            <a:fillRect/>
          </a:stretch>
        </p:blipFill>
        <p:spPr bwMode="auto">
          <a:xfrm>
            <a:off x="5648325" y="6194425"/>
            <a:ext cx="4476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9" name="Obrázek 1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0" t="2592" r="9200" b="2592"/>
          <a:stretch>
            <a:fillRect/>
          </a:stretch>
        </p:blipFill>
        <p:spPr bwMode="auto">
          <a:xfrm>
            <a:off x="282575" y="5287963"/>
            <a:ext cx="100965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30" name="Obrázek 1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7" t="13599" r="28737" b="17799"/>
          <a:stretch>
            <a:fillRect/>
          </a:stretch>
        </p:blipFill>
        <p:spPr bwMode="auto">
          <a:xfrm>
            <a:off x="2357438" y="4829175"/>
            <a:ext cx="773112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8" name="Přímá spojnice se šipkou 2"/>
          <p:cNvCxnSpPr>
            <a:endCxn id="28674" idx="1"/>
          </p:cNvCxnSpPr>
          <p:nvPr/>
        </p:nvCxnSpPr>
        <p:spPr>
          <a:xfrm>
            <a:off x="3192463" y="5181600"/>
            <a:ext cx="398462" cy="13652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732" name="Obrázek 1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38" y="5554663"/>
            <a:ext cx="147637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33" name="Picture 38"/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79" b="29111"/>
          <a:stretch>
            <a:fillRect/>
          </a:stretch>
        </p:blipFill>
        <p:spPr bwMode="auto">
          <a:xfrm>
            <a:off x="7194550" y="6297613"/>
            <a:ext cx="1781175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9" name="Přímá spojnice se šipkou 2"/>
          <p:cNvCxnSpPr/>
          <p:nvPr/>
        </p:nvCxnSpPr>
        <p:spPr>
          <a:xfrm>
            <a:off x="7346950" y="5891213"/>
            <a:ext cx="320675" cy="347662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ovéPole 3"/>
          <p:cNvSpPr txBox="1">
            <a:spLocks noChangeArrowheads="1"/>
          </p:cNvSpPr>
          <p:nvPr/>
        </p:nvSpPr>
        <p:spPr bwMode="auto">
          <a:xfrm>
            <a:off x="91630" y="128588"/>
            <a:ext cx="9017000" cy="553998"/>
          </a:xfrm>
          <a:prstGeom prst="rect">
            <a:avLst/>
          </a:prstGeom>
          <a:extLst/>
        </p:spPr>
        <p:txBody>
          <a:bodyPr>
            <a:normAutofit fontScale="97500"/>
          </a:bodyPr>
          <a:lstStyle>
            <a:defPPr>
              <a:defRPr lang="en-GB"/>
            </a:defPPr>
            <a:lvl1pPr algn="ctr" eaLnBrk="0" hangingPunct="0">
              <a:defRPr sz="3000" b="1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altLang="cs-CZ" sz="2400" dirty="0"/>
              <a:t>Hlavní zákazníci – automobilový prům</a:t>
            </a:r>
          </a:p>
        </p:txBody>
      </p:sp>
    </p:spTree>
    <p:extLst>
      <p:ext uri="{BB962C8B-B14F-4D97-AF65-F5344CB8AC3E}">
        <p14:creationId xmlns:p14="http://schemas.microsoft.com/office/powerpoint/2010/main" val="22060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052513"/>
            <a:ext cx="8572500" cy="56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142875" y="116540"/>
            <a:ext cx="9144000" cy="679450"/>
          </a:xfrm>
          <a:prstGeom prst="rect">
            <a:avLst/>
          </a:prstGeom>
          <a:extLst/>
        </p:spPr>
        <p:txBody>
          <a:bodyPr>
            <a:normAutofit/>
          </a:bodyPr>
          <a:lstStyle/>
          <a:p>
            <a:pPr algn="ctr" eaLnBrk="0" hangingPunct="0"/>
            <a:r>
              <a:rPr lang="cs-CZ" sz="3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Pohled na výrobní závod</a:t>
            </a:r>
          </a:p>
        </p:txBody>
      </p:sp>
      <p:cxnSp>
        <p:nvCxnSpPr>
          <p:cNvPr id="33796" name="Straight Connector 5"/>
          <p:cNvCxnSpPr>
            <a:cxnSpLocks noChangeShapeType="1"/>
          </p:cNvCxnSpPr>
          <p:nvPr/>
        </p:nvCxnSpPr>
        <p:spPr bwMode="auto">
          <a:xfrm flipH="1">
            <a:off x="908050" y="3573463"/>
            <a:ext cx="3592513" cy="974725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8"/>
          <p:cNvCxnSpPr>
            <a:cxnSpLocks noChangeShapeType="1"/>
          </p:cNvCxnSpPr>
          <p:nvPr/>
        </p:nvCxnSpPr>
        <p:spPr bwMode="auto">
          <a:xfrm>
            <a:off x="908050" y="4548188"/>
            <a:ext cx="206375" cy="1801812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8" name="Straight Connector 10"/>
          <p:cNvCxnSpPr>
            <a:cxnSpLocks noChangeShapeType="1"/>
          </p:cNvCxnSpPr>
          <p:nvPr/>
        </p:nvCxnSpPr>
        <p:spPr bwMode="auto">
          <a:xfrm flipH="1">
            <a:off x="1114425" y="4541838"/>
            <a:ext cx="5246688" cy="1808162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9" name="Slide Number Placeholder 6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fld id="{AF981C09-D63E-4F36-BDBA-9C5ABAB33912}" type="slidenum">
              <a:rPr lang="en-US" altLang="cs-CZ" smtClean="0">
                <a:solidFill>
                  <a:schemeClr val="bg1"/>
                </a:solidFill>
              </a:rPr>
              <a:pPr eaLnBrk="0" hangingPunct="0"/>
              <a:t>5</a:t>
            </a:fld>
            <a:endParaRPr lang="en-US" altLang="cs-CZ" smtClean="0">
              <a:solidFill>
                <a:schemeClr val="bg1"/>
              </a:solidFill>
            </a:endParaRPr>
          </a:p>
        </p:txBody>
      </p:sp>
      <p:cxnSp>
        <p:nvCxnSpPr>
          <p:cNvPr id="33800" name="Straight Connector 8"/>
          <p:cNvCxnSpPr>
            <a:cxnSpLocks noChangeShapeType="1"/>
          </p:cNvCxnSpPr>
          <p:nvPr/>
        </p:nvCxnSpPr>
        <p:spPr bwMode="auto">
          <a:xfrm>
            <a:off x="4500563" y="3573463"/>
            <a:ext cx="1871662" cy="974725"/>
          </a:xfrm>
          <a:prstGeom prst="line">
            <a:avLst/>
          </a:prstGeom>
          <a:noFill/>
          <a:ln w="38100" algn="ctr">
            <a:solidFill>
              <a:srgbClr val="FF0000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0518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400" y="1005042"/>
            <a:ext cx="9358378" cy="542399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lIns="98425" tIns="49213" rIns="98425" bIns="49213"/>
          <a:lstStyle/>
          <a:p>
            <a:pPr indent="-34290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cs-CZ" dirty="0" smtClean="0">
                <a:solidFill>
                  <a:srgbClr val="0000FF"/>
                </a:solidFill>
                <a:latin typeface="+mj-lt"/>
                <a:cs typeface="Arial" charset="0"/>
              </a:rPr>
              <a:t>Členství: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/>
            </a:pPr>
            <a:r>
              <a:rPr lang="cs-CZ" dirty="0" smtClean="0">
                <a:latin typeface="+mj-lt"/>
                <a:cs typeface="Arial" charset="0"/>
              </a:rPr>
              <a:t>Sdružení Automobilového </a:t>
            </a:r>
            <a:r>
              <a:rPr lang="en-US" dirty="0" smtClean="0">
                <a:latin typeface="+mj-lt"/>
                <a:cs typeface="Arial" charset="0"/>
              </a:rPr>
              <a:t>P</a:t>
            </a:r>
            <a:r>
              <a:rPr lang="cs-CZ" dirty="0" smtClean="0">
                <a:latin typeface="+mj-lt"/>
                <a:cs typeface="Arial" charset="0"/>
              </a:rPr>
              <a:t>růmyslu</a:t>
            </a:r>
            <a:r>
              <a:rPr lang="en-US" dirty="0" smtClean="0">
                <a:latin typeface="+mj-lt"/>
                <a:cs typeface="Arial" charset="0"/>
              </a:rPr>
              <a:t> </a:t>
            </a:r>
            <a:r>
              <a:rPr lang="cs-CZ" dirty="0" smtClean="0">
                <a:latin typeface="+mj-lt"/>
                <a:cs typeface="Arial" charset="0"/>
              </a:rPr>
              <a:t>ČR </a:t>
            </a:r>
            <a:r>
              <a:rPr lang="en-US" dirty="0" smtClean="0">
                <a:latin typeface="+mj-lt"/>
                <a:cs typeface="Arial" charset="0"/>
              </a:rPr>
              <a:t>(</a:t>
            </a:r>
            <a:r>
              <a:rPr lang="en-US" dirty="0" err="1" smtClean="0">
                <a:latin typeface="+mj-lt"/>
                <a:cs typeface="Arial" charset="0"/>
              </a:rPr>
              <a:t>AutoSAP</a:t>
            </a:r>
            <a:r>
              <a:rPr lang="en-US" dirty="0" smtClean="0">
                <a:latin typeface="+mj-lt"/>
                <a:cs typeface="Arial" charset="0"/>
              </a:rPr>
              <a:t>)</a:t>
            </a:r>
            <a:endParaRPr lang="cs-CZ" dirty="0" smtClean="0">
              <a:latin typeface="+mj-lt"/>
              <a:cs typeface="Arial" charset="0"/>
            </a:endParaRP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/>
            </a:pPr>
            <a:r>
              <a:rPr lang="cs-CZ" dirty="0" smtClean="0">
                <a:latin typeface="+mj-lt"/>
                <a:cs typeface="Arial" charset="0"/>
              </a:rPr>
              <a:t>Moravskoslezský Automobilový </a:t>
            </a:r>
            <a:r>
              <a:rPr lang="cs-CZ" dirty="0">
                <a:latin typeface="+mj-lt"/>
                <a:cs typeface="Arial" charset="0"/>
              </a:rPr>
              <a:t>K</a:t>
            </a:r>
            <a:r>
              <a:rPr lang="cs-CZ" dirty="0" smtClean="0">
                <a:latin typeface="+mj-lt"/>
                <a:cs typeface="Arial" charset="0"/>
              </a:rPr>
              <a:t>lastr</a:t>
            </a:r>
            <a:endParaRPr lang="cs-CZ" dirty="0">
              <a:latin typeface="+mj-lt"/>
              <a:cs typeface="Arial" charset="0"/>
            </a:endParaRP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/>
            </a:pPr>
            <a:r>
              <a:rPr lang="en-US" dirty="0" err="1" smtClean="0">
                <a:latin typeface="+mj-lt"/>
                <a:cs typeface="Arial" charset="0"/>
              </a:rPr>
              <a:t>Svaz</a:t>
            </a:r>
            <a:r>
              <a:rPr lang="en-US" dirty="0" smtClean="0">
                <a:latin typeface="+mj-lt"/>
                <a:cs typeface="Arial" charset="0"/>
              </a:rPr>
              <a:t> Pr</a:t>
            </a:r>
            <a:r>
              <a:rPr lang="cs-CZ" dirty="0" smtClean="0">
                <a:latin typeface="+mj-lt"/>
                <a:cs typeface="Arial" charset="0"/>
              </a:rPr>
              <a:t>ůmyslu a Dopravy ČR</a:t>
            </a:r>
            <a:endParaRPr lang="cs-CZ" dirty="0">
              <a:latin typeface="+mj-lt"/>
              <a:cs typeface="Arial" charset="0"/>
            </a:endParaRP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/>
            </a:pPr>
            <a:r>
              <a:rPr lang="cs-CZ" dirty="0">
                <a:latin typeface="+mj-lt"/>
                <a:cs typeface="Arial" charset="0"/>
              </a:rPr>
              <a:t>Krajská Hospodářská Komora </a:t>
            </a:r>
            <a:r>
              <a:rPr lang="en-US" dirty="0">
                <a:latin typeface="+mj-lt"/>
                <a:cs typeface="Arial" charset="0"/>
              </a:rPr>
              <a:t>/ </a:t>
            </a:r>
            <a:r>
              <a:rPr lang="cs-CZ" dirty="0">
                <a:latin typeface="+mj-lt"/>
                <a:cs typeface="Arial" charset="0"/>
              </a:rPr>
              <a:t>Okresní Hospodářska Komora</a:t>
            </a:r>
          </a:p>
          <a:p>
            <a:pPr lvl="1" indent="-342900">
              <a:lnSpc>
                <a:spcPct val="150000"/>
              </a:lnSpc>
              <a:spcBef>
                <a:spcPts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  <a:defRPr/>
            </a:pPr>
            <a:r>
              <a:rPr lang="cs-CZ" dirty="0" smtClean="0">
                <a:latin typeface="+mj-lt"/>
                <a:cs typeface="Arial" charset="0"/>
              </a:rPr>
              <a:t>Česká </a:t>
            </a:r>
            <a:r>
              <a:rPr lang="en-US" dirty="0" smtClean="0">
                <a:latin typeface="+mj-lt"/>
                <a:cs typeface="Arial" charset="0"/>
              </a:rPr>
              <a:t>P</a:t>
            </a:r>
            <a:r>
              <a:rPr lang="cs-CZ" dirty="0" smtClean="0">
                <a:latin typeface="+mj-lt"/>
                <a:cs typeface="Arial" charset="0"/>
              </a:rPr>
              <a:t>latforma </a:t>
            </a:r>
            <a:r>
              <a:rPr lang="en-US" dirty="0" smtClean="0">
                <a:latin typeface="+mj-lt"/>
                <a:cs typeface="Arial" charset="0"/>
              </a:rPr>
              <a:t>B</a:t>
            </a:r>
            <a:r>
              <a:rPr lang="cs-CZ" dirty="0" smtClean="0">
                <a:latin typeface="+mj-lt"/>
                <a:cs typeface="Arial" charset="0"/>
              </a:rPr>
              <a:t>ezpečnosti </a:t>
            </a:r>
            <a:r>
              <a:rPr lang="en-US" dirty="0" smtClean="0">
                <a:latin typeface="+mj-lt"/>
                <a:cs typeface="Arial" charset="0"/>
              </a:rPr>
              <a:t>P</a:t>
            </a:r>
            <a:r>
              <a:rPr lang="cs-CZ" dirty="0" smtClean="0">
                <a:latin typeface="+mj-lt"/>
                <a:cs typeface="Arial" charset="0"/>
              </a:rPr>
              <a:t>růmyslu</a:t>
            </a:r>
            <a:endParaRPr lang="cs-CZ" dirty="0">
              <a:latin typeface="+mj-lt"/>
              <a:cs typeface="Arial" charset="0"/>
            </a:endParaRPr>
          </a:p>
          <a:p>
            <a:pPr>
              <a:spcBef>
                <a:spcPts val="0"/>
              </a:spcBef>
              <a:buClr>
                <a:schemeClr val="accent2"/>
              </a:buClr>
              <a:defRPr/>
            </a:pPr>
            <a:endParaRPr lang="en-US" sz="2400" dirty="0">
              <a:latin typeface="+mj-lt"/>
              <a:cs typeface="Arial" charset="0"/>
            </a:endParaRPr>
          </a:p>
          <a:p>
            <a:pPr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cs-CZ" dirty="0" smtClean="0">
                <a:solidFill>
                  <a:srgbClr val="0000FF"/>
                </a:solidFill>
                <a:latin typeface="+mj-lt"/>
                <a:cs typeface="Arial" charset="0"/>
              </a:rPr>
              <a:t>Certifikace</a:t>
            </a:r>
            <a:r>
              <a:rPr lang="en-US" dirty="0" smtClean="0">
                <a:solidFill>
                  <a:srgbClr val="0000FF"/>
                </a:solidFill>
                <a:latin typeface="+mj-lt"/>
                <a:cs typeface="Arial" charset="0"/>
              </a:rPr>
              <a:t>:</a:t>
            </a:r>
          </a:p>
          <a:p>
            <a:pPr indent="-342900">
              <a:spcBef>
                <a:spcPts val="0"/>
              </a:spcBef>
              <a:buClr>
                <a:schemeClr val="accent2"/>
              </a:buClr>
              <a:defRPr/>
            </a:pPr>
            <a:endParaRPr lang="en-US" sz="1000" dirty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cs-CZ" dirty="0">
                <a:latin typeface="+mj-lt"/>
                <a:cs typeface="Arial" charset="0"/>
              </a:rPr>
              <a:t>ISO TS </a:t>
            </a:r>
            <a:r>
              <a:rPr lang="cs-CZ" dirty="0" smtClean="0">
                <a:latin typeface="+mj-lt"/>
                <a:cs typeface="Arial" charset="0"/>
              </a:rPr>
              <a:t>16949</a:t>
            </a:r>
            <a:r>
              <a:rPr lang="en-US" dirty="0" smtClean="0">
                <a:latin typeface="+mj-lt"/>
                <a:cs typeface="Arial" charset="0"/>
              </a:rPr>
              <a:t> – </a:t>
            </a:r>
            <a:r>
              <a:rPr lang="en-US" dirty="0" err="1" smtClean="0">
                <a:latin typeface="+mj-lt"/>
                <a:cs typeface="Arial" charset="0"/>
              </a:rPr>
              <a:t>kvalita</a:t>
            </a:r>
            <a:endParaRPr lang="cs-CZ" dirty="0" smtClean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1000" dirty="0" smtClean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cs-CZ" dirty="0" smtClean="0">
                <a:latin typeface="+mj-lt"/>
                <a:cs typeface="Arial" charset="0"/>
              </a:rPr>
              <a:t>ISO 14001</a:t>
            </a:r>
            <a:r>
              <a:rPr lang="en-US" dirty="0" smtClean="0">
                <a:latin typeface="+mj-lt"/>
                <a:cs typeface="Arial" charset="0"/>
              </a:rPr>
              <a:t> – </a:t>
            </a:r>
            <a:r>
              <a:rPr lang="cs-CZ" dirty="0" smtClean="0">
                <a:latin typeface="+mj-lt"/>
                <a:cs typeface="Arial" charset="0"/>
              </a:rPr>
              <a:t>životní prostředí</a:t>
            </a:r>
            <a:endParaRPr lang="en-US" dirty="0" smtClean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1000" dirty="0" smtClean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cs-CZ" dirty="0" smtClean="0">
                <a:latin typeface="+mj-lt"/>
                <a:cs typeface="Arial" charset="0"/>
              </a:rPr>
              <a:t>ISO 18001</a:t>
            </a:r>
            <a:r>
              <a:rPr lang="en-US" dirty="0" smtClean="0">
                <a:latin typeface="+mj-lt"/>
                <a:cs typeface="Arial" charset="0"/>
              </a:rPr>
              <a:t> – </a:t>
            </a:r>
            <a:r>
              <a:rPr lang="cs-CZ" dirty="0" smtClean="0">
                <a:latin typeface="+mj-lt"/>
                <a:cs typeface="Arial" charset="0"/>
              </a:rPr>
              <a:t>bezpečnost práce</a:t>
            </a:r>
            <a:endParaRPr lang="en-US" dirty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1000" dirty="0" smtClean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dirty="0" smtClean="0">
                <a:latin typeface="+mj-lt"/>
                <a:cs typeface="Arial" charset="0"/>
              </a:rPr>
              <a:t>ISO 50001 –</a:t>
            </a:r>
            <a:r>
              <a:rPr lang="cs-CZ" dirty="0" smtClean="0">
                <a:latin typeface="+mj-lt"/>
                <a:cs typeface="Arial" charset="0"/>
              </a:rPr>
              <a:t> </a:t>
            </a:r>
            <a:r>
              <a:rPr lang="en-US" dirty="0" err="1" smtClean="0">
                <a:latin typeface="+mj-lt"/>
                <a:cs typeface="Arial" charset="0"/>
              </a:rPr>
              <a:t>hospoda</a:t>
            </a:r>
            <a:r>
              <a:rPr lang="cs-CZ" dirty="0" smtClean="0">
                <a:latin typeface="+mj-lt"/>
                <a:cs typeface="Arial" charset="0"/>
              </a:rPr>
              <a:t>ření s energiemi</a:t>
            </a: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cs-CZ" dirty="0">
              <a:latin typeface="+mj-lt"/>
              <a:cs typeface="Arial" charset="0"/>
            </a:endParaRPr>
          </a:p>
          <a:p>
            <a:pPr lvl="1" indent="-342900">
              <a:spcBef>
                <a:spcPts val="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cs-CZ" dirty="0" smtClean="0">
              <a:latin typeface="+mj-lt"/>
              <a:cs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117465"/>
            <a:ext cx="9144000" cy="642917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eaLnBrk="0" hangingPunct="0"/>
            <a:r>
              <a:rPr lang="cs-CZ" altLang="ja-JP" sz="3000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Členství a certifikace</a:t>
            </a:r>
            <a:endParaRPr lang="en-US" altLang="ja-JP" sz="3000" b="1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294118"/>
              </p:ext>
            </p:extLst>
          </p:nvPr>
        </p:nvGraphicFramePr>
        <p:xfrm>
          <a:off x="5864224" y="3429000"/>
          <a:ext cx="1516166" cy="1954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Acrobat Document" r:id="rId3" imgW="5355000" imgH="7578000" progId="AcroExch.Document.7">
                  <p:embed/>
                </p:oleObj>
              </mc:Choice>
              <mc:Fallback>
                <p:oleObj name="Acrobat Document" r:id="rId3" imgW="5355000" imgH="75780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4224" y="3429000"/>
                        <a:ext cx="1516166" cy="1954815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>
                            <a:alpha val="94901"/>
                          </a:schemeClr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400" y="3429000"/>
            <a:ext cx="1440200" cy="1968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839" y="4689824"/>
            <a:ext cx="1391311" cy="1967754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" name="Obrázek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8180" y="4730876"/>
            <a:ext cx="1512210" cy="1926701"/>
          </a:xfrm>
          <a:prstGeom prst="rect">
            <a:avLst/>
          </a:prstGeom>
          <a:ln w="19050" cap="flat">
            <a:solidFill>
              <a:schemeClr val="tx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272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6" name="Rectangle 6"/>
          <p:cNvSpPr>
            <a:spLocks noChangeArrowheads="1"/>
          </p:cNvSpPr>
          <p:nvPr/>
        </p:nvSpPr>
        <p:spPr bwMode="auto">
          <a:xfrm>
            <a:off x="6802438" y="207963"/>
            <a:ext cx="90011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1"/>
            </a:outerShdw>
          </a:effectLst>
        </p:spPr>
        <p:txBody>
          <a:bodyPr wrap="none" lIns="98425" tIns="49213" rIns="98425" bIns="49213" anchor="ctr"/>
          <a:lstStyle/>
          <a:p>
            <a:pPr algn="ctr" eaLnBrk="0" hangingPunct="0">
              <a:defRPr/>
            </a:pPr>
            <a:endParaRPr lang="cs-CZ" b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86017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2944" y="1196690"/>
            <a:ext cx="6550025" cy="5246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DFFC"/>
            </a:outerShdw>
          </a:effectLst>
        </p:spPr>
      </p:pic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578095" y="157173"/>
            <a:ext cx="7959725" cy="57148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eaLnBrk="0" hangingPunct="0"/>
            <a:r>
              <a:rPr lang="cs-CZ" sz="3000" b="1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Výrobní portfolio</a:t>
            </a:r>
            <a:endParaRPr lang="cs-CZ" sz="3000" b="1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590872" y="188640"/>
            <a:ext cx="8229600" cy="576064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Úzká specializace firmy</a:t>
            </a:r>
            <a:endParaRPr lang="cs-CZ" sz="2800" b="1" dirty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31094" y="980660"/>
            <a:ext cx="8749155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1700" dirty="0" smtClean="0">
                <a:latin typeface="+mn-lt"/>
              </a:rPr>
              <a:t>Speciální technologie </a:t>
            </a:r>
            <a:r>
              <a:rPr lang="cs-CZ" sz="1700" dirty="0">
                <a:solidFill>
                  <a:srgbClr val="C00000"/>
                </a:solidFill>
                <a:latin typeface="+mn-lt"/>
              </a:rPr>
              <a:t>broušení </a:t>
            </a:r>
            <a:r>
              <a:rPr lang="cs-CZ" sz="1700" dirty="0" smtClean="0">
                <a:solidFill>
                  <a:srgbClr val="C00000"/>
                </a:solidFill>
                <a:latin typeface="+mn-lt"/>
              </a:rPr>
              <a:t>ložisek  </a:t>
            </a:r>
            <a:r>
              <a:rPr lang="cs-CZ" sz="1700" dirty="0" smtClean="0">
                <a:latin typeface="+mn-lt"/>
              </a:rPr>
              <a:t>(regionálně nejblíže v Brně)</a:t>
            </a:r>
            <a:endParaRPr lang="cs-CZ" sz="1700" b="1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endParaRPr lang="cs-CZ" sz="1700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1700" dirty="0" smtClean="0">
                <a:latin typeface="+mn-lt"/>
              </a:rPr>
              <a:t>Tolerance </a:t>
            </a:r>
            <a:r>
              <a:rPr lang="cs-CZ" sz="1700" dirty="0" smtClean="0">
                <a:solidFill>
                  <a:srgbClr val="C00000"/>
                </a:solidFill>
                <a:latin typeface="+mn-lt"/>
              </a:rPr>
              <a:t>mikrogeometrie</a:t>
            </a:r>
            <a:r>
              <a:rPr lang="cs-CZ" sz="1700" dirty="0" smtClean="0">
                <a:latin typeface="+mn-lt"/>
              </a:rPr>
              <a:t> – broušení v</a:t>
            </a:r>
            <a:r>
              <a:rPr lang="en-US" sz="1700" dirty="0">
                <a:latin typeface="+mn-lt"/>
              </a:rPr>
              <a:t> </a:t>
            </a:r>
            <a:r>
              <a:rPr lang="cs-CZ" sz="1700" dirty="0" smtClean="0">
                <a:latin typeface="+mn-lt"/>
              </a:rPr>
              <a:t> </a:t>
            </a:r>
            <a:r>
              <a:rPr lang="en-US" sz="1700" dirty="0" smtClean="0">
                <a:latin typeface="+mn-lt"/>
              </a:rPr>
              <a:t>5</a:t>
            </a:r>
            <a:r>
              <a:rPr lang="cs-CZ" sz="1700" dirty="0" smtClean="0">
                <a:latin typeface="+mn-lt"/>
              </a:rPr>
              <a:t> mikronech </a:t>
            </a:r>
            <a:r>
              <a:rPr lang="en-US" sz="1700" dirty="0" smtClean="0">
                <a:latin typeface="+mn-lt"/>
              </a:rPr>
              <a:t>(5 tis</a:t>
            </a:r>
            <a:r>
              <a:rPr lang="cs-CZ" sz="1700" dirty="0" smtClean="0">
                <a:latin typeface="+mn-lt"/>
              </a:rPr>
              <a:t>ícin milimetru</a:t>
            </a:r>
            <a:r>
              <a:rPr lang="en-US" sz="1700" dirty="0" smtClean="0">
                <a:latin typeface="+mn-lt"/>
              </a:rPr>
              <a:t>)</a:t>
            </a:r>
            <a:endParaRPr lang="cs-CZ" sz="1700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endParaRPr lang="cs-CZ" sz="1700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1700" dirty="0">
                <a:latin typeface="+mn-lt"/>
              </a:rPr>
              <a:t>Soustružení – </a:t>
            </a:r>
            <a:r>
              <a:rPr lang="cs-CZ" sz="1700" dirty="0">
                <a:solidFill>
                  <a:srgbClr val="C00000"/>
                </a:solidFill>
                <a:latin typeface="+mn-lt"/>
              </a:rPr>
              <a:t>vícevřetenové a CNC soustruhy </a:t>
            </a:r>
            <a:r>
              <a:rPr lang="cs-CZ" sz="1700" dirty="0">
                <a:latin typeface="+mn-lt"/>
              </a:rPr>
              <a:t>- složitost seřízení – mnoho typů</a:t>
            </a:r>
          </a:p>
          <a:p>
            <a:pPr marL="342900" indent="-342900">
              <a:buFont typeface="+mj-lt"/>
              <a:buAutoNum type="arabicPeriod"/>
            </a:pPr>
            <a:endParaRPr lang="cs-CZ" sz="1700" b="1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1700" dirty="0">
                <a:solidFill>
                  <a:srgbClr val="C00000"/>
                </a:solidFill>
                <a:latin typeface="+mn-lt"/>
              </a:rPr>
              <a:t>Kalení</a:t>
            </a:r>
            <a:r>
              <a:rPr lang="cs-CZ" sz="1700" dirty="0">
                <a:latin typeface="+mn-lt"/>
              </a:rPr>
              <a:t> – průběžná kalicí linka, popouštění do tekuté soli</a:t>
            </a:r>
          </a:p>
          <a:p>
            <a:pPr marL="342900" indent="-342900">
              <a:buFont typeface="+mj-lt"/>
              <a:buAutoNum type="arabicPeriod"/>
            </a:pPr>
            <a:endParaRPr lang="cs-CZ" sz="1700" b="1" dirty="0" smtClean="0"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1700" dirty="0" smtClean="0">
                <a:solidFill>
                  <a:srgbClr val="C00000"/>
                </a:solidFill>
                <a:latin typeface="+mn-lt"/>
              </a:rPr>
              <a:t>Speciální typy broušení </a:t>
            </a:r>
            <a:r>
              <a:rPr lang="cs-CZ" sz="1700" dirty="0" smtClean="0">
                <a:latin typeface="+mn-lt"/>
              </a:rPr>
              <a:t>např.: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cs-CZ" sz="1700" dirty="0" smtClean="0">
                <a:latin typeface="+mn-lt"/>
              </a:rPr>
              <a:t>broušení čel a vnějších průměrů průběžnou bruskou: cyklový čas 1 vteřina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cs-CZ" sz="1700" dirty="0" smtClean="0">
                <a:latin typeface="+mn-lt"/>
              </a:rPr>
              <a:t>broušení vnějšku zápichem pro dosažení speciální drsnosti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cs-CZ" sz="1700" dirty="0">
                <a:latin typeface="+mn-lt"/>
              </a:rPr>
              <a:t>b</a:t>
            </a:r>
            <a:r>
              <a:rPr lang="cs-CZ" sz="1700" dirty="0" smtClean="0">
                <a:latin typeface="+mn-lt"/>
              </a:rPr>
              <a:t>roušení otvorů s velmi malými tolerancemi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cs-CZ" sz="1700" dirty="0">
                <a:latin typeface="+mn-lt"/>
              </a:rPr>
              <a:t>p</a:t>
            </a:r>
            <a:r>
              <a:rPr lang="cs-CZ" sz="1700" dirty="0" smtClean="0">
                <a:latin typeface="+mn-lt"/>
              </a:rPr>
              <a:t>řísné požadavky na kruhovitost apod.</a:t>
            </a:r>
            <a:endParaRPr lang="en-US" sz="1700" dirty="0" smtClean="0">
              <a:latin typeface="+mn-lt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cs-CZ" sz="1700" dirty="0">
                <a:latin typeface="+mn-lt"/>
              </a:rPr>
              <a:t>h</a:t>
            </a:r>
            <a:r>
              <a:rPr lang="en-US" sz="1700" dirty="0" smtClean="0">
                <a:latin typeface="+mn-lt"/>
              </a:rPr>
              <a:t>o</a:t>
            </a:r>
            <a:r>
              <a:rPr lang="cs-CZ" sz="1700" dirty="0" smtClean="0">
                <a:latin typeface="+mn-lt"/>
              </a:rPr>
              <a:t>n</a:t>
            </a:r>
            <a:r>
              <a:rPr lang="en-US" sz="1700" dirty="0" err="1" smtClean="0">
                <a:latin typeface="+mn-lt"/>
              </a:rPr>
              <a:t>ov</a:t>
            </a:r>
            <a:r>
              <a:rPr lang="cs-CZ" sz="1700" dirty="0" smtClean="0">
                <a:latin typeface="+mn-lt"/>
              </a:rPr>
              <a:t>ání</a:t>
            </a:r>
          </a:p>
          <a:p>
            <a:endParaRPr lang="cs-CZ" sz="1700" dirty="0" smtClean="0">
              <a:latin typeface="+mn-lt"/>
            </a:endParaRPr>
          </a:p>
          <a:p>
            <a:pPr marL="342900" indent="-342900">
              <a:buAutoNum type="arabicPeriod" startAt="6"/>
            </a:pPr>
            <a:r>
              <a:rPr lang="cs-CZ" sz="1700" dirty="0" smtClean="0">
                <a:solidFill>
                  <a:srgbClr val="C00000"/>
                </a:solidFill>
                <a:latin typeface="+mn-lt"/>
              </a:rPr>
              <a:t>Praní, konzervování, značení, třídění, montáž, ....</a:t>
            </a:r>
          </a:p>
          <a:p>
            <a:pPr marL="342900" indent="-342900">
              <a:buAutoNum type="arabicPeriod" startAt="6"/>
            </a:pPr>
            <a:endParaRPr lang="cs-CZ" sz="1700" dirty="0">
              <a:latin typeface="+mn-lt"/>
            </a:endParaRPr>
          </a:p>
          <a:p>
            <a:pPr marL="342900" indent="-342900">
              <a:buAutoNum type="arabicPeriod" startAt="6"/>
            </a:pPr>
            <a:r>
              <a:rPr lang="cs-CZ" sz="1700" dirty="0" smtClean="0">
                <a:latin typeface="+mn-lt"/>
              </a:rPr>
              <a:t>Požadavek na soběstačnou práci, odpovědnost a logické myšlení – návaznost procesů, odpovědnost za kvalitu a odvedenou práci</a:t>
            </a:r>
            <a:endParaRPr lang="cs-CZ" sz="17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713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590872" y="188640"/>
            <a:ext cx="8229600" cy="576064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Aktuální situace v </a:t>
            </a:r>
            <a:r>
              <a:rPr lang="cs-CZ" sz="2800" dirty="0" err="1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Koyo</a:t>
            </a:r>
            <a:endParaRPr lang="cs-CZ" sz="2800" b="1" dirty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7504" y="1052737"/>
            <a:ext cx="9036496" cy="5400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b="1" dirty="0">
                <a:ea typeface="Verdana" pitchFamily="34" charset="0"/>
                <a:cs typeface="Verdana" pitchFamily="34" charset="0"/>
              </a:rPr>
              <a:t>Fluktuace v roce 2016: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			</a:t>
            </a:r>
            <a:r>
              <a:rPr lang="en-US" sz="1800" dirty="0" smtClean="0">
                <a:ea typeface="Verdana" pitchFamily="34" charset="0"/>
                <a:cs typeface="Verdana" pitchFamily="34" charset="0"/>
              </a:rPr>
              <a:t>	</a:t>
            </a:r>
            <a:r>
              <a:rPr lang="cs-CZ" sz="1700" dirty="0">
                <a:solidFill>
                  <a:srgbClr val="C00000"/>
                </a:solidFill>
              </a:rPr>
              <a:t>20,9</a:t>
            </a:r>
            <a:r>
              <a:rPr lang="cs-CZ" sz="1700" dirty="0">
                <a:solidFill>
                  <a:srgbClr val="C00000"/>
                </a:solidFill>
              </a:rPr>
              <a:t>%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dirty="0"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b="1" dirty="0">
                <a:ea typeface="Verdana" pitchFamily="34" charset="0"/>
                <a:cs typeface="Verdana" pitchFamily="34" charset="0"/>
              </a:rPr>
              <a:t>Z toho fluktuace ve zkušební době:</a:t>
            </a:r>
            <a:r>
              <a:rPr lang="cs-CZ" sz="1800" dirty="0">
                <a:ea typeface="Verdana" pitchFamily="34" charset="0"/>
                <a:cs typeface="Verdana" pitchFamily="34" charset="0"/>
              </a:rPr>
              <a:t>	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          </a:t>
            </a:r>
            <a:r>
              <a:rPr lang="en-US" sz="18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cs-CZ" sz="1700" dirty="0">
                <a:solidFill>
                  <a:srgbClr val="C00000"/>
                </a:solidFill>
              </a:rPr>
              <a:t>10,5%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dirty="0" smtClean="0"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dirty="0" smtClean="0">
                <a:ea typeface="Verdana" pitchFamily="34" charset="0"/>
                <a:cs typeface="Verdana" pitchFamily="34" charset="0"/>
              </a:rPr>
              <a:t>- na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pozici strojaře se hlásí v průměru jen </a:t>
            </a:r>
            <a:r>
              <a:rPr lang="cs-CZ" sz="1700" dirty="0">
                <a:solidFill>
                  <a:srgbClr val="C00000"/>
                </a:solidFill>
              </a:rPr>
              <a:t>2 </a:t>
            </a:r>
            <a:r>
              <a:rPr lang="cs-CZ" sz="1700" dirty="0" smtClean="0">
                <a:solidFill>
                  <a:srgbClr val="C00000"/>
                </a:solidFill>
              </a:rPr>
              <a:t>uchazeči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 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dirty="0" smtClean="0">
                <a:ea typeface="Verdana" pitchFamily="34" charset="0"/>
                <a:cs typeface="Verdana" pitchFamily="34" charset="0"/>
              </a:rPr>
              <a:t>- na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pozici humanitního oboru v průměru </a:t>
            </a:r>
            <a:r>
              <a:rPr lang="cs-CZ" sz="1700" dirty="0">
                <a:solidFill>
                  <a:srgbClr val="C00000"/>
                </a:solidFill>
              </a:rPr>
              <a:t>10-15 uchazečů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800" dirty="0" smtClean="0">
                <a:ea typeface="Verdana" pitchFamily="34" charset="0"/>
                <a:cs typeface="Verdana" pitchFamily="34" charset="0"/>
              </a:rPr>
              <a:t>na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pozici strojaře trvá obsazení pozice vhodným uchazečem </a:t>
            </a:r>
            <a:r>
              <a:rPr lang="cs-CZ" sz="1700" dirty="0">
                <a:solidFill>
                  <a:srgbClr val="C00000"/>
                </a:solidFill>
              </a:rPr>
              <a:t>3 měsíce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800" dirty="0">
                <a:ea typeface="Verdana" pitchFamily="34" charset="0"/>
                <a:cs typeface="Verdana" pitchFamily="34" charset="0"/>
              </a:rPr>
              <a:t>na pozici humanitního oboru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je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to jen </a:t>
            </a:r>
            <a:r>
              <a:rPr lang="cs-CZ" sz="1700" dirty="0">
                <a:solidFill>
                  <a:srgbClr val="C00000"/>
                </a:solidFill>
              </a:rPr>
              <a:t>1 měsíc</a:t>
            </a:r>
            <a:endParaRPr lang="cs-CZ" sz="1700" dirty="0">
              <a:solidFill>
                <a:srgbClr val="C00000"/>
              </a:solidFill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b="1" dirty="0" smtClean="0">
                <a:latin typeface="+mj-lt"/>
                <a:ea typeface="Verdana" pitchFamily="34" charset="0"/>
                <a:cs typeface="Verdana" pitchFamily="34" charset="0"/>
              </a:rPr>
              <a:t>Průměrná doba zaučení absolventa pro samostatný výkon práce</a:t>
            </a:r>
            <a:r>
              <a:rPr lang="cs-CZ" sz="1800" b="1" dirty="0" smtClean="0">
                <a:latin typeface="+mj-lt"/>
                <a:ea typeface="Verdana" pitchFamily="34" charset="0"/>
                <a:cs typeface="Verdana" pitchFamily="34" charset="0"/>
              </a:rPr>
              <a:t>: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8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r>
              <a:rPr lang="cs-CZ" sz="1800" b="1" dirty="0" smtClean="0">
                <a:latin typeface="+mj-lt"/>
                <a:ea typeface="Verdana" pitchFamily="34" charset="0"/>
                <a:cs typeface="Verdana" pitchFamily="34" charset="0"/>
              </a:rPr>
              <a:t>TECHNICKÉ POZICE:</a:t>
            </a:r>
            <a:endParaRPr lang="cs-CZ" sz="1800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800" dirty="0" smtClean="0">
                <a:ea typeface="Verdana" pitchFamily="34" charset="0"/>
                <a:cs typeface="Verdana" pitchFamily="34" charset="0"/>
              </a:rPr>
              <a:t>Strojní nebo jiné technické 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učiliště, SŠ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		</a:t>
            </a:r>
            <a:r>
              <a:rPr lang="cs-CZ" sz="1700" dirty="0">
                <a:solidFill>
                  <a:srgbClr val="C00000"/>
                </a:solidFill>
              </a:rPr>
              <a:t>2 měsíce</a:t>
            </a:r>
          </a:p>
          <a:p>
            <a:pPr lvl="1" eaLnBrk="1" hangingPunct="1">
              <a:spcBef>
                <a:spcPts val="0"/>
              </a:spcBef>
              <a:buFontTx/>
              <a:buChar char="-"/>
            </a:pPr>
            <a:endParaRPr lang="cs-CZ" sz="1800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>
              <a:spcBef>
                <a:spcPts val="0"/>
              </a:spcBef>
              <a:buFontTx/>
              <a:buChar char="-"/>
            </a:pPr>
            <a:r>
              <a:rPr lang="cs-CZ" sz="1800" dirty="0" smtClean="0">
                <a:ea typeface="Verdana" pitchFamily="34" charset="0"/>
                <a:cs typeface="Verdana" pitchFamily="34" charset="0"/>
              </a:rPr>
              <a:t>Jiné vzdělání pro práci na technické pozici</a:t>
            </a:r>
            <a:r>
              <a:rPr lang="cs-CZ" sz="1800" dirty="0" smtClean="0">
                <a:ea typeface="Verdana" pitchFamily="34" charset="0"/>
                <a:cs typeface="Verdana" pitchFamily="34" charset="0"/>
              </a:rPr>
              <a:t>	</a:t>
            </a:r>
            <a:r>
              <a:rPr lang="cs-CZ" sz="1700" dirty="0">
                <a:solidFill>
                  <a:srgbClr val="C00000"/>
                </a:solidFill>
              </a:rPr>
              <a:t>4 - 6 měsíců</a:t>
            </a: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7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700" b="1" dirty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700" b="1" dirty="0" smtClean="0">
              <a:latin typeface="+mj-lt"/>
              <a:ea typeface="Verdana" pitchFamily="34" charset="0"/>
              <a:cs typeface="Verdana" pitchFamily="34" charset="0"/>
            </a:endParaRPr>
          </a:p>
          <a:p>
            <a:pPr marL="457200" lvl="1" indent="0" eaLnBrk="1" hangingPunct="1">
              <a:spcBef>
                <a:spcPts val="0"/>
              </a:spcBef>
              <a:buNone/>
            </a:pPr>
            <a:endParaRPr lang="cs-CZ" sz="1700" dirty="0" smtClean="0">
              <a:latin typeface="+mj-lt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70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_JTEKT_Europe">
  <a:themeElements>
    <a:clrScheme name="Powerpoint_JTEKT_Europe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CC0000"/>
      </a:accent2>
      <a:accent3>
        <a:srgbClr val="FFFFFF"/>
      </a:accent3>
      <a:accent4>
        <a:srgbClr val="000000"/>
      </a:accent4>
      <a:accent5>
        <a:srgbClr val="EBEBEB"/>
      </a:accent5>
      <a:accent6>
        <a:srgbClr val="B90000"/>
      </a:accent6>
      <a:hlink>
        <a:srgbClr val="808000"/>
      </a:hlink>
      <a:folHlink>
        <a:srgbClr val="5F5F5F"/>
      </a:folHlink>
    </a:clrScheme>
    <a:fontScheme name="Powerpoint_JTEKT_Europ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_JTEKT_Euro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JTEKT_Europ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JTEKT_Europ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JTEKT_Europ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JTEKT_Europ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JTEKT_Europ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_JTEKT_Europ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DDDDD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B90000"/>
        </a:accent6>
        <a:hlink>
          <a:srgbClr val="808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7EC5329C1F8EF4EB6DA7F26912B99A2" ma:contentTypeVersion="0" ma:contentTypeDescription="Vytvořit nový dokument" ma:contentTypeScope="" ma:versionID="144e2cc338a56cdf22e3fae836510912">
  <xsd:schema xmlns:xsd="http://www.w3.org/2001/XMLSchema" xmlns:p="http://schemas.microsoft.com/office/2006/metadata/properties" targetNamespace="http://schemas.microsoft.com/office/2006/metadata/properties" ma:root="true" ma:fieldsID="6e09d84638f9847586fe3e45fca2917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 ma:readOnly="true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034484E-08BF-4936-AF99-7AFE4927C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72993A3-7BA5-4A73-BB13-081CC8CF53F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3EE4F-730D-41FF-8AD9-36242727E263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914</Words>
  <Application>Microsoft Office PowerPoint</Application>
  <PresentationFormat>On-screen Show (4:3)</PresentationFormat>
  <Paragraphs>200</Paragraphs>
  <Slides>17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Verdana</vt:lpstr>
      <vt:lpstr>Wingdings</vt:lpstr>
      <vt:lpstr>Powerpoint_JTEKT_Europe</vt:lpstr>
      <vt:lpstr>Acrobat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Úzká specializace firmy</vt:lpstr>
      <vt:lpstr>Aktuální situace v Koyo</vt:lpstr>
      <vt:lpstr>PowerPoint Presentation</vt:lpstr>
      <vt:lpstr>Školní dílny</vt:lpstr>
      <vt:lpstr>                 Jací jsou samotní absolventi?</vt:lpstr>
      <vt:lpstr>Reakce firmy</vt:lpstr>
      <vt:lpstr>Proces výběru zaměstnance včetně zaškolení</vt:lpstr>
      <vt:lpstr>PowerPoint Presentation</vt:lpstr>
      <vt:lpstr>PowerPoint Presentation</vt:lpstr>
      <vt:lpstr>PowerPoint Presentation</vt:lpstr>
    </vt:vector>
  </TitlesOfParts>
  <Company>JTEKT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Claire Chalieux</dc:creator>
  <cp:lastModifiedBy>Novak, Petr</cp:lastModifiedBy>
  <cp:revision>596</cp:revision>
  <cp:lastPrinted>2017-01-16T06:38:55Z</cp:lastPrinted>
  <dcterms:created xsi:type="dcterms:W3CDTF">2009-07-07T11:45:52Z</dcterms:created>
  <dcterms:modified xsi:type="dcterms:W3CDTF">2017-04-27T07:48:30Z</dcterms:modified>
</cp:coreProperties>
</file>