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58" r:id="rId13"/>
    <p:sldId id="259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797675" cy="9926638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b="1" kern="1200">
        <a:solidFill>
          <a:schemeClr val="bg1"/>
        </a:solidFill>
        <a:latin typeface="Arial" charset="0"/>
        <a:ea typeface="MS Gothic" charset="-128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b="1" kern="1200">
        <a:solidFill>
          <a:schemeClr val="bg1"/>
        </a:solidFill>
        <a:latin typeface="Arial" charset="0"/>
        <a:ea typeface="MS Gothic" charset="-128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b="1" kern="1200">
        <a:solidFill>
          <a:schemeClr val="bg1"/>
        </a:solidFill>
        <a:latin typeface="Arial" charset="0"/>
        <a:ea typeface="MS Gothic" charset="-128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b="1" kern="1200">
        <a:solidFill>
          <a:schemeClr val="bg1"/>
        </a:solidFill>
        <a:latin typeface="Arial" charset="0"/>
        <a:ea typeface="MS Gothic" charset="-128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b="1" kern="1200">
        <a:solidFill>
          <a:schemeClr val="bg1"/>
        </a:solidFill>
        <a:latin typeface="Arial" charset="0"/>
        <a:ea typeface="MS Gothic" charset="-128"/>
        <a:cs typeface="+mn-cs"/>
      </a:defRPr>
    </a:lvl5pPr>
    <a:lvl6pPr marL="2286000" algn="l" defTabSz="914400" rtl="0" eaLnBrk="1" latinLnBrk="0" hangingPunct="1">
      <a:defRPr sz="2400" b="1" kern="1200">
        <a:solidFill>
          <a:schemeClr val="bg1"/>
        </a:solidFill>
        <a:latin typeface="Arial" charset="0"/>
        <a:ea typeface="MS Gothic" charset="-128"/>
        <a:cs typeface="+mn-cs"/>
      </a:defRPr>
    </a:lvl6pPr>
    <a:lvl7pPr marL="2743200" algn="l" defTabSz="914400" rtl="0" eaLnBrk="1" latinLnBrk="0" hangingPunct="1">
      <a:defRPr sz="2400" b="1" kern="1200">
        <a:solidFill>
          <a:schemeClr val="bg1"/>
        </a:solidFill>
        <a:latin typeface="Arial" charset="0"/>
        <a:ea typeface="MS Gothic" charset="-128"/>
        <a:cs typeface="+mn-cs"/>
      </a:defRPr>
    </a:lvl7pPr>
    <a:lvl8pPr marL="3200400" algn="l" defTabSz="914400" rtl="0" eaLnBrk="1" latinLnBrk="0" hangingPunct="1">
      <a:defRPr sz="2400" b="1" kern="1200">
        <a:solidFill>
          <a:schemeClr val="bg1"/>
        </a:solidFill>
        <a:latin typeface="Arial" charset="0"/>
        <a:ea typeface="MS Gothic" charset="-128"/>
        <a:cs typeface="+mn-cs"/>
      </a:defRPr>
    </a:lvl8pPr>
    <a:lvl9pPr marL="3657600" algn="l" defTabSz="914400" rtl="0" eaLnBrk="1" latinLnBrk="0" hangingPunct="1">
      <a:defRPr sz="2400" b="1" kern="1200">
        <a:solidFill>
          <a:schemeClr val="bg1"/>
        </a:solidFill>
        <a:latin typeface="Arial" charset="0"/>
        <a:ea typeface="MS Gothic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4" d="100"/>
          <a:sy n="124" d="100"/>
        </p:scale>
        <p:origin x="-1170" y="-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1" d="100"/>
          <a:sy n="91" d="100"/>
        </p:scale>
        <p:origin x="-3738" y="-114"/>
      </p:cViewPr>
      <p:guideLst>
        <p:guide orient="horz" pos="2895"/>
        <p:guide pos="216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4DDBA9-15A6-45EB-B87B-D1B2B876CF60}" type="datetimeFigureOut">
              <a:rPr lang="cs-CZ" smtClean="0"/>
              <a:t>21.4.2015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1A6C6D-379A-4DC2-92EC-FD212F19F35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92314338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754063"/>
            <a:ext cx="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79609" y="4715952"/>
            <a:ext cx="5436869" cy="4465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cs-CZ" altLang="cs-CZ" smtClean="0"/>
          </a:p>
        </p:txBody>
      </p:sp>
    </p:spTree>
    <p:extLst>
      <p:ext uri="{BB962C8B-B14F-4D97-AF65-F5344CB8AC3E}">
        <p14:creationId xmlns:p14="http://schemas.microsoft.com/office/powerpoint/2010/main" val="3312460821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62525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609" y="4715953"/>
            <a:ext cx="5438457" cy="4466986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 alt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26114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804D94F-5B7F-460A-A02C-9A12EC3C9267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68751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8013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cs-CZ" dirty="0" err="1" smtClean="0"/>
              <a:t>Klepněte</a:t>
            </a:r>
            <a:r>
              <a:rPr lang="en-GB" altLang="cs-CZ" dirty="0" smtClean="0"/>
              <a:t> pro </a:t>
            </a:r>
            <a:r>
              <a:rPr lang="en-GB" altLang="cs-CZ" dirty="0" err="1" smtClean="0"/>
              <a:t>úpravu</a:t>
            </a:r>
            <a:r>
              <a:rPr lang="en-GB" altLang="cs-CZ" dirty="0" smtClean="0"/>
              <a:t> </a:t>
            </a:r>
            <a:r>
              <a:rPr lang="en-GB" altLang="cs-CZ" dirty="0" err="1" smtClean="0"/>
              <a:t>formátu</a:t>
            </a:r>
            <a:r>
              <a:rPr lang="en-GB" altLang="cs-CZ" dirty="0" smtClean="0"/>
              <a:t> </a:t>
            </a:r>
            <a:r>
              <a:rPr lang="en-GB" altLang="cs-CZ" dirty="0" err="1" smtClean="0"/>
              <a:t>titulního</a:t>
            </a:r>
            <a:r>
              <a:rPr lang="en-GB" altLang="cs-CZ" dirty="0" smtClean="0"/>
              <a:t> </a:t>
            </a:r>
            <a:r>
              <a:rPr lang="en-GB" altLang="cs-CZ" dirty="0" err="1" smtClean="0"/>
              <a:t>textu</a:t>
            </a:r>
            <a:endParaRPr lang="en-GB" altLang="cs-CZ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cs-CZ" dirty="0" err="1" smtClean="0"/>
              <a:t>Klepněte</a:t>
            </a:r>
            <a:r>
              <a:rPr lang="en-GB" altLang="cs-CZ" dirty="0" smtClean="0"/>
              <a:t> pro </a:t>
            </a:r>
            <a:r>
              <a:rPr lang="en-GB" altLang="cs-CZ" dirty="0" err="1" smtClean="0"/>
              <a:t>úpravu</a:t>
            </a:r>
            <a:r>
              <a:rPr lang="en-GB" altLang="cs-CZ" dirty="0" smtClean="0"/>
              <a:t> </a:t>
            </a:r>
            <a:r>
              <a:rPr lang="en-GB" altLang="cs-CZ" dirty="0" err="1" smtClean="0"/>
              <a:t>formátu</a:t>
            </a:r>
            <a:r>
              <a:rPr lang="en-GB" altLang="cs-CZ" dirty="0" smtClean="0"/>
              <a:t> </a:t>
            </a:r>
            <a:r>
              <a:rPr lang="en-GB" altLang="cs-CZ" dirty="0" err="1" smtClean="0"/>
              <a:t>textu</a:t>
            </a:r>
            <a:r>
              <a:rPr lang="en-GB" altLang="cs-CZ" dirty="0" smtClean="0"/>
              <a:t> </a:t>
            </a:r>
            <a:r>
              <a:rPr lang="en-GB" altLang="cs-CZ" dirty="0" err="1" smtClean="0"/>
              <a:t>osnovy</a:t>
            </a:r>
            <a:endParaRPr lang="en-GB" altLang="cs-CZ" dirty="0" smtClean="0"/>
          </a:p>
          <a:p>
            <a:pPr lvl="1"/>
            <a:r>
              <a:rPr lang="en-GB" altLang="cs-CZ" dirty="0" err="1" smtClean="0"/>
              <a:t>Druhá</a:t>
            </a:r>
            <a:r>
              <a:rPr lang="en-GB" altLang="cs-CZ" dirty="0" smtClean="0"/>
              <a:t> </a:t>
            </a:r>
            <a:r>
              <a:rPr lang="en-GB" altLang="cs-CZ" dirty="0" err="1" smtClean="0"/>
              <a:t>úroveň</a:t>
            </a:r>
            <a:endParaRPr lang="en-GB" altLang="cs-CZ" dirty="0" smtClean="0"/>
          </a:p>
          <a:p>
            <a:pPr lvl="2"/>
            <a:r>
              <a:rPr lang="en-GB" altLang="cs-CZ" dirty="0" err="1" smtClean="0"/>
              <a:t>Třetí</a:t>
            </a:r>
            <a:r>
              <a:rPr lang="en-GB" altLang="cs-CZ" dirty="0" smtClean="0"/>
              <a:t> </a:t>
            </a:r>
            <a:r>
              <a:rPr lang="en-GB" altLang="cs-CZ" dirty="0" err="1" smtClean="0"/>
              <a:t>úroveň</a:t>
            </a:r>
            <a:endParaRPr lang="en-GB" altLang="cs-CZ" dirty="0" smtClean="0"/>
          </a:p>
          <a:p>
            <a:pPr lvl="3"/>
            <a:r>
              <a:rPr lang="en-GB" altLang="cs-CZ" dirty="0" err="1" smtClean="0"/>
              <a:t>Čtvrtá</a:t>
            </a:r>
            <a:r>
              <a:rPr lang="en-GB" altLang="cs-CZ" dirty="0" smtClean="0"/>
              <a:t> </a:t>
            </a:r>
            <a:r>
              <a:rPr lang="en-GB" altLang="cs-CZ" dirty="0" err="1" smtClean="0"/>
              <a:t>úroveň</a:t>
            </a:r>
            <a:r>
              <a:rPr lang="en-GB" altLang="cs-CZ" dirty="0" smtClean="0"/>
              <a:t> </a:t>
            </a:r>
            <a:r>
              <a:rPr lang="en-GB" altLang="cs-CZ" dirty="0" err="1" smtClean="0"/>
              <a:t>osnovy</a:t>
            </a:r>
            <a:endParaRPr lang="en-GB" altLang="cs-CZ" dirty="0" smtClean="0"/>
          </a:p>
          <a:p>
            <a:pPr lvl="4"/>
            <a:r>
              <a:rPr lang="en-GB" altLang="cs-CZ" dirty="0" err="1" smtClean="0"/>
              <a:t>Pátá</a:t>
            </a:r>
            <a:r>
              <a:rPr lang="en-GB" altLang="cs-CZ" dirty="0" smtClean="0"/>
              <a:t> </a:t>
            </a:r>
            <a:r>
              <a:rPr lang="en-GB" altLang="cs-CZ" dirty="0" err="1" smtClean="0"/>
              <a:t>úroveň</a:t>
            </a:r>
            <a:r>
              <a:rPr lang="en-GB" altLang="cs-CZ" dirty="0" smtClean="0"/>
              <a:t> </a:t>
            </a:r>
            <a:r>
              <a:rPr lang="en-GB" altLang="cs-CZ" dirty="0" err="1" smtClean="0"/>
              <a:t>osnovy</a:t>
            </a:r>
            <a:endParaRPr lang="en-GB" altLang="cs-CZ" dirty="0" smtClean="0"/>
          </a:p>
          <a:p>
            <a:pPr lvl="4"/>
            <a:r>
              <a:rPr lang="en-GB" altLang="cs-CZ" dirty="0" err="1" smtClean="0"/>
              <a:t>Šestá</a:t>
            </a:r>
            <a:r>
              <a:rPr lang="en-GB" altLang="cs-CZ" dirty="0" smtClean="0"/>
              <a:t> </a:t>
            </a:r>
            <a:r>
              <a:rPr lang="en-GB" altLang="cs-CZ" dirty="0" err="1" smtClean="0"/>
              <a:t>úroveň</a:t>
            </a:r>
            <a:endParaRPr lang="en-GB" altLang="cs-CZ" dirty="0" smtClean="0"/>
          </a:p>
          <a:p>
            <a:pPr lvl="4"/>
            <a:r>
              <a:rPr lang="en-GB" altLang="cs-CZ" dirty="0" err="1" smtClean="0"/>
              <a:t>Sedmá</a:t>
            </a:r>
            <a:r>
              <a:rPr lang="en-GB" altLang="cs-CZ" dirty="0" smtClean="0"/>
              <a:t> </a:t>
            </a:r>
            <a:r>
              <a:rPr lang="en-GB" altLang="cs-CZ" dirty="0" err="1" smtClean="0"/>
              <a:t>úroveň</a:t>
            </a:r>
            <a:endParaRPr lang="en-GB" altLang="cs-CZ" dirty="0" smtClean="0"/>
          </a:p>
          <a:p>
            <a:pPr lvl="4"/>
            <a:r>
              <a:rPr lang="en-GB" altLang="cs-CZ" dirty="0" err="1" smtClean="0"/>
              <a:t>Osmá</a:t>
            </a:r>
            <a:r>
              <a:rPr lang="en-GB" altLang="cs-CZ" dirty="0" smtClean="0"/>
              <a:t> </a:t>
            </a:r>
            <a:r>
              <a:rPr lang="en-GB" altLang="cs-CZ" dirty="0" err="1" smtClean="0"/>
              <a:t>úroveň</a:t>
            </a:r>
            <a:r>
              <a:rPr lang="en-GB" altLang="cs-CZ" dirty="0" smtClean="0"/>
              <a:t> </a:t>
            </a:r>
            <a:r>
              <a:rPr lang="en-GB" altLang="cs-CZ" dirty="0" err="1" smtClean="0"/>
              <a:t>textu</a:t>
            </a:r>
            <a:endParaRPr lang="en-GB" altLang="cs-CZ" dirty="0" smtClean="0"/>
          </a:p>
          <a:p>
            <a:pPr lvl="4"/>
            <a:r>
              <a:rPr lang="en-GB" altLang="cs-CZ" dirty="0" err="1" smtClean="0"/>
              <a:t>Devátá</a:t>
            </a:r>
            <a:r>
              <a:rPr lang="en-GB" altLang="cs-CZ" dirty="0" smtClean="0"/>
              <a:t> </a:t>
            </a:r>
            <a:r>
              <a:rPr lang="en-GB" altLang="cs-CZ" dirty="0" err="1" smtClean="0"/>
              <a:t>úroveň</a:t>
            </a:r>
            <a:endParaRPr lang="en-GB" altLang="cs-CZ" dirty="0" smtClean="0"/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2013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fld id="{B7D122F6-7215-442B-A0AE-FB2D33487049}" type="slidenum">
              <a:rPr lang="cs-CZ" altLang="cs-CZ"/>
              <a:pPr/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iming>
    <p:tnLst>
      <p:par>
        <p:cTn id="1" dur="indefinite" restart="never" nodeType="tmRoot"/>
      </p:par>
    </p:tnLst>
  </p:timing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-128"/>
        </a:defRPr>
      </a:lvl2pPr>
      <a:lvl3pPr marL="1143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-128"/>
        </a:defRPr>
      </a:lvl3pPr>
      <a:lvl4pPr marL="1600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-128"/>
        </a:defRPr>
      </a:lvl4pPr>
      <a:lvl5pPr marL="20574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-128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-128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-128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-128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-128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914400" indent="-45720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buChar char="•"/>
        <a:defRPr sz="2800">
          <a:solidFill>
            <a:srgbClr val="000000"/>
          </a:solidFill>
          <a:latin typeface="+mn-lt"/>
          <a:ea typeface="+mn-ea"/>
        </a:defRPr>
      </a:lvl2pPr>
      <a:lvl3pPr marL="1257300" indent="-3429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buChar char="•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mp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mp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mp"/><Relationship Id="rId2" Type="http://schemas.openxmlformats.org/officeDocument/2006/relationships/image" Target="../media/image16.tmp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tmp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mp"/><Relationship Id="rId2" Type="http://schemas.openxmlformats.org/officeDocument/2006/relationships/image" Target="../media/image19.tmp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tm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mp"/><Relationship Id="rId2" Type="http://schemas.openxmlformats.org/officeDocument/2006/relationships/image" Target="../media/image22.tmp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tmp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tmp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tmp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mp"/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mp"/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mp"/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tm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mp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mp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499099" y="1441530"/>
            <a:ext cx="8305800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 b="1">
                <a:solidFill>
                  <a:srgbClr val="000000"/>
                </a:solidFill>
                <a:latin typeface="Arial" charset="0"/>
                <a:ea typeface="MS Gothic" charset="-128"/>
              </a:defRPr>
            </a:lvl1pPr>
            <a:lvl2pPr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 b="1">
                <a:solidFill>
                  <a:srgbClr val="000000"/>
                </a:solidFill>
                <a:latin typeface="Arial" charset="0"/>
                <a:ea typeface="MS Gothic" charset="-128"/>
              </a:defRPr>
            </a:lvl2pPr>
            <a:lvl3pPr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 b="1">
                <a:solidFill>
                  <a:srgbClr val="000000"/>
                </a:solidFill>
                <a:latin typeface="Arial" charset="0"/>
                <a:ea typeface="MS Gothic" charset="-128"/>
              </a:defRPr>
            </a:lvl3pPr>
            <a:lvl4pPr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 b="1">
                <a:solidFill>
                  <a:srgbClr val="000000"/>
                </a:solidFill>
                <a:latin typeface="Arial" charset="0"/>
                <a:ea typeface="MS Gothic" charset="-128"/>
              </a:defRPr>
            </a:lvl4pPr>
            <a:lvl5pPr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 b="1">
                <a:solidFill>
                  <a:srgbClr val="000000"/>
                </a:solidFill>
                <a:latin typeface="Arial" charset="0"/>
                <a:ea typeface="MS Gothic" charset="-128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 b="1">
                <a:solidFill>
                  <a:srgbClr val="000000"/>
                </a:solidFill>
                <a:latin typeface="Arial" charset="0"/>
                <a:ea typeface="MS Gothic" charset="-128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 b="1">
                <a:solidFill>
                  <a:srgbClr val="000000"/>
                </a:solidFill>
                <a:latin typeface="Arial" charset="0"/>
                <a:ea typeface="MS Gothic" charset="-128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 b="1">
                <a:solidFill>
                  <a:srgbClr val="000000"/>
                </a:solidFill>
                <a:latin typeface="Arial" charset="0"/>
                <a:ea typeface="MS Gothic" charset="-128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 b="1">
                <a:solidFill>
                  <a:srgbClr val="000000"/>
                </a:solidFill>
                <a:latin typeface="Arial" charset="0"/>
                <a:ea typeface="MS Gothic" charset="-128"/>
              </a:defRPr>
            </a:lvl9pPr>
          </a:lstStyle>
          <a:p>
            <a:pPr algn="ctr">
              <a:spcBef>
                <a:spcPts val="1500"/>
              </a:spcBef>
            </a:pPr>
            <a:r>
              <a:rPr lang="cs-CZ" altLang="cs-CZ" sz="4400" b="0" dirty="0" smtClean="0"/>
              <a:t>Výdej dat</a:t>
            </a:r>
          </a:p>
          <a:p>
            <a:pPr algn="ctr">
              <a:spcBef>
                <a:spcPts val="1500"/>
              </a:spcBef>
            </a:pPr>
            <a:r>
              <a:rPr lang="cs-CZ" altLang="cs-CZ" sz="4400" b="0" dirty="0" smtClean="0"/>
              <a:t>projektant</a:t>
            </a: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23528" y="4149080"/>
            <a:ext cx="8656942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 b="1">
                <a:solidFill>
                  <a:srgbClr val="000000"/>
                </a:solidFill>
                <a:latin typeface="Arial" charset="0"/>
                <a:ea typeface="MS Gothic" charset="-128"/>
              </a:defRPr>
            </a:lvl1pPr>
            <a:lvl2pPr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 b="1">
                <a:solidFill>
                  <a:srgbClr val="000000"/>
                </a:solidFill>
                <a:latin typeface="Arial" charset="0"/>
                <a:ea typeface="MS Gothic" charset="-128"/>
              </a:defRPr>
            </a:lvl2pPr>
            <a:lvl3pPr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 b="1">
                <a:solidFill>
                  <a:srgbClr val="000000"/>
                </a:solidFill>
                <a:latin typeface="Arial" charset="0"/>
                <a:ea typeface="MS Gothic" charset="-128"/>
              </a:defRPr>
            </a:lvl3pPr>
            <a:lvl4pPr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 b="1">
                <a:solidFill>
                  <a:srgbClr val="000000"/>
                </a:solidFill>
                <a:latin typeface="Arial" charset="0"/>
                <a:ea typeface="MS Gothic" charset="-128"/>
              </a:defRPr>
            </a:lvl4pPr>
            <a:lvl5pPr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 b="1">
                <a:solidFill>
                  <a:srgbClr val="000000"/>
                </a:solidFill>
                <a:latin typeface="Arial" charset="0"/>
                <a:ea typeface="MS Gothic" charset="-128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 b="1">
                <a:solidFill>
                  <a:srgbClr val="000000"/>
                </a:solidFill>
                <a:latin typeface="Arial" charset="0"/>
                <a:ea typeface="MS Gothic" charset="-128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 b="1">
                <a:solidFill>
                  <a:srgbClr val="000000"/>
                </a:solidFill>
                <a:latin typeface="Arial" charset="0"/>
                <a:ea typeface="MS Gothic" charset="-128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 b="1">
                <a:solidFill>
                  <a:srgbClr val="000000"/>
                </a:solidFill>
                <a:latin typeface="Arial" charset="0"/>
                <a:ea typeface="MS Gothic" charset="-128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 b="1">
                <a:solidFill>
                  <a:srgbClr val="000000"/>
                </a:solidFill>
                <a:latin typeface="Arial" charset="0"/>
                <a:ea typeface="MS Gothic" charset="-128"/>
              </a:defRPr>
            </a:lvl9pPr>
          </a:lstStyle>
          <a:p>
            <a:pPr algn="ctr">
              <a:spcBef>
                <a:spcPts val="1500"/>
              </a:spcBef>
            </a:pPr>
            <a:r>
              <a:rPr lang="cs-CZ" altLang="cs-CZ" sz="1400" dirty="0" smtClean="0"/>
              <a:t>Mgr. Libuše Dobrá</a:t>
            </a:r>
          </a:p>
          <a:p>
            <a:pPr algn="ctr">
              <a:spcBef>
                <a:spcPts val="1500"/>
              </a:spcBef>
            </a:pPr>
            <a:r>
              <a:rPr lang="cs-CZ" altLang="cs-CZ" sz="1400" b="0" dirty="0"/>
              <a:t>O</a:t>
            </a:r>
            <a:r>
              <a:rPr lang="cs-CZ" altLang="cs-CZ" sz="1400" b="0" dirty="0" smtClean="0"/>
              <a:t>ddělení územního plánování a stavebního řádu, Odbor strategického rozvoje kraje, územního plánování </a:t>
            </a:r>
            <a:br>
              <a:rPr lang="cs-CZ" altLang="cs-CZ" sz="1400" b="0" dirty="0" smtClean="0"/>
            </a:br>
            <a:r>
              <a:rPr lang="cs-CZ" altLang="cs-CZ" sz="1400" b="0" dirty="0" smtClean="0"/>
              <a:t>a stavebního řádu</a:t>
            </a:r>
          </a:p>
          <a:p>
            <a:pPr algn="ctr">
              <a:spcBef>
                <a:spcPts val="1500"/>
              </a:spcBef>
            </a:pPr>
            <a:r>
              <a:rPr lang="cs-CZ" altLang="cs-CZ" sz="1400" b="0" dirty="0" smtClean="0"/>
              <a:t>Krajský úřad Olomouckého kraje</a:t>
            </a:r>
          </a:p>
          <a:p>
            <a:pPr algn="ctr">
              <a:spcBef>
                <a:spcPts val="1500"/>
              </a:spcBef>
            </a:pPr>
            <a:r>
              <a:rPr lang="cs-CZ" altLang="cs-CZ" sz="1400" b="0" dirty="0" smtClean="0">
                <a:solidFill>
                  <a:schemeClr val="tx1"/>
                </a:solidFill>
              </a:rPr>
              <a:t>l.dobra@kr-olomoucky.cz,</a:t>
            </a:r>
            <a:r>
              <a:rPr lang="cs-CZ" altLang="cs-CZ" sz="1400" b="0" dirty="0" smtClean="0"/>
              <a:t> 585 508651</a:t>
            </a:r>
            <a:endParaRPr lang="cs-CZ" altLang="cs-CZ" sz="1400" b="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Výřez obrazovk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136" y="0"/>
            <a:ext cx="716972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025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Výřez obrazovk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3579"/>
            <a:ext cx="6588224" cy="5449870"/>
          </a:xfrm>
          <a:prstGeom prst="rect">
            <a:avLst/>
          </a:prstGeom>
        </p:spPr>
      </p:pic>
      <p:sp>
        <p:nvSpPr>
          <p:cNvPr id="3" name="Zaoblený obdélník 2"/>
          <p:cNvSpPr/>
          <p:nvPr/>
        </p:nvSpPr>
        <p:spPr bwMode="auto">
          <a:xfrm>
            <a:off x="5364088" y="5163628"/>
            <a:ext cx="792088" cy="380653"/>
          </a:xfrm>
          <a:prstGeom prst="roundRect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cs-CZ" sz="24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charset="-128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2915816" y="5805264"/>
            <a:ext cx="49685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800" b="0" dirty="0" smtClean="0">
                <a:solidFill>
                  <a:schemeClr val="tx1"/>
                </a:solidFill>
              </a:rPr>
              <a:t>Co se stane?</a:t>
            </a:r>
          </a:p>
          <a:p>
            <a:endParaRPr lang="cs-CZ" sz="1800" b="0" dirty="0">
              <a:solidFill>
                <a:schemeClr val="tx1"/>
              </a:solidFill>
            </a:endParaRPr>
          </a:p>
          <a:p>
            <a:r>
              <a:rPr lang="cs-CZ" sz="1800" b="0" dirty="0" smtClean="0">
                <a:solidFill>
                  <a:schemeClr val="tx1"/>
                </a:solidFill>
              </a:rPr>
              <a:t>- Žadateli a schvalovateli dojde email</a:t>
            </a:r>
            <a:endParaRPr lang="cs-CZ" sz="18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892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Obrázek 16" descr="Výřez obrazovk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431" y="2380884"/>
            <a:ext cx="9144000" cy="3136348"/>
          </a:xfrm>
          <a:prstGeom prst="rect">
            <a:avLst/>
          </a:prstGeom>
        </p:spPr>
      </p:pic>
      <p:sp>
        <p:nvSpPr>
          <p:cNvPr id="4" name="Zaoblený obdélník 3"/>
          <p:cNvSpPr/>
          <p:nvPr/>
        </p:nvSpPr>
        <p:spPr bwMode="auto">
          <a:xfrm>
            <a:off x="2267744" y="3068960"/>
            <a:ext cx="1615389" cy="380653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cs-CZ" sz="24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charset="-128"/>
            </a:endParaRPr>
          </a:p>
        </p:txBody>
      </p:sp>
      <p:sp>
        <p:nvSpPr>
          <p:cNvPr id="7" name="Zaoblený obdélník 6"/>
          <p:cNvSpPr/>
          <p:nvPr/>
        </p:nvSpPr>
        <p:spPr bwMode="auto">
          <a:xfrm>
            <a:off x="2405665" y="4605814"/>
            <a:ext cx="720080" cy="288032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cs-CZ" sz="24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charset="-128"/>
            </a:endParaRPr>
          </a:p>
        </p:txBody>
      </p:sp>
      <p:sp>
        <p:nvSpPr>
          <p:cNvPr id="8" name="Zaoblený obdélník 7"/>
          <p:cNvSpPr/>
          <p:nvPr/>
        </p:nvSpPr>
        <p:spPr bwMode="auto">
          <a:xfrm>
            <a:off x="2108964" y="4940465"/>
            <a:ext cx="360040" cy="288032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cs-CZ" sz="24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charset="-128"/>
            </a:endParaRPr>
          </a:p>
        </p:txBody>
      </p:sp>
      <p:sp>
        <p:nvSpPr>
          <p:cNvPr id="9" name="Zaoblený obdélník 8"/>
          <p:cNvSpPr/>
          <p:nvPr/>
        </p:nvSpPr>
        <p:spPr bwMode="auto">
          <a:xfrm>
            <a:off x="7662248" y="4191248"/>
            <a:ext cx="1288843" cy="380653"/>
          </a:xfrm>
          <a:prstGeom prst="roundRect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cs-CZ" sz="24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charset="-128"/>
            </a:endParaRPr>
          </a:p>
        </p:txBody>
      </p:sp>
      <p:sp>
        <p:nvSpPr>
          <p:cNvPr id="10" name="Zaoblený obdélník 9"/>
          <p:cNvSpPr/>
          <p:nvPr/>
        </p:nvSpPr>
        <p:spPr bwMode="auto">
          <a:xfrm>
            <a:off x="3491880" y="4616853"/>
            <a:ext cx="1296144" cy="768778"/>
          </a:xfrm>
          <a:prstGeom prst="roundRect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cs-CZ" sz="24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charset="-128"/>
            </a:endParaRPr>
          </a:p>
        </p:txBody>
      </p:sp>
      <p:pic>
        <p:nvPicPr>
          <p:cNvPr id="13" name="Obrázek 12" descr="Výřez obrazovky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3038899" cy="1524213"/>
          </a:xfrm>
          <a:prstGeom prst="rect">
            <a:avLst/>
          </a:prstGeom>
        </p:spPr>
      </p:pic>
      <p:sp>
        <p:nvSpPr>
          <p:cNvPr id="14" name="Zaoblený obdélník 13"/>
          <p:cNvSpPr/>
          <p:nvPr/>
        </p:nvSpPr>
        <p:spPr bwMode="auto">
          <a:xfrm>
            <a:off x="862283" y="1124744"/>
            <a:ext cx="1615389" cy="380653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cs-CZ" sz="24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charset="-128"/>
            </a:endParaRPr>
          </a:p>
        </p:txBody>
      </p:sp>
      <p:cxnSp>
        <p:nvCxnSpPr>
          <p:cNvPr id="16" name="Přímá spojnice se šipkou 15"/>
          <p:cNvCxnSpPr/>
          <p:nvPr/>
        </p:nvCxnSpPr>
        <p:spPr bwMode="auto">
          <a:xfrm>
            <a:off x="2405664" y="1505397"/>
            <a:ext cx="798184" cy="1509277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619684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Výřez obrazovk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028156" cy="6858000"/>
          </a:xfrm>
          <a:prstGeom prst="rect">
            <a:avLst/>
          </a:prstGeom>
        </p:spPr>
      </p:pic>
      <p:cxnSp>
        <p:nvCxnSpPr>
          <p:cNvPr id="5" name="Přímá spojnice 4"/>
          <p:cNvCxnSpPr/>
          <p:nvPr/>
        </p:nvCxnSpPr>
        <p:spPr bwMode="auto">
          <a:xfrm>
            <a:off x="2771800" y="6669360"/>
            <a:ext cx="576064" cy="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136657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Výřez obrazovk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951" y="5229200"/>
            <a:ext cx="9135751" cy="1619476"/>
          </a:xfrm>
          <a:prstGeom prst="rect">
            <a:avLst/>
          </a:prstGeom>
        </p:spPr>
      </p:pic>
      <p:sp>
        <p:nvSpPr>
          <p:cNvPr id="4" name="TextovéPole 3"/>
          <p:cNvSpPr txBox="1"/>
          <p:nvPr/>
        </p:nvSpPr>
        <p:spPr>
          <a:xfrm>
            <a:off x="1835696" y="651385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800" b="0" dirty="0" smtClean="0">
                <a:solidFill>
                  <a:srgbClr val="C00000"/>
                </a:solidFill>
              </a:rPr>
              <a:t>zamítnuto</a:t>
            </a:r>
            <a:endParaRPr lang="cs-CZ" sz="1800" b="0" dirty="0">
              <a:solidFill>
                <a:srgbClr val="C00000"/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305668" y="3603274"/>
            <a:ext cx="2377574" cy="1477328"/>
          </a:xfrm>
          <a:prstGeom prst="rect">
            <a:avLst/>
          </a:prstGeom>
          <a:solidFill>
            <a:schemeClr val="accent3"/>
          </a:solidFill>
          <a:ln w="381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cs-CZ" sz="1800" b="0" u="sng" dirty="0" smtClean="0">
                <a:solidFill>
                  <a:schemeClr val="tx1"/>
                </a:solidFill>
              </a:rPr>
              <a:t>protokol pořizovatele</a:t>
            </a:r>
            <a:r>
              <a:rPr lang="cs-CZ" sz="1800" b="0" dirty="0" smtClean="0">
                <a:solidFill>
                  <a:schemeClr val="tx1"/>
                </a:solidFill>
              </a:rPr>
              <a:t>:</a:t>
            </a:r>
          </a:p>
          <a:p>
            <a:r>
              <a:rPr lang="cs-CZ" sz="1800" b="0" dirty="0" smtClean="0">
                <a:solidFill>
                  <a:schemeClr val="tx1"/>
                </a:solidFill>
              </a:rPr>
              <a:t>stáhnout</a:t>
            </a:r>
            <a:endParaRPr lang="cs-CZ" sz="1800" b="0" dirty="0">
              <a:solidFill>
                <a:schemeClr val="tx1"/>
              </a:solidFill>
            </a:endParaRPr>
          </a:p>
          <a:p>
            <a:r>
              <a:rPr lang="cs-CZ" sz="1800" b="0" dirty="0" smtClean="0">
                <a:solidFill>
                  <a:schemeClr val="tx1"/>
                </a:solidFill>
              </a:rPr>
              <a:t>vytisknout</a:t>
            </a:r>
          </a:p>
          <a:p>
            <a:r>
              <a:rPr lang="cs-CZ" sz="1800" b="0" dirty="0" smtClean="0">
                <a:solidFill>
                  <a:schemeClr val="tx1"/>
                </a:solidFill>
              </a:rPr>
              <a:t>podepsat </a:t>
            </a:r>
          </a:p>
          <a:p>
            <a:r>
              <a:rPr lang="cs-CZ" sz="1800" b="0" dirty="0" smtClean="0">
                <a:solidFill>
                  <a:schemeClr val="tx1"/>
                </a:solidFill>
              </a:rPr>
              <a:t>naskenovat</a:t>
            </a:r>
          </a:p>
        </p:txBody>
      </p:sp>
      <p:pic>
        <p:nvPicPr>
          <p:cNvPr id="6" name="Obrázek 5" descr="Výřez obrazovky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95043"/>
            <a:ext cx="8748464" cy="1332668"/>
          </a:xfrm>
          <a:prstGeom prst="rect">
            <a:avLst/>
          </a:prstGeom>
        </p:spPr>
      </p:pic>
      <p:sp>
        <p:nvSpPr>
          <p:cNvPr id="7" name="Zaoblený obdélník 6"/>
          <p:cNvSpPr/>
          <p:nvPr/>
        </p:nvSpPr>
        <p:spPr bwMode="auto">
          <a:xfrm>
            <a:off x="3995936" y="908720"/>
            <a:ext cx="1872208" cy="299502"/>
          </a:xfrm>
          <a:prstGeom prst="roundRect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cs-CZ" sz="24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charset="-128"/>
            </a:endParaRPr>
          </a:p>
        </p:txBody>
      </p:sp>
      <p:pic>
        <p:nvPicPr>
          <p:cNvPr id="8" name="Obrázek 7" descr="Výřez obrazovky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1180" y="2204864"/>
            <a:ext cx="5942972" cy="1872208"/>
          </a:xfrm>
          <a:prstGeom prst="rect">
            <a:avLst/>
          </a:prstGeom>
        </p:spPr>
      </p:pic>
      <p:cxnSp>
        <p:nvCxnSpPr>
          <p:cNvPr id="9" name="Přímá spojnice se šipkou 8"/>
          <p:cNvCxnSpPr/>
          <p:nvPr/>
        </p:nvCxnSpPr>
        <p:spPr bwMode="auto">
          <a:xfrm flipH="1" flipV="1">
            <a:off x="2123728" y="4365104"/>
            <a:ext cx="1584176" cy="1944216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TextovéPole 11"/>
          <p:cNvSpPr txBox="1"/>
          <p:nvPr/>
        </p:nvSpPr>
        <p:spPr>
          <a:xfrm>
            <a:off x="156523" y="-28287"/>
            <a:ext cx="19672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800" b="0" dirty="0" smtClean="0">
                <a:solidFill>
                  <a:schemeClr val="tx1"/>
                </a:solidFill>
              </a:rPr>
              <a:t>email o schválení</a:t>
            </a:r>
            <a:endParaRPr lang="cs-CZ" sz="1800" b="0" dirty="0">
              <a:solidFill>
                <a:schemeClr val="tx1"/>
              </a:solidFill>
            </a:endParaRPr>
          </a:p>
          <a:p>
            <a:endParaRPr lang="cs-CZ" sz="1800" b="0" dirty="0">
              <a:solidFill>
                <a:schemeClr val="tx1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2737722" y="4657450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>
                <a:solidFill>
                  <a:srgbClr val="C00000"/>
                </a:solidFill>
              </a:rPr>
              <a:t>1</a:t>
            </a:r>
            <a:endParaRPr lang="cs-CZ" dirty="0">
              <a:solidFill>
                <a:srgbClr val="C00000"/>
              </a:solidFill>
            </a:endParaRPr>
          </a:p>
        </p:txBody>
      </p:sp>
      <p:cxnSp>
        <p:nvCxnSpPr>
          <p:cNvPr id="14" name="Přímá spojnice se šipkou 13"/>
          <p:cNvCxnSpPr/>
          <p:nvPr/>
        </p:nvCxnSpPr>
        <p:spPr bwMode="auto">
          <a:xfrm>
            <a:off x="4932040" y="1208222"/>
            <a:ext cx="0" cy="996642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TextovéPole 17"/>
          <p:cNvSpPr txBox="1"/>
          <p:nvPr/>
        </p:nvSpPr>
        <p:spPr>
          <a:xfrm>
            <a:off x="4481736" y="1366046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>
                <a:solidFill>
                  <a:srgbClr val="00B050"/>
                </a:solidFill>
              </a:rPr>
              <a:t>2</a:t>
            </a:r>
            <a:endParaRPr lang="cs-CZ" dirty="0">
              <a:solidFill>
                <a:srgbClr val="00B050"/>
              </a:solidFill>
            </a:endParaRPr>
          </a:p>
        </p:txBody>
      </p:sp>
      <p:sp>
        <p:nvSpPr>
          <p:cNvPr id="19" name="Zaoblený obdélník 18"/>
          <p:cNvSpPr/>
          <p:nvPr/>
        </p:nvSpPr>
        <p:spPr bwMode="auto">
          <a:xfrm>
            <a:off x="4947802" y="3154410"/>
            <a:ext cx="992350" cy="634630"/>
          </a:xfrm>
          <a:prstGeom prst="roundRect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cs-CZ" sz="24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charset="-128"/>
            </a:endParaRPr>
          </a:p>
        </p:txBody>
      </p:sp>
      <p:sp>
        <p:nvSpPr>
          <p:cNvPr id="20" name="Zaoblený obdélník 19"/>
          <p:cNvSpPr/>
          <p:nvPr/>
        </p:nvSpPr>
        <p:spPr bwMode="auto">
          <a:xfrm>
            <a:off x="8316416" y="3172946"/>
            <a:ext cx="504056" cy="400070"/>
          </a:xfrm>
          <a:prstGeom prst="roundRect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cs-CZ" sz="24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87220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Výřez obrazovk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7957"/>
            <a:ext cx="9050014" cy="1819529"/>
          </a:xfrm>
          <a:prstGeom prst="rect">
            <a:avLst/>
          </a:prstGeom>
        </p:spPr>
      </p:pic>
      <p:sp>
        <p:nvSpPr>
          <p:cNvPr id="3" name="Zaoblený obdélník 2"/>
          <p:cNvSpPr/>
          <p:nvPr/>
        </p:nvSpPr>
        <p:spPr bwMode="auto">
          <a:xfrm>
            <a:off x="4355976" y="3274790"/>
            <a:ext cx="1944216" cy="299502"/>
          </a:xfrm>
          <a:prstGeom prst="roundRect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cs-CZ" sz="24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charset="-128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182270" y="116632"/>
            <a:ext cx="7045518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800" b="0" dirty="0" smtClean="0">
                <a:solidFill>
                  <a:schemeClr val="tx1"/>
                </a:solidFill>
              </a:rPr>
              <a:t>email o připojení předávacího protokolu dostane pořizovatel</a:t>
            </a:r>
          </a:p>
          <a:p>
            <a:endParaRPr lang="cs-CZ" sz="1800" b="0" dirty="0">
              <a:solidFill>
                <a:schemeClr val="tx1"/>
              </a:solidFill>
            </a:endParaRPr>
          </a:p>
          <a:p>
            <a:r>
              <a:rPr lang="cs-CZ" sz="1800" b="0" dirty="0" smtClean="0">
                <a:solidFill>
                  <a:schemeClr val="tx1"/>
                </a:solidFill>
              </a:rPr>
              <a:t>do druhého dne jsou vygenerována data</a:t>
            </a:r>
          </a:p>
          <a:p>
            <a:endParaRPr lang="cs-CZ" sz="1800" b="0" dirty="0">
              <a:solidFill>
                <a:schemeClr val="tx1"/>
              </a:solidFill>
            </a:endParaRPr>
          </a:p>
          <a:p>
            <a:endParaRPr lang="cs-CZ" sz="1800" b="0" dirty="0" smtClean="0">
              <a:solidFill>
                <a:schemeClr val="tx1"/>
              </a:solidFill>
            </a:endParaRPr>
          </a:p>
          <a:p>
            <a:endParaRPr lang="cs-CZ" sz="1800" b="0" dirty="0">
              <a:solidFill>
                <a:schemeClr val="tx1"/>
              </a:solidFill>
            </a:endParaRPr>
          </a:p>
          <a:p>
            <a:endParaRPr lang="cs-CZ" sz="1800" b="0" dirty="0" smtClean="0">
              <a:solidFill>
                <a:schemeClr val="tx1"/>
              </a:solidFill>
            </a:endParaRPr>
          </a:p>
          <a:p>
            <a:endParaRPr lang="cs-CZ" sz="1800" b="0" dirty="0">
              <a:solidFill>
                <a:schemeClr val="tx1"/>
              </a:solidFill>
            </a:endParaRPr>
          </a:p>
          <a:p>
            <a:endParaRPr lang="cs-CZ" sz="1800" b="0" dirty="0" smtClean="0">
              <a:solidFill>
                <a:schemeClr val="tx1"/>
              </a:solidFill>
            </a:endParaRPr>
          </a:p>
          <a:p>
            <a:endParaRPr lang="cs-CZ" sz="1800" b="0" dirty="0">
              <a:solidFill>
                <a:schemeClr val="tx1"/>
              </a:solidFill>
            </a:endParaRPr>
          </a:p>
          <a:p>
            <a:endParaRPr lang="cs-CZ" sz="1800" b="0" dirty="0" smtClean="0">
              <a:solidFill>
                <a:schemeClr val="tx1"/>
              </a:solidFill>
            </a:endParaRPr>
          </a:p>
          <a:p>
            <a:endParaRPr lang="cs-CZ" sz="1800" b="0" dirty="0">
              <a:solidFill>
                <a:schemeClr val="tx1"/>
              </a:solidFill>
            </a:endParaRPr>
          </a:p>
          <a:p>
            <a:endParaRPr lang="cs-CZ" sz="1800" b="0" dirty="0" smtClean="0">
              <a:solidFill>
                <a:schemeClr val="tx1"/>
              </a:solidFill>
            </a:endParaRPr>
          </a:p>
          <a:p>
            <a:endParaRPr lang="cs-CZ" sz="1800" b="0" dirty="0">
              <a:solidFill>
                <a:schemeClr val="tx1"/>
              </a:solidFill>
            </a:endParaRPr>
          </a:p>
          <a:p>
            <a:endParaRPr lang="cs-CZ" sz="1800" b="0" dirty="0" smtClean="0">
              <a:solidFill>
                <a:schemeClr val="tx1"/>
              </a:solidFill>
            </a:endParaRPr>
          </a:p>
          <a:p>
            <a:r>
              <a:rPr lang="cs-CZ" sz="1800" b="0" dirty="0" smtClean="0">
                <a:solidFill>
                  <a:schemeClr val="tx1"/>
                </a:solidFill>
              </a:rPr>
              <a:t>pořizovatel odsouhlasí </a:t>
            </a:r>
            <a:r>
              <a:rPr lang="cs-CZ" sz="1800" u="sng" dirty="0" smtClean="0">
                <a:solidFill>
                  <a:schemeClr val="tx1"/>
                </a:solidFill>
              </a:rPr>
              <a:t>výdej</a:t>
            </a:r>
            <a:r>
              <a:rPr lang="cs-CZ" sz="1800" b="0" dirty="0" smtClean="0">
                <a:solidFill>
                  <a:schemeClr val="tx1"/>
                </a:solidFill>
              </a:rPr>
              <a:t> (zkontroluje PP)</a:t>
            </a:r>
            <a:endParaRPr lang="cs-CZ" sz="1800" b="0" dirty="0">
              <a:solidFill>
                <a:schemeClr val="tx1"/>
              </a:solidFill>
            </a:endParaRPr>
          </a:p>
          <a:p>
            <a:endParaRPr lang="cs-CZ" sz="1800" b="0" dirty="0">
              <a:solidFill>
                <a:schemeClr val="tx1"/>
              </a:solidFill>
            </a:endParaRPr>
          </a:p>
          <a:p>
            <a:r>
              <a:rPr lang="cs-CZ" sz="1800" b="0" dirty="0" smtClean="0">
                <a:solidFill>
                  <a:schemeClr val="tx1"/>
                </a:solidFill>
              </a:rPr>
              <a:t>email žadateli s informací o připravených datech</a:t>
            </a:r>
          </a:p>
          <a:p>
            <a:endParaRPr lang="cs-CZ" sz="1800" b="0" dirty="0">
              <a:solidFill>
                <a:schemeClr val="tx1"/>
              </a:solidFill>
            </a:endParaRPr>
          </a:p>
          <a:p>
            <a:r>
              <a:rPr lang="cs-CZ" sz="1800" b="0" dirty="0" smtClean="0">
                <a:solidFill>
                  <a:schemeClr val="tx1"/>
                </a:solidFill>
              </a:rPr>
              <a:t>V detailu žádosti lze opakovaně data stáhnout pod tímto odkazem:</a:t>
            </a:r>
            <a:endParaRPr lang="cs-CZ" sz="1800" b="0" dirty="0">
              <a:solidFill>
                <a:schemeClr val="tx1"/>
              </a:solidFill>
            </a:endParaRPr>
          </a:p>
        </p:txBody>
      </p:sp>
      <p:pic>
        <p:nvPicPr>
          <p:cNvPr id="5" name="Obrázek 4" descr="Výřez obrazovky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5805264"/>
            <a:ext cx="9144000" cy="795955"/>
          </a:xfrm>
          <a:prstGeom prst="rect">
            <a:avLst/>
          </a:prstGeom>
        </p:spPr>
      </p:pic>
      <p:cxnSp>
        <p:nvCxnSpPr>
          <p:cNvPr id="6" name="Přímá spojnice se šipkou 5"/>
          <p:cNvCxnSpPr/>
          <p:nvPr/>
        </p:nvCxnSpPr>
        <p:spPr bwMode="auto">
          <a:xfrm flipV="1">
            <a:off x="4932040" y="3274790"/>
            <a:ext cx="1800200" cy="1162322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Zaoblený obdélník 8"/>
          <p:cNvSpPr/>
          <p:nvPr/>
        </p:nvSpPr>
        <p:spPr bwMode="auto">
          <a:xfrm>
            <a:off x="1547664" y="6203241"/>
            <a:ext cx="1368152" cy="397978"/>
          </a:xfrm>
          <a:prstGeom prst="roundRect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cs-CZ" sz="24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40004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82270" y="116632"/>
            <a:ext cx="6401753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800" b="0" dirty="0" smtClean="0">
                <a:solidFill>
                  <a:schemeClr val="tx1"/>
                </a:solidFill>
              </a:rPr>
              <a:t>Co dostanete?</a:t>
            </a:r>
          </a:p>
          <a:p>
            <a:endParaRPr lang="cs-CZ" sz="1800" b="0" dirty="0">
              <a:solidFill>
                <a:schemeClr val="tx1"/>
              </a:solidFill>
            </a:endParaRPr>
          </a:p>
          <a:p>
            <a:r>
              <a:rPr lang="cs-CZ" sz="1800" b="0" dirty="0" smtClean="0">
                <a:solidFill>
                  <a:schemeClr val="tx1"/>
                </a:solidFill>
              </a:rPr>
              <a:t>data_1235.zip</a:t>
            </a:r>
          </a:p>
          <a:p>
            <a:r>
              <a:rPr lang="cs-CZ" sz="1800" b="0" dirty="0">
                <a:solidFill>
                  <a:schemeClr val="tx1"/>
                </a:solidFill>
              </a:rPr>
              <a:t>	</a:t>
            </a:r>
            <a:r>
              <a:rPr lang="cs-CZ" sz="1800" b="0" dirty="0" smtClean="0">
                <a:solidFill>
                  <a:schemeClr val="tx1"/>
                </a:solidFill>
              </a:rPr>
              <a:t>Data</a:t>
            </a:r>
          </a:p>
          <a:p>
            <a:r>
              <a:rPr lang="cs-CZ" sz="1800" b="0" dirty="0">
                <a:solidFill>
                  <a:schemeClr val="tx1"/>
                </a:solidFill>
              </a:rPr>
              <a:t>	</a:t>
            </a:r>
            <a:r>
              <a:rPr lang="cs-CZ" sz="1800" b="0" dirty="0" smtClean="0">
                <a:solidFill>
                  <a:schemeClr val="tx1"/>
                </a:solidFill>
              </a:rPr>
              <a:t>	data_UAP_1235.zip (data uložena dle DM)</a:t>
            </a:r>
          </a:p>
          <a:p>
            <a:r>
              <a:rPr lang="cs-CZ" sz="1800" b="0" dirty="0">
                <a:solidFill>
                  <a:schemeClr val="tx1"/>
                </a:solidFill>
              </a:rPr>
              <a:t>	</a:t>
            </a:r>
            <a:r>
              <a:rPr lang="cs-CZ" sz="1800" b="0" dirty="0" smtClean="0">
                <a:solidFill>
                  <a:schemeClr val="tx1"/>
                </a:solidFill>
              </a:rPr>
              <a:t>	data_UKM_1235.zip (budou-li požadována)</a:t>
            </a:r>
          </a:p>
          <a:p>
            <a:r>
              <a:rPr lang="cs-CZ" sz="1800" b="0" dirty="0">
                <a:solidFill>
                  <a:schemeClr val="tx1"/>
                </a:solidFill>
              </a:rPr>
              <a:t>	</a:t>
            </a:r>
            <a:r>
              <a:rPr lang="cs-CZ" sz="1800" b="0" dirty="0" smtClean="0">
                <a:solidFill>
                  <a:schemeClr val="tx1"/>
                </a:solidFill>
              </a:rPr>
              <a:t>	</a:t>
            </a:r>
            <a:r>
              <a:rPr lang="cs-CZ" sz="1800" b="0" dirty="0">
                <a:solidFill>
                  <a:schemeClr val="tx1"/>
                </a:solidFill>
              </a:rPr>
              <a:t>s</a:t>
            </a:r>
            <a:r>
              <a:rPr lang="cs-CZ" sz="1800" b="0" dirty="0" smtClean="0">
                <a:solidFill>
                  <a:schemeClr val="tx1"/>
                </a:solidFill>
              </a:rPr>
              <a:t>tav naplnění datového uložiště (</a:t>
            </a:r>
            <a:r>
              <a:rPr lang="cs-CZ" sz="1800" b="0" dirty="0" err="1" smtClean="0">
                <a:solidFill>
                  <a:schemeClr val="tx1"/>
                </a:solidFill>
              </a:rPr>
              <a:t>xls</a:t>
            </a:r>
            <a:r>
              <a:rPr lang="cs-CZ" sz="1800" b="0" dirty="0" smtClean="0">
                <a:solidFill>
                  <a:schemeClr val="tx1"/>
                </a:solidFill>
              </a:rPr>
              <a:t> a </a:t>
            </a:r>
            <a:r>
              <a:rPr lang="cs-CZ" sz="1800" b="0" dirty="0" err="1" smtClean="0">
                <a:solidFill>
                  <a:schemeClr val="tx1"/>
                </a:solidFill>
              </a:rPr>
              <a:t>pdf</a:t>
            </a:r>
            <a:r>
              <a:rPr lang="cs-CZ" sz="1800" b="0" dirty="0" smtClean="0">
                <a:solidFill>
                  <a:schemeClr val="tx1"/>
                </a:solidFill>
              </a:rPr>
              <a:t>)</a:t>
            </a:r>
          </a:p>
          <a:p>
            <a:r>
              <a:rPr lang="cs-CZ" sz="1800" b="0" dirty="0">
                <a:solidFill>
                  <a:schemeClr val="tx1"/>
                </a:solidFill>
              </a:rPr>
              <a:t>	</a:t>
            </a:r>
            <a:r>
              <a:rPr lang="cs-CZ" sz="1800" b="0" dirty="0" smtClean="0">
                <a:solidFill>
                  <a:schemeClr val="tx1"/>
                </a:solidFill>
              </a:rPr>
              <a:t>Hranice (pokud byste zadávali polygon)</a:t>
            </a:r>
          </a:p>
          <a:p>
            <a:r>
              <a:rPr lang="cs-CZ" sz="1800" b="0" dirty="0">
                <a:solidFill>
                  <a:schemeClr val="tx1"/>
                </a:solidFill>
              </a:rPr>
              <a:t>	</a:t>
            </a:r>
            <a:r>
              <a:rPr lang="cs-CZ" sz="1800" b="0" dirty="0" smtClean="0">
                <a:solidFill>
                  <a:schemeClr val="tx1"/>
                </a:solidFill>
              </a:rPr>
              <a:t>Protokol</a:t>
            </a:r>
          </a:p>
          <a:p>
            <a:r>
              <a:rPr lang="cs-CZ" sz="1800" b="0" dirty="0">
                <a:solidFill>
                  <a:schemeClr val="tx1"/>
                </a:solidFill>
              </a:rPr>
              <a:t>	</a:t>
            </a:r>
            <a:r>
              <a:rPr lang="cs-CZ" sz="1800" b="0" dirty="0" smtClean="0">
                <a:solidFill>
                  <a:schemeClr val="tx1"/>
                </a:solidFill>
              </a:rPr>
              <a:t>	protokol_1235_2.pdf (vámi naskenovaný dokument)</a:t>
            </a:r>
          </a:p>
          <a:p>
            <a:r>
              <a:rPr lang="cs-CZ" sz="1800" b="0" dirty="0">
                <a:solidFill>
                  <a:schemeClr val="tx1"/>
                </a:solidFill>
              </a:rPr>
              <a:t>	</a:t>
            </a:r>
            <a:r>
              <a:rPr lang="cs-CZ" sz="1800" b="0" dirty="0" smtClean="0">
                <a:solidFill>
                  <a:schemeClr val="tx1"/>
                </a:solidFill>
              </a:rPr>
              <a:t>TTF</a:t>
            </a:r>
          </a:p>
          <a:p>
            <a:r>
              <a:rPr lang="cs-CZ" sz="1800" b="0" dirty="0">
                <a:solidFill>
                  <a:schemeClr val="tx1"/>
                </a:solidFill>
              </a:rPr>
              <a:t>	</a:t>
            </a:r>
            <a:r>
              <a:rPr lang="cs-CZ" sz="1800" b="0" dirty="0" smtClean="0">
                <a:solidFill>
                  <a:schemeClr val="tx1"/>
                </a:solidFill>
              </a:rPr>
              <a:t>	soubory </a:t>
            </a:r>
            <a:r>
              <a:rPr lang="cs-CZ" sz="1800" b="0" dirty="0" err="1" smtClean="0">
                <a:solidFill>
                  <a:schemeClr val="tx1"/>
                </a:solidFill>
              </a:rPr>
              <a:t>ttf</a:t>
            </a:r>
            <a:r>
              <a:rPr lang="cs-CZ" sz="1800" b="0" dirty="0" smtClean="0">
                <a:solidFill>
                  <a:schemeClr val="tx1"/>
                </a:solidFill>
              </a:rPr>
              <a:t> pro symboliku CAD</a:t>
            </a:r>
          </a:p>
          <a:p>
            <a:r>
              <a:rPr lang="cs-CZ" sz="1800" b="0" dirty="0">
                <a:solidFill>
                  <a:schemeClr val="tx1"/>
                </a:solidFill>
              </a:rPr>
              <a:t>	</a:t>
            </a:r>
            <a:r>
              <a:rPr lang="cs-CZ" sz="1800" b="0" dirty="0" smtClean="0">
                <a:solidFill>
                  <a:schemeClr val="tx1"/>
                </a:solidFill>
              </a:rPr>
              <a:t>info_text_vydana_data.txt</a:t>
            </a:r>
          </a:p>
          <a:p>
            <a:endParaRPr lang="cs-CZ" sz="1800" b="0" dirty="0">
              <a:solidFill>
                <a:schemeClr val="tx1"/>
              </a:solidFill>
            </a:endParaRPr>
          </a:p>
          <a:p>
            <a:endParaRPr lang="cs-CZ" sz="1800" b="0" dirty="0">
              <a:solidFill>
                <a:schemeClr val="tx1"/>
              </a:solidFill>
            </a:endParaRPr>
          </a:p>
          <a:p>
            <a:endParaRPr lang="cs-CZ" sz="1800" b="0" dirty="0" smtClean="0">
              <a:solidFill>
                <a:schemeClr val="tx1"/>
              </a:solidFill>
            </a:endParaRPr>
          </a:p>
          <a:p>
            <a:endParaRPr lang="cs-CZ" sz="1800" b="0" dirty="0">
              <a:solidFill>
                <a:schemeClr val="tx1"/>
              </a:solidFill>
            </a:endParaRPr>
          </a:p>
          <a:p>
            <a:endParaRPr lang="cs-CZ" sz="1800" b="0" dirty="0">
              <a:solidFill>
                <a:schemeClr val="tx1"/>
              </a:solidFill>
            </a:endParaRPr>
          </a:p>
        </p:txBody>
      </p:sp>
      <p:pic>
        <p:nvPicPr>
          <p:cNvPr id="3" name="Obrázek 2" descr="Výřez obrazovky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362"/>
          <a:stretch/>
        </p:blipFill>
        <p:spPr>
          <a:xfrm>
            <a:off x="467544" y="3784010"/>
            <a:ext cx="8323001" cy="2922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352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82270" y="116632"/>
            <a:ext cx="49244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800" b="0" dirty="0" smtClean="0">
                <a:solidFill>
                  <a:schemeClr val="tx1"/>
                </a:solidFill>
              </a:rPr>
              <a:t>.</a:t>
            </a:r>
            <a:r>
              <a:rPr lang="cs-CZ" sz="1800" b="0" dirty="0" err="1" smtClean="0">
                <a:solidFill>
                  <a:schemeClr val="tx1"/>
                </a:solidFill>
              </a:rPr>
              <a:t>txt</a:t>
            </a:r>
            <a:endParaRPr lang="cs-CZ" sz="1800" b="0" dirty="0" smtClean="0">
              <a:solidFill>
                <a:schemeClr val="tx1"/>
              </a:solidFill>
            </a:endParaRPr>
          </a:p>
          <a:p>
            <a:endParaRPr lang="cs-CZ" sz="1800" b="0" dirty="0">
              <a:solidFill>
                <a:schemeClr val="tx1"/>
              </a:solidFill>
            </a:endParaRPr>
          </a:p>
          <a:p>
            <a:endParaRPr lang="cs-CZ" sz="1800" b="0" dirty="0">
              <a:solidFill>
                <a:schemeClr val="tx1"/>
              </a:solidFill>
            </a:endParaRPr>
          </a:p>
          <a:p>
            <a:endParaRPr lang="cs-CZ" sz="1800" b="0" dirty="0" smtClean="0">
              <a:solidFill>
                <a:schemeClr val="tx1"/>
              </a:solidFill>
            </a:endParaRPr>
          </a:p>
          <a:p>
            <a:endParaRPr lang="cs-CZ" sz="1800" b="0" dirty="0">
              <a:solidFill>
                <a:schemeClr val="tx1"/>
              </a:solidFill>
            </a:endParaRPr>
          </a:p>
          <a:p>
            <a:endParaRPr lang="cs-CZ" sz="1800" b="0" dirty="0">
              <a:solidFill>
                <a:schemeClr val="tx1"/>
              </a:solidFill>
            </a:endParaRPr>
          </a:p>
        </p:txBody>
      </p:sp>
      <p:pic>
        <p:nvPicPr>
          <p:cNvPr id="3" name="Obrázek 2" descr="Výřez obrazovk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3822"/>
            <a:ext cx="9144000" cy="4750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920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Výřez obrazovk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0438"/>
            <a:ext cx="9144000" cy="5117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55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Výřez obrazovky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389"/>
          <a:stretch/>
        </p:blipFill>
        <p:spPr>
          <a:xfrm>
            <a:off x="0" y="260648"/>
            <a:ext cx="9144000" cy="4034727"/>
          </a:xfrm>
          <a:prstGeom prst="rect">
            <a:avLst/>
          </a:prstGeom>
        </p:spPr>
      </p:pic>
      <p:sp>
        <p:nvSpPr>
          <p:cNvPr id="3" name="Zaoblený obdélník 2"/>
          <p:cNvSpPr/>
          <p:nvPr/>
        </p:nvSpPr>
        <p:spPr bwMode="auto">
          <a:xfrm>
            <a:off x="7376029" y="600075"/>
            <a:ext cx="1763688" cy="596677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cs-CZ" sz="24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charset="-128"/>
            </a:endParaRPr>
          </a:p>
        </p:txBody>
      </p:sp>
      <p:sp>
        <p:nvSpPr>
          <p:cNvPr id="4" name="Zaoblený obdélník 3"/>
          <p:cNvSpPr/>
          <p:nvPr/>
        </p:nvSpPr>
        <p:spPr bwMode="auto">
          <a:xfrm>
            <a:off x="5796136" y="2928727"/>
            <a:ext cx="1152128" cy="428265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cs-CZ" sz="24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charset="-128"/>
            </a:endParaRPr>
          </a:p>
        </p:txBody>
      </p:sp>
      <p:pic>
        <p:nvPicPr>
          <p:cNvPr id="5" name="Obrázek 4" descr="Výřez obrazovky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4581128"/>
            <a:ext cx="6020641" cy="2010056"/>
          </a:xfrm>
          <a:prstGeom prst="rect">
            <a:avLst/>
          </a:prstGeom>
        </p:spPr>
      </p:pic>
      <p:cxnSp>
        <p:nvCxnSpPr>
          <p:cNvPr id="7" name="Přímá spojnice se šipkou 6"/>
          <p:cNvCxnSpPr/>
          <p:nvPr/>
        </p:nvCxnSpPr>
        <p:spPr bwMode="auto">
          <a:xfrm flipH="1">
            <a:off x="5364088" y="3356992"/>
            <a:ext cx="864096" cy="1224136"/>
          </a:xfrm>
          <a:prstGeom prst="straightConnector1">
            <a:avLst/>
          </a:prstGeom>
          <a:solidFill>
            <a:srgbClr val="00B8FF"/>
          </a:solidFill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551214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Výřez obrazovk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726" y="188640"/>
            <a:ext cx="8715761" cy="4289288"/>
          </a:xfrm>
          <a:prstGeom prst="rect">
            <a:avLst/>
          </a:prstGeom>
        </p:spPr>
      </p:pic>
      <p:sp>
        <p:nvSpPr>
          <p:cNvPr id="4" name="Zaoblený obdélník 3"/>
          <p:cNvSpPr/>
          <p:nvPr/>
        </p:nvSpPr>
        <p:spPr bwMode="auto">
          <a:xfrm>
            <a:off x="1115616" y="620687"/>
            <a:ext cx="6840760" cy="624763"/>
          </a:xfrm>
          <a:prstGeom prst="roundRect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cs-CZ" sz="24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charset="-128"/>
            </a:endParaRPr>
          </a:p>
        </p:txBody>
      </p:sp>
      <p:sp>
        <p:nvSpPr>
          <p:cNvPr id="5" name="Zaoblený obdélník 4"/>
          <p:cNvSpPr/>
          <p:nvPr/>
        </p:nvSpPr>
        <p:spPr bwMode="auto">
          <a:xfrm>
            <a:off x="5508104" y="4005064"/>
            <a:ext cx="1944216" cy="360040"/>
          </a:xfrm>
          <a:prstGeom prst="roundRect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cs-CZ" sz="24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charset="-128"/>
            </a:endParaRPr>
          </a:p>
        </p:txBody>
      </p:sp>
      <p:sp>
        <p:nvSpPr>
          <p:cNvPr id="6" name="Zaoblený obdélník 5"/>
          <p:cNvSpPr/>
          <p:nvPr/>
        </p:nvSpPr>
        <p:spPr bwMode="auto">
          <a:xfrm>
            <a:off x="7435842" y="3573016"/>
            <a:ext cx="1368786" cy="360040"/>
          </a:xfrm>
          <a:prstGeom prst="round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cs-CZ" sz="24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charset="-128"/>
            </a:endParaRPr>
          </a:p>
        </p:txBody>
      </p:sp>
      <p:pic>
        <p:nvPicPr>
          <p:cNvPr id="7" name="Obrázek 6" descr="Výřez obrazovky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222" y="4040408"/>
            <a:ext cx="3584142" cy="2817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38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Výřez obrazovk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501" y="260648"/>
            <a:ext cx="8342963" cy="2902675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3651055" y="3380357"/>
            <a:ext cx="1851854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800" b="0" u="sng" dirty="0" smtClean="0">
                <a:solidFill>
                  <a:schemeClr val="tx1"/>
                </a:solidFill>
              </a:rPr>
              <a:t>Účel žádosti:</a:t>
            </a:r>
          </a:p>
          <a:p>
            <a:pPr>
              <a:lnSpc>
                <a:spcPct val="150000"/>
              </a:lnSpc>
            </a:pPr>
            <a:r>
              <a:rPr lang="cs-CZ" sz="1800" b="0" dirty="0" smtClean="0">
                <a:solidFill>
                  <a:schemeClr val="tx1"/>
                </a:solidFill>
              </a:rPr>
              <a:t>Územní plán</a:t>
            </a:r>
          </a:p>
          <a:p>
            <a:pPr>
              <a:lnSpc>
                <a:spcPct val="150000"/>
              </a:lnSpc>
            </a:pPr>
            <a:r>
              <a:rPr lang="cs-CZ" sz="1800" b="0" dirty="0" smtClean="0">
                <a:solidFill>
                  <a:schemeClr val="tx1"/>
                </a:solidFill>
              </a:rPr>
              <a:t>Územní studie</a:t>
            </a:r>
          </a:p>
          <a:p>
            <a:pPr>
              <a:lnSpc>
                <a:spcPct val="150000"/>
              </a:lnSpc>
            </a:pPr>
            <a:r>
              <a:rPr lang="cs-CZ" sz="1800" b="0" dirty="0" smtClean="0">
                <a:solidFill>
                  <a:schemeClr val="tx1"/>
                </a:solidFill>
              </a:rPr>
              <a:t>ÚAP</a:t>
            </a:r>
          </a:p>
          <a:p>
            <a:pPr>
              <a:lnSpc>
                <a:spcPct val="150000"/>
              </a:lnSpc>
            </a:pPr>
            <a:r>
              <a:rPr lang="cs-CZ" sz="1800" b="0" dirty="0" smtClean="0">
                <a:solidFill>
                  <a:schemeClr val="tx1"/>
                </a:solidFill>
              </a:rPr>
              <a:t>Technická mapa</a:t>
            </a:r>
          </a:p>
          <a:p>
            <a:pPr>
              <a:lnSpc>
                <a:spcPct val="150000"/>
              </a:lnSpc>
            </a:pPr>
            <a:r>
              <a:rPr lang="cs-CZ" sz="1800" b="0" dirty="0" smtClean="0">
                <a:solidFill>
                  <a:schemeClr val="tx1"/>
                </a:solidFill>
              </a:rPr>
              <a:t>Jiná ÚPD</a:t>
            </a:r>
          </a:p>
          <a:p>
            <a:pPr>
              <a:lnSpc>
                <a:spcPct val="150000"/>
              </a:lnSpc>
            </a:pPr>
            <a:r>
              <a:rPr lang="cs-CZ" sz="1800" b="0" dirty="0" smtClean="0">
                <a:solidFill>
                  <a:schemeClr val="tx1"/>
                </a:solidFill>
              </a:rPr>
              <a:t>Jiný účel</a:t>
            </a:r>
            <a:endParaRPr lang="cs-CZ" sz="1800" b="0" dirty="0">
              <a:solidFill>
                <a:schemeClr val="tx1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6588224" y="3405330"/>
            <a:ext cx="19543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800" b="0" u="sng" dirty="0" smtClean="0">
                <a:solidFill>
                  <a:schemeClr val="tx1"/>
                </a:solidFill>
              </a:rPr>
              <a:t>Popis žádosti:</a:t>
            </a:r>
          </a:p>
          <a:p>
            <a:r>
              <a:rPr lang="cs-CZ" sz="1800" b="0" dirty="0">
                <a:solidFill>
                  <a:schemeClr val="tx1"/>
                </a:solidFill>
              </a:rPr>
              <a:t> </a:t>
            </a:r>
            <a:r>
              <a:rPr lang="cs-CZ" sz="1800" b="0" dirty="0" smtClean="0">
                <a:solidFill>
                  <a:schemeClr val="tx1"/>
                </a:solidFill>
              </a:rPr>
              <a:t>- smlouva na ÚP</a:t>
            </a:r>
          </a:p>
          <a:p>
            <a:endParaRPr lang="cs-CZ" sz="1800" b="0" dirty="0">
              <a:solidFill>
                <a:schemeClr val="tx1"/>
              </a:solidFill>
            </a:endParaRPr>
          </a:p>
        </p:txBody>
      </p:sp>
      <p:sp>
        <p:nvSpPr>
          <p:cNvPr id="5" name="Zaoblený obdélník 4"/>
          <p:cNvSpPr/>
          <p:nvPr/>
        </p:nvSpPr>
        <p:spPr bwMode="auto">
          <a:xfrm>
            <a:off x="467544" y="2348880"/>
            <a:ext cx="1368786" cy="360040"/>
          </a:xfrm>
          <a:prstGeom prst="round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cs-CZ" sz="24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97535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Výřez obrazovk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790" y="0"/>
            <a:ext cx="7632419" cy="6858000"/>
          </a:xfrm>
          <a:prstGeom prst="rect">
            <a:avLst/>
          </a:prstGeom>
        </p:spPr>
      </p:pic>
      <p:sp>
        <p:nvSpPr>
          <p:cNvPr id="3" name="Zaoblený obdélník 2"/>
          <p:cNvSpPr/>
          <p:nvPr/>
        </p:nvSpPr>
        <p:spPr bwMode="auto">
          <a:xfrm>
            <a:off x="827584" y="1052736"/>
            <a:ext cx="3528392" cy="1008112"/>
          </a:xfrm>
          <a:prstGeom prst="round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cs-CZ" sz="24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charset="-128"/>
            </a:endParaRPr>
          </a:p>
        </p:txBody>
      </p:sp>
      <p:sp>
        <p:nvSpPr>
          <p:cNvPr id="4" name="Pravá složená závorka 3"/>
          <p:cNvSpPr/>
          <p:nvPr/>
        </p:nvSpPr>
        <p:spPr bwMode="auto">
          <a:xfrm>
            <a:off x="7922884" y="1209053"/>
            <a:ext cx="432048" cy="720080"/>
          </a:xfrm>
          <a:prstGeom prst="rightBrac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cs-CZ" sz="24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charset="-128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8411107" y="1338260"/>
            <a:ext cx="7328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>
                <a:solidFill>
                  <a:schemeClr val="tx1"/>
                </a:solidFill>
              </a:rPr>
              <a:t>kraj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5917207" y="2924944"/>
            <a:ext cx="20056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800" b="0" dirty="0" smtClean="0">
                <a:solidFill>
                  <a:srgbClr val="C00000"/>
                </a:solidFill>
              </a:rPr>
              <a:t>Nebudete vybírat </a:t>
            </a:r>
          </a:p>
          <a:p>
            <a:r>
              <a:rPr lang="cs-CZ" sz="1800" b="0" dirty="0" smtClean="0">
                <a:solidFill>
                  <a:srgbClr val="C00000"/>
                </a:solidFill>
              </a:rPr>
              <a:t>dostanete vše</a:t>
            </a:r>
            <a:endParaRPr lang="cs-CZ" sz="1800" b="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506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Výřez obrazovk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04664"/>
            <a:ext cx="5410556" cy="4652775"/>
          </a:xfrm>
          <a:prstGeom prst="rect">
            <a:avLst/>
          </a:prstGeom>
        </p:spPr>
      </p:pic>
      <p:pic>
        <p:nvPicPr>
          <p:cNvPr id="3" name="Obrázek 2" descr="Výřez obrazovky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2204864"/>
            <a:ext cx="4817233" cy="450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368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 descr="Výřez obrazovky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08" y="0"/>
            <a:ext cx="8871184" cy="6858000"/>
          </a:xfrm>
          <a:prstGeom prst="rect">
            <a:avLst/>
          </a:prstGeom>
        </p:spPr>
      </p:pic>
      <p:cxnSp>
        <p:nvCxnSpPr>
          <p:cNvPr id="4" name="Přímá spojnice 3"/>
          <p:cNvCxnSpPr/>
          <p:nvPr/>
        </p:nvCxnSpPr>
        <p:spPr bwMode="auto">
          <a:xfrm>
            <a:off x="5148064" y="1556792"/>
            <a:ext cx="3528392" cy="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5" name="Obrázek 4" descr="Výřez obrazovky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818"/>
          <a:stretch/>
        </p:blipFill>
        <p:spPr>
          <a:xfrm>
            <a:off x="5059368" y="1700808"/>
            <a:ext cx="3705784" cy="2702143"/>
          </a:xfrm>
          <a:prstGeom prst="rect">
            <a:avLst/>
          </a:prstGeom>
          <a:ln w="19050">
            <a:solidFill>
              <a:srgbClr val="C00000"/>
            </a:solidFill>
          </a:ln>
        </p:spPr>
      </p:pic>
      <p:cxnSp>
        <p:nvCxnSpPr>
          <p:cNvPr id="6" name="Přímá spojnice se šipkou 5"/>
          <p:cNvCxnSpPr/>
          <p:nvPr/>
        </p:nvCxnSpPr>
        <p:spPr bwMode="auto">
          <a:xfrm>
            <a:off x="1979712" y="1340768"/>
            <a:ext cx="3024336" cy="432048"/>
          </a:xfrm>
          <a:prstGeom prst="straightConnector1">
            <a:avLst/>
          </a:prstGeom>
          <a:solidFill>
            <a:srgbClr val="00B8FF"/>
          </a:solidFill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Přímá spojnice se šipkou 9"/>
          <p:cNvCxnSpPr/>
          <p:nvPr/>
        </p:nvCxnSpPr>
        <p:spPr bwMode="auto">
          <a:xfrm flipH="1" flipV="1">
            <a:off x="3995936" y="2420888"/>
            <a:ext cx="1224136" cy="1224136"/>
          </a:xfrm>
          <a:prstGeom prst="straightConnector1">
            <a:avLst/>
          </a:prstGeom>
          <a:solidFill>
            <a:srgbClr val="00B8FF"/>
          </a:solidFill>
          <a:ln w="57150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Zaoblený obdélník 13"/>
          <p:cNvSpPr/>
          <p:nvPr/>
        </p:nvSpPr>
        <p:spPr bwMode="auto">
          <a:xfrm>
            <a:off x="2807804" y="4869160"/>
            <a:ext cx="2052228" cy="432048"/>
          </a:xfrm>
          <a:prstGeom prst="roundRect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cs-CZ" sz="24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S Gothic" charset="-128"/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323528" y="6093296"/>
            <a:ext cx="74045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800" b="0" dirty="0" smtClean="0">
                <a:solidFill>
                  <a:srgbClr val="0070C0"/>
                </a:solidFill>
              </a:rPr>
              <a:t>Doporučení – žádat o každou obec samostatně, nebo jen v rámci ORP</a:t>
            </a:r>
            <a:endParaRPr lang="cs-CZ" sz="1800" b="0" dirty="0">
              <a:solidFill>
                <a:srgbClr val="0070C0"/>
              </a:solidFill>
            </a:endParaRPr>
          </a:p>
          <a:p>
            <a:endParaRPr lang="cs-CZ" sz="18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955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Výřez obrazovk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7044"/>
            <a:ext cx="9144000" cy="6443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105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Výřez obrazovk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35" y="1009312"/>
            <a:ext cx="8983329" cy="4839376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1187624" y="3933056"/>
            <a:ext cx="36166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>
                <a:solidFill>
                  <a:srgbClr val="C00000"/>
                </a:solidFill>
              </a:rPr>
              <a:t>Smlouvu, žádost, dopis</a:t>
            </a:r>
            <a:endParaRPr lang="cs-CZ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069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Motiv systému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tiv systému Office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cs-CZ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cs-CZ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lnDef>
  </a:objectDefaults>
  <a:extraClrSchemeLst>
    <a:extraClrScheme>
      <a:clrScheme name="Motiv systému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ystému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ystému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ystému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ystému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ystému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ystému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6796</TotalTime>
  <Words>133</Words>
  <Application>Microsoft Office PowerPoint</Application>
  <PresentationFormat>Předvádění na obrazovce (4:3)</PresentationFormat>
  <Paragraphs>72</Paragraphs>
  <Slides>18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19" baseType="lpstr">
      <vt:lpstr>Motiv systému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Jana</dc:creator>
  <cp:lastModifiedBy>Libuše Dobrá </cp:lastModifiedBy>
  <cp:revision>375</cp:revision>
  <cp:lastPrinted>2015-04-21T12:32:39Z</cp:lastPrinted>
  <dcterms:created xsi:type="dcterms:W3CDTF">2008-01-15T11:19:01Z</dcterms:created>
  <dcterms:modified xsi:type="dcterms:W3CDTF">2015-04-21T12:38:54Z</dcterms:modified>
</cp:coreProperties>
</file>