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14" r:id="rId3"/>
    <p:sldId id="316" r:id="rId4"/>
    <p:sldId id="315" r:id="rId5"/>
    <p:sldId id="317" r:id="rId6"/>
    <p:sldId id="318" r:id="rId7"/>
    <p:sldId id="322" r:id="rId8"/>
    <p:sldId id="319" r:id="rId9"/>
    <p:sldId id="321" r:id="rId10"/>
    <p:sldId id="323" r:id="rId11"/>
    <p:sldId id="312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45" autoAdjust="0"/>
  </p:normalViewPr>
  <p:slideViewPr>
    <p:cSldViewPr>
      <p:cViewPr>
        <p:scale>
          <a:sx n="105" d="100"/>
          <a:sy n="105" d="100"/>
        </p:scale>
        <p:origin x="-1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6.6.2016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1938-5E8B-4962-89CA-E1DA94747F3B}" type="datetime1">
              <a:rPr lang="cs-CZ" smtClean="0"/>
              <a:t>6.6.2016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439AA-187C-4586-8082-43AA069F4E72}" type="datetime1">
              <a:rPr lang="cs-CZ" smtClean="0"/>
              <a:t>6.6.2016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F0CE-54C1-4E0E-8C0E-3EFE8C37E25E}" type="datetime1">
              <a:rPr lang="cs-CZ" smtClean="0"/>
              <a:t>6.6.2016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483D8-F705-4BD1-86EE-3452B6B780DE}" type="datetime1">
              <a:rPr lang="cs-CZ" smtClean="0"/>
              <a:t>6.6.2016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DAA0-C72D-4691-9A1E-CA196CD5E4A6}" type="datetime1">
              <a:rPr lang="cs-CZ" smtClean="0"/>
              <a:t>6.6.2016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A477-6F17-4DD8-B75E-D4FCF580668B}" type="datetime1">
              <a:rPr lang="cs-CZ" smtClean="0"/>
              <a:t>6.6.2016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FB92F-7AFD-45E2-B116-D717C732AE1E}" type="datetime1">
              <a:rPr lang="cs-CZ" smtClean="0"/>
              <a:t>6.6.2016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B00CE-F8CE-4A72-A359-B7E4B396B1BF}" type="datetime1">
              <a:rPr lang="cs-CZ" smtClean="0"/>
              <a:t>6.6.2016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91BD-45C2-4B55-9D12-125AB8EB9CF1}" type="datetime1">
              <a:rPr lang="cs-CZ" smtClean="0"/>
              <a:t>6.6.2016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1C76-C230-4D36-9A5D-9B7A7D7C456E}" type="datetime1">
              <a:rPr lang="cs-CZ" smtClean="0"/>
              <a:t>6.6.2016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AE0C3-E547-49EA-A694-6BF1491FC123}" type="datetime1">
              <a:rPr lang="cs-CZ" smtClean="0"/>
              <a:t>6.6.2016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34087-A9C0-42E8-8F64-4B4556BAEF74}" type="datetime1">
              <a:rPr lang="cs-CZ" smtClean="0"/>
              <a:t>6.6.2016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b.vlacilova@kr-olomoucky.cz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0" y="1686306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Calibri" panose="020F0502020204030204" pitchFamily="34" charset="0"/>
              </a:rPr>
              <a:t>Krajský akční plán rozvoje vzdělávání Olomouckého kraje</a:t>
            </a:r>
            <a:endParaRPr lang="cs-CZ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5400" dirty="0" smtClean="0">
                <a:latin typeface="Calibri" panose="020F0502020204030204" pitchFamily="34" charset="0"/>
              </a:rPr>
              <a:t> </a:t>
            </a:r>
            <a:r>
              <a:rPr lang="cs-CZ" sz="5400" b="1" dirty="0" smtClean="0">
                <a:latin typeface="Calibri" panose="020F0502020204030204" pitchFamily="34" charset="0"/>
              </a:rPr>
              <a:t>Analýzy potřeb pro KAP</a:t>
            </a: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Olomouc, </a:t>
            </a:r>
            <a:r>
              <a:rPr lang="cs-CZ" sz="2000" dirty="0">
                <a:latin typeface="Calibri" panose="020F0502020204030204" pitchFamily="34" charset="0"/>
              </a:rPr>
              <a:t>9</a:t>
            </a:r>
            <a:r>
              <a:rPr lang="cs-CZ" sz="2000" dirty="0" smtClean="0">
                <a:latin typeface="Calibri" panose="020F0502020204030204" pitchFamily="34" charset="0"/>
              </a:rPr>
              <a:t>. 6. 2016</a:t>
            </a:r>
            <a:endParaRPr lang="cs-CZ" sz="2000" dirty="0">
              <a:latin typeface="Calibri" panose="020F0502020204030204" pitchFamily="34" charset="0"/>
            </a:endParaRPr>
          </a:p>
          <a:p>
            <a:pPr algn="ctr"/>
            <a:endParaRPr lang="cs-CZ" sz="2000" i="1" dirty="0" smtClean="0">
              <a:latin typeface="Calibri" panose="020F0502020204030204" pitchFamily="34" charset="0"/>
            </a:endParaRPr>
          </a:p>
          <a:p>
            <a:pPr algn="ctr"/>
            <a:endParaRPr lang="cs-CZ" sz="20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9532" y="5228939"/>
            <a:ext cx="406845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RNDr. Bronislava Vláčilová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Věcná manažerka KAP </a:t>
            </a:r>
            <a:endParaRPr lang="cs-CZ" sz="1500" i="1" dirty="0"/>
          </a:p>
        </p:txBody>
      </p:sp>
      <p:pic>
        <p:nvPicPr>
          <p:cNvPr id="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Analýza potřeb ve školách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300" b="1" dirty="0" smtClean="0"/>
              <a:t>Hlavní zjištění: </a:t>
            </a:r>
          </a:p>
          <a:p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Školy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 Olomouckém kraji zdůrazňují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především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rozvoj infrastruktury škol a podporu odborného vzdělávání, včetně spolupráce škol a zaměstnavatelů. </a:t>
            </a:r>
            <a:endParaRPr lang="cs-CZ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cs-CZ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Třetí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nejdůležitější oblastí je podpora kompetencí k podnikavosti, kreativitě a iniciativě. </a:t>
            </a:r>
            <a:endParaRPr lang="cs-CZ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cs-CZ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Nejmenší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důležitost je školami v Olomouckém kraji přisuzována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kariérovému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poradenství a inkluzivnímu vzdělávání. </a:t>
            </a:r>
          </a:p>
          <a:p>
            <a:pPr marL="0" lvl="0" indent="0">
              <a:buNone/>
            </a:pPr>
            <a:endParaRPr lang="cs-CZ" sz="23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6328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cs-CZ" sz="3200" b="1" dirty="0">
                <a:ea typeface="+mn-ea"/>
                <a:cs typeface="+mn-cs"/>
              </a:rPr>
              <a:t>Děkuji za pozornost</a:t>
            </a:r>
            <a: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endParaRPr lang="cs-CZ" sz="28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RNDr. Bronislava Vláčilová, věcná manažerka </a:t>
            </a:r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KAP</a:t>
            </a:r>
          </a:p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  <a:hlinkClick r:id="rId2"/>
              </a:rPr>
              <a:t>b.vlacilova@kr-olomoucky.cz</a:t>
            </a:r>
            <a:endParaRPr lang="cs-CZ" sz="1800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endParaRPr lang="cs-CZ" sz="1800" dirty="0" smtClean="0">
              <a:solidFill>
                <a:schemeClr val="tx1"/>
              </a:solidFill>
              <a:ea typeface="+mj-ea"/>
              <a:cs typeface="+mj-cs"/>
            </a:endParaRPr>
          </a:p>
        </p:txBody>
      </p:sp>
      <p:pic>
        <p:nvPicPr>
          <p:cNvPr id="5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06321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Povinnou součástí přípravy KAP je zpracování dvou analytických dokumentů:</a:t>
            </a:r>
          </a:p>
          <a:p>
            <a:pPr marL="0" indent="0">
              <a:buNone/>
            </a:pPr>
            <a:endParaRPr lang="cs-CZ" dirty="0" smtClean="0"/>
          </a:p>
          <a:p>
            <a:pPr algn="ctr"/>
            <a:r>
              <a:rPr lang="cs-CZ" b="1" dirty="0" smtClean="0"/>
              <a:t>Analýza potřeb v území</a:t>
            </a:r>
          </a:p>
          <a:p>
            <a:pPr algn="ctr"/>
            <a:r>
              <a:rPr lang="cs-CZ" b="1" dirty="0" smtClean="0"/>
              <a:t>Analýza potřeb ve školách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Další krok:  </a:t>
            </a:r>
            <a:r>
              <a:rPr lang="cs-CZ" dirty="0" err="1" smtClean="0"/>
              <a:t>Prioritizace</a:t>
            </a:r>
            <a:r>
              <a:rPr lang="cs-CZ" dirty="0" smtClean="0"/>
              <a:t> potřeb na území kraje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536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Analýza potřeb v území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sz="2300" dirty="0" smtClean="0"/>
              <a:t>Je analýzou vývoje trhu práce a vzdělávacího systému v území kraje</a:t>
            </a:r>
          </a:p>
          <a:p>
            <a:pPr lvl="0"/>
            <a:r>
              <a:rPr lang="cs-CZ" sz="2300" dirty="0" smtClean="0"/>
              <a:t>Zdrojem jsou strategické dokumenty na úrovni kraje a regionálně specifická data od MŠMT, MPSV, ČSÚ a NÚV</a:t>
            </a:r>
          </a:p>
          <a:p>
            <a:pPr lvl="0"/>
            <a:r>
              <a:rPr lang="cs-CZ" sz="2300" dirty="0" smtClean="0"/>
              <a:t>Zpracovatelem je RT KAP spolu s externími odbornými pracovníky – zástupci  SŠ, VOŠ, VŠ, ÚP, HK, PPP, DDM, CUOK, zaměstnavatelů,  atd.</a:t>
            </a:r>
          </a:p>
          <a:p>
            <a:pPr lvl="0"/>
            <a:r>
              <a:rPr lang="cs-CZ" sz="2300" dirty="0" smtClean="0"/>
              <a:t>Struktura analýzy je nastavena v souladu s povinnými tématy dle metodiky KAP</a:t>
            </a:r>
            <a:endParaRPr lang="cs-CZ" sz="23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853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Analýza potřeb v území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cs-CZ" b="1" dirty="0" smtClean="0"/>
              <a:t>Povinná témata:</a:t>
            </a:r>
          </a:p>
          <a:p>
            <a:pPr lvl="0"/>
            <a:r>
              <a:rPr lang="cs-CZ" b="1" dirty="0" smtClean="0"/>
              <a:t>podpora </a:t>
            </a:r>
            <a:r>
              <a:rPr lang="cs-CZ" b="1" dirty="0"/>
              <a:t>kompetencí k podnikavosti, iniciativě a kreativitě</a:t>
            </a:r>
            <a:r>
              <a:rPr lang="cs-CZ" dirty="0"/>
              <a:t>, </a:t>
            </a:r>
            <a:r>
              <a:rPr lang="cs-CZ" sz="2300" dirty="0"/>
              <a:t>a to průřezově pro VOŠ, SŠ, ZŠ a pro oblast iniciativy a kreativity také pro MŠ</a:t>
            </a:r>
            <a:r>
              <a:rPr lang="cs-CZ" sz="2300" dirty="0" smtClean="0"/>
              <a:t>;</a:t>
            </a:r>
          </a:p>
          <a:p>
            <a:pPr marL="0" lvl="0" indent="0">
              <a:buNone/>
            </a:pPr>
            <a:endParaRPr lang="cs-CZ" sz="2300" dirty="0"/>
          </a:p>
          <a:p>
            <a:pPr lvl="0"/>
            <a:r>
              <a:rPr lang="cs-CZ" b="1" dirty="0"/>
              <a:t>podpora polytechnického vzdělávání </a:t>
            </a:r>
            <a:r>
              <a:rPr lang="cs-CZ" sz="2300" dirty="0"/>
              <a:t>(přírodovědné, technické a environmentální vzdělávání), také tato podpora je určena VOŠ, SŠ, ZŠ a MŠ</a:t>
            </a:r>
            <a:r>
              <a:rPr lang="cs-CZ" sz="2300" dirty="0" smtClean="0"/>
              <a:t>;</a:t>
            </a:r>
          </a:p>
          <a:p>
            <a:pPr marL="0" lvl="0" indent="0">
              <a:buNone/>
            </a:pPr>
            <a:endParaRPr lang="cs-CZ" sz="2300" dirty="0"/>
          </a:p>
          <a:p>
            <a:pPr lvl="0"/>
            <a:r>
              <a:rPr lang="cs-CZ" b="1" dirty="0"/>
              <a:t>podpora odborného vzdělávání </a:t>
            </a:r>
            <a:r>
              <a:rPr lang="cs-CZ" sz="2600" dirty="0"/>
              <a:t>včetně spolupráce škol a zaměstnavatelů</a:t>
            </a:r>
            <a:r>
              <a:rPr lang="cs-CZ" sz="2600" dirty="0" smtClean="0"/>
              <a:t>;</a:t>
            </a:r>
          </a:p>
          <a:p>
            <a:pPr marL="0" lvl="0" indent="0">
              <a:buNone/>
            </a:pPr>
            <a:endParaRPr lang="cs-CZ" sz="2600" dirty="0"/>
          </a:p>
          <a:p>
            <a:pPr lvl="0"/>
            <a:r>
              <a:rPr lang="cs-CZ" b="1" dirty="0"/>
              <a:t>rozvoj kariérového poradenství</a:t>
            </a:r>
            <a:r>
              <a:rPr lang="cs-CZ" dirty="0"/>
              <a:t>; </a:t>
            </a:r>
            <a:r>
              <a:rPr lang="cs-CZ" sz="2300" dirty="0"/>
              <a:t>podpora je určena </a:t>
            </a:r>
            <a:r>
              <a:rPr lang="cs-CZ" sz="2300" dirty="0" smtClean="0"/>
              <a:t>ZŠ, SŠ, VOŠ</a:t>
            </a:r>
            <a:r>
              <a:rPr lang="cs-CZ" sz="2300" dirty="0"/>
              <a:t>, </a:t>
            </a:r>
            <a:r>
              <a:rPr lang="cs-CZ" sz="2300" dirty="0" smtClean="0"/>
              <a:t>a VŠ;</a:t>
            </a:r>
          </a:p>
          <a:p>
            <a:pPr marL="0" lvl="0" indent="0">
              <a:buNone/>
            </a:pPr>
            <a:endParaRPr lang="cs-CZ" sz="2300" dirty="0"/>
          </a:p>
          <a:p>
            <a:pPr lvl="0"/>
            <a:r>
              <a:rPr lang="cs-CZ" b="1" dirty="0"/>
              <a:t>rozvoj škol jako center dalšího profesního vzdělávání</a:t>
            </a:r>
            <a:r>
              <a:rPr lang="cs-CZ" dirty="0" smtClean="0"/>
              <a:t>;</a:t>
            </a:r>
          </a:p>
          <a:p>
            <a:pPr marL="0" lvl="0" indent="0">
              <a:buNone/>
            </a:pPr>
            <a:endParaRPr lang="cs-CZ" dirty="0"/>
          </a:p>
          <a:p>
            <a:pPr lvl="0"/>
            <a:r>
              <a:rPr lang="cs-CZ" b="1" dirty="0"/>
              <a:t>podpora inkluze </a:t>
            </a:r>
            <a:r>
              <a:rPr lang="cs-CZ" dirty="0"/>
              <a:t>– </a:t>
            </a:r>
            <a:r>
              <a:rPr lang="cs-CZ" sz="2300" dirty="0"/>
              <a:t>plošná podpora inkluze na VOŠ, SŠ, dále přechody žáků ze ZŠ na SŠ, setrvání v SŠ, přechod na VOŠ/VŠ, trh práce, a to především pro </a:t>
            </a:r>
            <a:r>
              <a:rPr lang="cs-CZ" sz="2300" dirty="0" err="1"/>
              <a:t>marginalizované</a:t>
            </a:r>
            <a:r>
              <a:rPr lang="cs-CZ" sz="2300" dirty="0"/>
              <a:t> skupiny </a:t>
            </a:r>
            <a:endParaRPr lang="cs-CZ" sz="2300" dirty="0" smtClean="0"/>
          </a:p>
          <a:p>
            <a:pPr marL="0" lvl="0" indent="0">
              <a:buNone/>
            </a:pPr>
            <a:endParaRPr lang="cs-CZ" sz="2300" dirty="0"/>
          </a:p>
          <a:p>
            <a:pPr lvl="0"/>
            <a:r>
              <a:rPr lang="cs-CZ" b="1" dirty="0"/>
              <a:t>infrastruktura a investiční vybavení SŠ, VOŠ </a:t>
            </a:r>
            <a:r>
              <a:rPr lang="cs-CZ" sz="2300" dirty="0"/>
              <a:t>(oblast podpory přírodovědného a technického vzdělávání, podpora center odborného vzdělávání, podpora cizích jazyků, konektivity škol a digitálních kompetencí, sociální inkluze, celoživotního vzdělávání, zájmového a neformálního vzdělávání</a:t>
            </a:r>
            <a:r>
              <a:rPr lang="cs-CZ" sz="2300" dirty="0" smtClean="0"/>
              <a:t>).</a:t>
            </a:r>
            <a:endParaRPr lang="cs-CZ" sz="23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33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Analýza potřeb v území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2000" dirty="0" smtClean="0"/>
              <a:t>Nepovinná témata:</a:t>
            </a:r>
          </a:p>
          <a:p>
            <a:pPr lvl="0"/>
            <a:r>
              <a:rPr lang="cs-CZ" sz="2000" b="1" dirty="0" smtClean="0"/>
              <a:t>Rozvoj výuky cizích jazyků</a:t>
            </a:r>
          </a:p>
          <a:p>
            <a:pPr lvl="0"/>
            <a:r>
              <a:rPr lang="cs-CZ" sz="2000" b="1" dirty="0" smtClean="0"/>
              <a:t>ICT kompetence</a:t>
            </a:r>
          </a:p>
          <a:p>
            <a:pPr lvl="0"/>
            <a:r>
              <a:rPr lang="cs-CZ" sz="2000" b="1" dirty="0" smtClean="0"/>
              <a:t>Čtenářská a matematická gramotnost</a:t>
            </a:r>
          </a:p>
          <a:p>
            <a:pPr marL="0" lvl="0" indent="0">
              <a:buNone/>
            </a:pPr>
            <a:endParaRPr lang="cs-CZ" sz="2000" dirty="0" smtClean="0"/>
          </a:p>
          <a:p>
            <a:pPr marL="0" lvl="0" indent="0">
              <a:buNone/>
            </a:pPr>
            <a:r>
              <a:rPr lang="cs-CZ" sz="2000" dirty="0" smtClean="0"/>
              <a:t>Nepovinná témata byla v analýze zařazena v souladu s potřebami k jednotlivým tématům povinným.</a:t>
            </a:r>
            <a:endParaRPr lang="cs-CZ" sz="20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118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Analýza potřeb v území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309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sz="2400" dirty="0" smtClean="0"/>
              <a:t>Základní logická linka analýzy:</a:t>
            </a:r>
          </a:p>
          <a:p>
            <a:pPr marL="0" lvl="0" indent="0">
              <a:buNone/>
            </a:pPr>
            <a:endParaRPr lang="cs-CZ" sz="2400" dirty="0"/>
          </a:p>
          <a:p>
            <a:pPr marL="0" lvl="0" indent="0">
              <a:buNone/>
            </a:pPr>
            <a:endParaRPr lang="cs-CZ" sz="2400" dirty="0" smtClean="0"/>
          </a:p>
          <a:p>
            <a:pPr marL="0" lvl="0" indent="0">
              <a:buNone/>
            </a:pPr>
            <a:endParaRPr lang="cs-CZ" sz="2400" dirty="0"/>
          </a:p>
          <a:p>
            <a:pPr marL="0" lvl="0" indent="0">
              <a:buNone/>
            </a:pPr>
            <a:endParaRPr lang="cs-CZ" sz="2400" dirty="0" smtClean="0"/>
          </a:p>
          <a:p>
            <a:pPr marL="0" lvl="0" indent="0">
              <a:buNone/>
            </a:pPr>
            <a:r>
              <a:rPr lang="cs-CZ" sz="2400" dirty="0" smtClean="0"/>
              <a:t>Každá žádoucí změna (cíl) je upřesněna tak, aby byla vyhodnotitelná. Tedy, aby v budoucnu bylo možno posoudit, zda ke změně došlo.</a:t>
            </a:r>
          </a:p>
          <a:p>
            <a:pPr marL="0" lvl="0" indent="0">
              <a:buNone/>
            </a:pPr>
            <a:endParaRPr lang="cs-CZ" sz="2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899592" y="2420888"/>
            <a:ext cx="16561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Problém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3491880" y="2420888"/>
            <a:ext cx="14401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Příčina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5929988" y="2420888"/>
            <a:ext cx="21704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Žádoucí změna/Cíl</a:t>
            </a:r>
            <a:endParaRPr lang="cs-CZ" dirty="0"/>
          </a:p>
        </p:txBody>
      </p:sp>
      <p:sp>
        <p:nvSpPr>
          <p:cNvPr id="8" name="Šipka doprava 7"/>
          <p:cNvSpPr/>
          <p:nvPr/>
        </p:nvSpPr>
        <p:spPr>
          <a:xfrm>
            <a:off x="2555776" y="26357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Šipka doprava 8"/>
          <p:cNvSpPr/>
          <p:nvPr/>
        </p:nvSpPr>
        <p:spPr>
          <a:xfrm>
            <a:off x="4963811" y="26357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96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Analýza potřeb v území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cs-CZ" sz="2400" dirty="0" smtClean="0"/>
              <a:t>Zobecněný přehled  cílů /priorit (bez ohledu na pořadí):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kompetencí k podnikavosti a kreativitě žáků i učitelů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spolupráce zaměstnavatelů a škol v oblasti odborných praxí a kariérového poradenství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propagace technických oborů a řemesel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transformace výchovných poradců na kariérové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rozvoje školských poradenských zařízení (především činnost školních psychologů a podpora vzdělávání mimořádně nadaných)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jazykového vzdělávání (především u technických oborů a řemesel)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matematické gramotnosti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celoživotního vzdělávání (zapojení škol do systému rekvalifikací)</a:t>
            </a:r>
          </a:p>
          <a:p>
            <a:pPr lvl="0">
              <a:buFontTx/>
              <a:buChar char="-"/>
            </a:pPr>
            <a:r>
              <a:rPr lang="cs-CZ" sz="2400" dirty="0" smtClean="0"/>
              <a:t>Podpora investic do infrastruktury pro školy s technickými, přírodovědnými a řemeslnými obory (včetně jazykové a matematické gramotnosti)</a:t>
            </a:r>
          </a:p>
          <a:p>
            <a:pPr lvl="0">
              <a:buFontTx/>
              <a:buChar char="-"/>
            </a:pPr>
            <a:endParaRPr lang="cs-CZ" sz="2400" dirty="0" smtClean="0"/>
          </a:p>
          <a:p>
            <a:pPr lvl="0">
              <a:buFontTx/>
              <a:buChar char="-"/>
            </a:pPr>
            <a:endParaRPr lang="cs-CZ" sz="2400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249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Analýza potřeb ve školách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cs-CZ" sz="2300" dirty="0" smtClean="0"/>
          </a:p>
          <a:p>
            <a:pPr>
              <a:spcBef>
                <a:spcPts val="1800"/>
              </a:spcBef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Materiál byl vytvořen v rámci projektu P-KAP, který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je zaměřen na </a:t>
            </a:r>
            <a:r>
              <a:rPr lang="cs-CZ" sz="2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metodickou podporu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KAP. </a:t>
            </a:r>
          </a:p>
          <a:p>
            <a:pPr>
              <a:spcBef>
                <a:spcPts val="1800"/>
              </a:spcBef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Řešitelem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projektu je Národní ústav pro vzdělávání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spcBef>
                <a:spcPts val="1800"/>
              </a:spcBef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Podkladem pro analýzu bylo dotazníkové šetření, které proběhlo na SŠ a VOŠ  na přelomu roku 2015-16.</a:t>
            </a:r>
          </a:p>
          <a:p>
            <a:pPr>
              <a:spcBef>
                <a:spcPts val="1800"/>
              </a:spcBef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Tematické oblasti v dotazníkovém šetření byly totožné jako     v Analýze potřeb v území.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781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Analýza potřeb ve školách</a:t>
            </a:r>
            <a:endParaRPr lang="cs-CZ" sz="3200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9" y="1268760"/>
            <a:ext cx="8568952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1852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2962</TotalTime>
  <Words>598</Words>
  <Application>Microsoft Office PowerPoint</Application>
  <PresentationFormat>Předvádění na obrazovce (4:3)</PresentationFormat>
  <Paragraphs>89</Paragraphs>
  <Slides>11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Prezentace aplikace PowerPoint</vt:lpstr>
      <vt:lpstr>Prezentace aplikace PowerPoint</vt:lpstr>
      <vt:lpstr>Analýza potřeb v území</vt:lpstr>
      <vt:lpstr>Analýza potřeb v území</vt:lpstr>
      <vt:lpstr>Analýza potřeb v území</vt:lpstr>
      <vt:lpstr>Analýza potřeb v území</vt:lpstr>
      <vt:lpstr>Analýza potřeb v území</vt:lpstr>
      <vt:lpstr>Analýza potřeb ve školách</vt:lpstr>
      <vt:lpstr>Analýza potřeb ve školách</vt:lpstr>
      <vt:lpstr>Analýza potřeb ve školách</vt:lpstr>
      <vt:lpstr>Děkuji za pozornost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Vláčilová Bronislava</cp:lastModifiedBy>
  <cp:revision>535</cp:revision>
  <dcterms:created xsi:type="dcterms:W3CDTF">2015-08-27T07:44:55Z</dcterms:created>
  <dcterms:modified xsi:type="dcterms:W3CDTF">2016-06-06T13:17:24Z</dcterms:modified>
</cp:coreProperties>
</file>