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8"/>
  </p:notesMasterIdLst>
  <p:handoutMasterIdLst>
    <p:handoutMasterId r:id="rId19"/>
  </p:handoutMasterIdLst>
  <p:sldIdLst>
    <p:sldId id="279" r:id="rId2"/>
    <p:sldId id="416" r:id="rId3"/>
    <p:sldId id="423" r:id="rId4"/>
    <p:sldId id="421" r:id="rId5"/>
    <p:sldId id="422" r:id="rId6"/>
    <p:sldId id="420" r:id="rId7"/>
    <p:sldId id="424" r:id="rId8"/>
    <p:sldId id="408" r:id="rId9"/>
    <p:sldId id="409" r:id="rId10"/>
    <p:sldId id="410" r:id="rId11"/>
    <p:sldId id="411" r:id="rId12"/>
    <p:sldId id="412" r:id="rId13"/>
    <p:sldId id="413" r:id="rId14"/>
    <p:sldId id="414" r:id="rId15"/>
    <p:sldId id="415" r:id="rId16"/>
    <p:sldId id="351" r:id="rId17"/>
  </p:sldIdLst>
  <p:sldSz cx="9144000" cy="6858000" type="screen4x3"/>
  <p:notesSz cx="6797675" cy="9928225"/>
  <p:defaultTextStyle>
    <a:defPPr>
      <a:defRPr lang="cs-CZ"/>
    </a:defPPr>
    <a:lvl1pPr algn="l" rtl="0" fontAlgn="base">
      <a:spcBef>
        <a:spcPct val="2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994"/>
    <a:srgbClr val="003366"/>
    <a:srgbClr val="034D91"/>
    <a:srgbClr val="000099"/>
    <a:srgbClr val="FFFF00"/>
    <a:srgbClr val="FF99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řední styl 4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525" autoAdjust="0"/>
    <p:restoredTop sz="89464" autoAdjust="0"/>
  </p:normalViewPr>
  <p:slideViewPr>
    <p:cSldViewPr>
      <p:cViewPr>
        <p:scale>
          <a:sx n="72" d="100"/>
          <a:sy n="72" d="100"/>
        </p:scale>
        <p:origin x="-1704" y="-9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80" d="100"/>
          <a:sy n="80" d="100"/>
        </p:scale>
        <p:origin x="-1992" y="102"/>
      </p:cViewPr>
      <p:guideLst>
        <p:guide orient="horz" pos="3126"/>
        <p:guide pos="214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4" tIns="46092" rIns="92184" bIns="46092" numCol="1" anchor="t" anchorCtr="0" compatLnSpc="1">
            <a:prstTxWarp prst="textNoShape">
              <a:avLst/>
            </a:prstTxWarp>
          </a:bodyPr>
          <a:lstStyle>
            <a:lvl1pPr defTabSz="922338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4" tIns="46092" rIns="92184" bIns="46092" numCol="1" anchor="t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4" tIns="46092" rIns="92184" bIns="46092" numCol="1" anchor="b" anchorCtr="0" compatLnSpc="1">
            <a:prstTxWarp prst="textNoShape">
              <a:avLst/>
            </a:prstTxWarp>
          </a:bodyPr>
          <a:lstStyle>
            <a:lvl1pPr defTabSz="922338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84" tIns="46092" rIns="92184" bIns="46092" numCol="1" anchor="b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fld id="{E9E07B5C-5C0C-4CBE-BBFE-15C29ACFC05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5424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6463"/>
            <a:ext cx="5435600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fld id="{26B4C2ED-4AA3-4E75-A159-7697C84AB9B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45243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8C2B177-F42E-4698-A65E-D463DE2037F9}" type="slidenum">
              <a:rPr lang="cs-CZ" altLang="cs-CZ" smtClean="0"/>
              <a:pPr/>
              <a:t>1</a:t>
            </a:fld>
            <a:endParaRPr lang="cs-CZ" altLang="cs-CZ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cs-CZ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1C6AE0-5CBA-4D6C-85A8-D532A8C70A6A}" type="slidenum">
              <a:rPr lang="cs-CZ" altLang="cs-CZ" smtClean="0"/>
              <a:pPr/>
              <a:t>10</a:t>
            </a:fld>
            <a:endParaRPr lang="cs-CZ" altLang="cs-CZ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cs-CZ" altLang="cs-CZ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1C6AE0-5CBA-4D6C-85A8-D532A8C70A6A}" type="slidenum">
              <a:rPr lang="cs-CZ" altLang="cs-CZ" smtClean="0"/>
              <a:pPr/>
              <a:t>11</a:t>
            </a:fld>
            <a:endParaRPr lang="cs-CZ" altLang="cs-CZ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cs-CZ" altLang="cs-CZ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1C6AE0-5CBA-4D6C-85A8-D532A8C70A6A}" type="slidenum">
              <a:rPr lang="cs-CZ" altLang="cs-CZ" smtClean="0"/>
              <a:pPr/>
              <a:t>12</a:t>
            </a:fld>
            <a:endParaRPr lang="cs-CZ" altLang="cs-CZ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cs-CZ" altLang="cs-CZ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1C6AE0-5CBA-4D6C-85A8-D532A8C70A6A}" type="slidenum">
              <a:rPr lang="cs-CZ" altLang="cs-CZ" smtClean="0"/>
              <a:pPr/>
              <a:t>13</a:t>
            </a:fld>
            <a:endParaRPr lang="cs-CZ" altLang="cs-CZ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cs-CZ" altLang="cs-CZ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1C6AE0-5CBA-4D6C-85A8-D532A8C70A6A}" type="slidenum">
              <a:rPr lang="cs-CZ" altLang="cs-CZ" smtClean="0"/>
              <a:pPr/>
              <a:t>14</a:t>
            </a:fld>
            <a:endParaRPr lang="cs-CZ" altLang="cs-CZ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cs-CZ" altLang="cs-CZ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1C6AE0-5CBA-4D6C-85A8-D532A8C70A6A}" type="slidenum">
              <a:rPr lang="cs-CZ" altLang="cs-CZ" smtClean="0"/>
              <a:pPr/>
              <a:t>15</a:t>
            </a:fld>
            <a:endParaRPr lang="cs-CZ" altLang="cs-CZ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cs-CZ" altLang="cs-CZ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B8E3FC1-DE98-4D96-B067-73C8FD30F72C}" type="slidenum">
              <a:rPr lang="cs-CZ" altLang="cs-CZ" smtClean="0"/>
              <a:pPr/>
              <a:t>16</a:t>
            </a:fld>
            <a:endParaRPr lang="cs-CZ" altLang="cs-CZ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cs-CZ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1C6AE0-5CBA-4D6C-85A8-D532A8C70A6A}" type="slidenum">
              <a:rPr lang="cs-CZ" altLang="cs-CZ" smtClean="0"/>
              <a:pPr/>
              <a:t>2</a:t>
            </a:fld>
            <a:endParaRPr lang="cs-CZ" altLang="cs-CZ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cs-CZ" altLang="cs-CZ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1C6AE0-5CBA-4D6C-85A8-D532A8C70A6A}" type="slidenum">
              <a:rPr lang="cs-CZ" altLang="cs-CZ" smtClean="0"/>
              <a:pPr/>
              <a:t>3</a:t>
            </a:fld>
            <a:endParaRPr lang="cs-CZ" altLang="cs-CZ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cs-CZ" altLang="cs-CZ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1C6AE0-5CBA-4D6C-85A8-D532A8C70A6A}" type="slidenum">
              <a:rPr lang="cs-CZ" altLang="cs-CZ" smtClean="0"/>
              <a:pPr/>
              <a:t>4</a:t>
            </a:fld>
            <a:endParaRPr lang="cs-CZ" altLang="cs-CZ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cs-CZ" altLang="cs-CZ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1C6AE0-5CBA-4D6C-85A8-D532A8C70A6A}" type="slidenum">
              <a:rPr lang="cs-CZ" altLang="cs-CZ" smtClean="0"/>
              <a:pPr/>
              <a:t>5</a:t>
            </a:fld>
            <a:endParaRPr lang="cs-CZ" altLang="cs-CZ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cs-CZ" altLang="cs-CZ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1C6AE0-5CBA-4D6C-85A8-D532A8C70A6A}" type="slidenum">
              <a:rPr lang="cs-CZ" altLang="cs-CZ" smtClean="0"/>
              <a:pPr/>
              <a:t>6</a:t>
            </a:fld>
            <a:endParaRPr lang="cs-CZ" altLang="cs-CZ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cs-CZ" altLang="cs-CZ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1C6AE0-5CBA-4D6C-85A8-D532A8C70A6A}" type="slidenum">
              <a:rPr lang="cs-CZ" altLang="cs-CZ" smtClean="0"/>
              <a:pPr/>
              <a:t>7</a:t>
            </a:fld>
            <a:endParaRPr lang="cs-CZ" altLang="cs-CZ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cs-CZ" altLang="cs-CZ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1C6AE0-5CBA-4D6C-85A8-D532A8C70A6A}" type="slidenum">
              <a:rPr lang="cs-CZ" altLang="cs-CZ" smtClean="0"/>
              <a:pPr/>
              <a:t>8</a:t>
            </a:fld>
            <a:endParaRPr lang="cs-CZ" altLang="cs-CZ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cs-CZ" altLang="cs-CZ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1C6AE0-5CBA-4D6C-85A8-D532A8C70A6A}" type="slidenum">
              <a:rPr lang="cs-CZ" altLang="cs-CZ" smtClean="0"/>
              <a:pPr/>
              <a:t>9</a:t>
            </a:fld>
            <a:endParaRPr lang="cs-CZ" altLang="cs-CZ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cs-CZ" altLang="cs-CZ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C9900-E126-47EF-9407-44A623EFD0E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F6B2D-5865-4DA8-9E09-17545671BCE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A67CC-C575-4D54-AD9A-9AFDF66041D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6A1EA-0D2F-4E2D-A4F7-DE256138091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9D2BD-D229-4F96-A008-0E513E5229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8DB70-EC0A-4798-B5AE-40FF263D194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798BF-ADBD-41B8-954D-4493E7321D8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EC042-7EE9-483C-B857-2C3B6EC0813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56D6C-175C-44D9-8256-818BDC1FECF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41580-E65A-480A-8A78-A07083A5EEB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D2188-BCB2-4CF3-A1EE-EE58B0AA434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Kliknutím lze upravit styl.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Kliknutím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8AAB2B03-77A2-471A-83E8-0080C0C6240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.piskulova@kr-olomoucky.cz" TargetMode="External"/><Relationship Id="rId4" Type="http://schemas.openxmlformats.org/officeDocument/2006/relationships/hyperlink" Target="mailto:.novotna@kr-olomoucky.cz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kr-olomoucky.cz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kr-olomoucky.cz/zasobnik-projektovych-nametu-cl-1411.html" TargetMode="External"/><Relationship Id="rId4" Type="http://schemas.openxmlformats.org/officeDocument/2006/relationships/hyperlink" Target="https://zpn.kr-olomoucky.cz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/>
          <p:cNvSpPr>
            <a:spLocks noGrp="1" noChangeArrowheads="1"/>
          </p:cNvSpPr>
          <p:nvPr>
            <p:ph type="ctrTitle"/>
          </p:nvPr>
        </p:nvSpPr>
        <p:spPr>
          <a:xfrm>
            <a:off x="762000" y="2819400"/>
            <a:ext cx="7772400" cy="14700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28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Ostatní dotační programy Olomouckého kraje pro rok 2017 a další možnosti čerpání dotací z národních a evropských zdrojů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228600"/>
            <a:ext cx="6268278" cy="936625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3994"/>
                </a:solidFill>
              </a:rPr>
              <a:t>          </a:t>
            </a:r>
            <a:r>
              <a:rPr lang="cs-CZ" altLang="cs-CZ" sz="20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Národní dotační programy a dotace z EU na rok 2017 – dle oblastí</a:t>
            </a:r>
            <a:endParaRPr lang="cs-CZ" altLang="cs-CZ" sz="2000" b="1" dirty="0" smtClean="0">
              <a:solidFill>
                <a:srgbClr val="003994"/>
              </a:solidFill>
            </a:endParaRPr>
          </a:p>
        </p:txBody>
      </p:sp>
      <p:sp>
        <p:nvSpPr>
          <p:cNvPr id="3075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670" y="1581944"/>
            <a:ext cx="7620000" cy="1843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017748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514600" y="228600"/>
            <a:ext cx="6096000" cy="936625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3994"/>
                </a:solidFill>
              </a:rPr>
              <a:t>          </a:t>
            </a:r>
            <a:r>
              <a:rPr lang="cs-CZ" altLang="cs-CZ" sz="20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Národní dotační programy a dotace z EU na rok 2017 – dle oblastí</a:t>
            </a:r>
            <a:endParaRPr lang="cs-CZ" altLang="cs-CZ" sz="2000" b="1" dirty="0" smtClean="0">
              <a:solidFill>
                <a:srgbClr val="003994"/>
              </a:solidFill>
            </a:endParaRPr>
          </a:p>
        </p:txBody>
      </p:sp>
      <p:sp>
        <p:nvSpPr>
          <p:cNvPr id="3075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7848600" cy="4267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905733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514600" y="228600"/>
            <a:ext cx="6248400" cy="936625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3994"/>
                </a:solidFill>
              </a:rPr>
              <a:t>          </a:t>
            </a:r>
            <a:r>
              <a:rPr lang="cs-CZ" altLang="cs-CZ" sz="20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Národní dotační programy a dotace z EU na rok 2017 – dle oblastí</a:t>
            </a:r>
            <a:endParaRPr lang="cs-CZ" altLang="cs-CZ" sz="2000" b="1" dirty="0" smtClean="0">
              <a:solidFill>
                <a:srgbClr val="003994"/>
              </a:solidFill>
            </a:endParaRPr>
          </a:p>
        </p:txBody>
      </p:sp>
      <p:sp>
        <p:nvSpPr>
          <p:cNvPr id="3075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43024"/>
            <a:ext cx="7924800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136232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514600" y="228600"/>
            <a:ext cx="6248400" cy="936625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3994"/>
                </a:solidFill>
              </a:rPr>
              <a:t>          </a:t>
            </a:r>
            <a:r>
              <a:rPr lang="cs-CZ" altLang="cs-CZ" sz="20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Národní dotační programy a dotace z EU na rok 2017 – dle oblastí</a:t>
            </a:r>
            <a:endParaRPr lang="cs-CZ" altLang="cs-CZ" sz="2000" b="1" dirty="0" smtClean="0">
              <a:solidFill>
                <a:srgbClr val="003994"/>
              </a:solidFill>
            </a:endParaRPr>
          </a:p>
        </p:txBody>
      </p:sp>
      <p:sp>
        <p:nvSpPr>
          <p:cNvPr id="3075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27200"/>
            <a:ext cx="8077200" cy="467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021934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590800" y="228600"/>
            <a:ext cx="6324600" cy="936625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3994"/>
                </a:solidFill>
              </a:rPr>
              <a:t>          </a:t>
            </a:r>
            <a:r>
              <a:rPr lang="cs-CZ" altLang="cs-CZ" sz="20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Národní dotační programy a dotace z EU na rok 2017 – dle oblastí</a:t>
            </a:r>
            <a:endParaRPr lang="cs-CZ" altLang="cs-CZ" sz="2000" b="1" dirty="0" smtClean="0">
              <a:solidFill>
                <a:srgbClr val="003994"/>
              </a:solidFill>
            </a:endParaRPr>
          </a:p>
        </p:txBody>
      </p:sp>
      <p:sp>
        <p:nvSpPr>
          <p:cNvPr id="3075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77724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21507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590800" y="228600"/>
            <a:ext cx="6324600" cy="936625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3994"/>
                </a:solidFill>
              </a:rPr>
              <a:t>          </a:t>
            </a:r>
            <a:r>
              <a:rPr lang="cs-CZ" altLang="cs-CZ" sz="20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Národní dotační programy a dotace z EU na rok 2017 – dle oblastí</a:t>
            </a:r>
            <a:endParaRPr lang="cs-CZ" altLang="cs-CZ" sz="2000" b="1" dirty="0" smtClean="0">
              <a:solidFill>
                <a:srgbClr val="003994"/>
              </a:solidFill>
            </a:endParaRPr>
          </a:p>
        </p:txBody>
      </p:sp>
      <p:sp>
        <p:nvSpPr>
          <p:cNvPr id="3075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400"/>
            <a:ext cx="8077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173278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772400" cy="1470025"/>
          </a:xfrm>
        </p:spPr>
        <p:txBody>
          <a:bodyPr/>
          <a:lstStyle/>
          <a:p>
            <a:pPr eaLnBrk="1" hangingPunct="1"/>
            <a:r>
              <a:rPr lang="cs-CZ" altLang="cs-CZ" sz="2400" b="1" smtClean="0">
                <a:solidFill>
                  <a:srgbClr val="000099"/>
                </a:solidFill>
                <a:latin typeface="Arial" charset="0"/>
                <a:cs typeface="Arial" charset="0"/>
              </a:rPr>
              <a:t/>
            </a:r>
            <a:br>
              <a:rPr lang="cs-CZ" altLang="cs-CZ" sz="2400" b="1" smtClean="0">
                <a:solidFill>
                  <a:srgbClr val="000099"/>
                </a:solidFill>
                <a:latin typeface="Arial" charset="0"/>
                <a:cs typeface="Arial" charset="0"/>
              </a:rPr>
            </a:br>
            <a:endParaRPr lang="cs-CZ" altLang="cs-CZ" sz="2400" b="1" smtClean="0"/>
          </a:p>
        </p:txBody>
      </p:sp>
      <p:sp>
        <p:nvSpPr>
          <p:cNvPr id="12291" name="Podnadpis 1"/>
          <p:cNvSpPr>
            <a:spLocks noGrp="1"/>
          </p:cNvSpPr>
          <p:nvPr>
            <p:ph type="subTitle" idx="1"/>
          </p:nvPr>
        </p:nvSpPr>
        <p:spPr>
          <a:xfrm>
            <a:off x="1371600" y="1752600"/>
            <a:ext cx="6400800" cy="4419600"/>
          </a:xfrm>
        </p:spPr>
        <p:txBody>
          <a:bodyPr/>
          <a:lstStyle/>
          <a:p>
            <a:pPr eaLnBrk="1" hangingPunct="1"/>
            <a:endParaRPr lang="cs-CZ" altLang="cs-CZ" sz="4000" dirty="0" smtClean="0">
              <a:solidFill>
                <a:srgbClr val="000099"/>
              </a:solidFill>
              <a:latin typeface="Arial Black" pitchFamily="34" charset="0"/>
            </a:endParaRPr>
          </a:p>
          <a:p>
            <a:pPr eaLnBrk="1" hangingPunct="1"/>
            <a:endParaRPr lang="cs-CZ" altLang="cs-CZ" sz="4000" dirty="0">
              <a:solidFill>
                <a:srgbClr val="000099"/>
              </a:solidFill>
              <a:latin typeface="Arial Black" pitchFamily="34" charset="0"/>
            </a:endParaRPr>
          </a:p>
          <a:p>
            <a:pPr eaLnBrk="1" hangingPunct="1"/>
            <a:r>
              <a:rPr lang="cs-CZ" altLang="cs-CZ" sz="3600" dirty="0" smtClean="0">
                <a:solidFill>
                  <a:srgbClr val="003994"/>
                </a:solidFill>
                <a:latin typeface="Arial Black" pitchFamily="34" charset="0"/>
              </a:rPr>
              <a:t>Děkujeme za pozornost!</a:t>
            </a:r>
            <a:endParaRPr lang="cs-CZ" altLang="cs-CZ" sz="3600" dirty="0" smtClean="0">
              <a:solidFill>
                <a:srgbClr val="003994"/>
              </a:solidFill>
            </a:endParaRPr>
          </a:p>
          <a:p>
            <a:pPr algn="r" eaLnBrk="1" hangingPunct="1"/>
            <a:endParaRPr lang="cs-CZ" altLang="cs-CZ" sz="1800" b="1" dirty="0" smtClean="0">
              <a:solidFill>
                <a:schemeClr val="tx1"/>
              </a:solidFill>
            </a:endParaRPr>
          </a:p>
          <a:p>
            <a:pPr algn="r" eaLnBrk="1" hangingPunct="1"/>
            <a:r>
              <a:rPr lang="cs-CZ" altLang="cs-CZ" sz="1800" b="1" dirty="0" smtClean="0">
                <a:solidFill>
                  <a:srgbClr val="003994"/>
                </a:solidFill>
              </a:rPr>
              <a:t>Ing. Marta Novotná</a:t>
            </a:r>
          </a:p>
          <a:p>
            <a:pPr algn="r" eaLnBrk="1" hangingPunct="1"/>
            <a:r>
              <a:rPr lang="cs-CZ" altLang="cs-CZ" sz="1400" b="1" dirty="0" smtClean="0">
                <a:solidFill>
                  <a:srgbClr val="003994"/>
                </a:solidFill>
              </a:rPr>
              <a:t>tel.: 585 508 330</a:t>
            </a:r>
          </a:p>
          <a:p>
            <a:pPr algn="r" eaLnBrk="1" hangingPunct="1"/>
            <a:r>
              <a:rPr lang="cs-CZ" altLang="cs-CZ" sz="1400" b="1" dirty="0" smtClean="0">
                <a:solidFill>
                  <a:srgbClr val="003994"/>
                </a:solidFill>
              </a:rPr>
              <a:t>e-mail: </a:t>
            </a:r>
            <a:r>
              <a:rPr lang="cs-CZ" altLang="cs-CZ" sz="1400" b="1" u="sng" dirty="0" smtClean="0">
                <a:solidFill>
                  <a:srgbClr val="000099"/>
                </a:solidFill>
              </a:rPr>
              <a:t>m</a:t>
            </a:r>
            <a:r>
              <a:rPr lang="cs-CZ" altLang="cs-CZ" sz="1400" b="1" u="sng" dirty="0" smtClean="0">
                <a:solidFill>
                  <a:srgbClr val="000099"/>
                </a:solidFill>
                <a:hlinkClick r:id="rId4"/>
              </a:rPr>
              <a:t>.novotna</a:t>
            </a:r>
            <a:r>
              <a:rPr lang="cs-CZ" altLang="cs-CZ" sz="1400" b="1" dirty="0" smtClean="0">
                <a:solidFill>
                  <a:srgbClr val="000099"/>
                </a:solidFill>
                <a:cs typeface="Arial" charset="0"/>
                <a:hlinkClick r:id="rId4"/>
              </a:rPr>
              <a:t>@kr-olomoucky.cz</a:t>
            </a:r>
            <a:endParaRPr lang="cs-CZ" altLang="cs-CZ" sz="1400" b="1" dirty="0" smtClean="0">
              <a:solidFill>
                <a:srgbClr val="000099"/>
              </a:solidFill>
              <a:cs typeface="Arial" charset="0"/>
            </a:endParaRPr>
          </a:p>
          <a:p>
            <a:pPr algn="r" eaLnBrk="1" hangingPunct="1"/>
            <a:endParaRPr lang="cs-CZ" altLang="cs-CZ" sz="1100" b="1" dirty="0" smtClean="0">
              <a:solidFill>
                <a:srgbClr val="000099"/>
              </a:solidFill>
              <a:cs typeface="Arial" charset="0"/>
            </a:endParaRPr>
          </a:p>
          <a:p>
            <a:pPr algn="r" eaLnBrk="1" hangingPunct="1"/>
            <a:r>
              <a:rPr lang="cs-CZ" altLang="cs-CZ" sz="1800" b="1" dirty="0" smtClean="0">
                <a:solidFill>
                  <a:srgbClr val="003994"/>
                </a:solidFill>
                <a:cs typeface="Arial" charset="0"/>
              </a:rPr>
              <a:t>Ing. Hana Piškulová</a:t>
            </a:r>
          </a:p>
          <a:p>
            <a:pPr algn="r" eaLnBrk="1" hangingPunct="1"/>
            <a:r>
              <a:rPr lang="cs-CZ" altLang="cs-CZ" sz="1400" b="1" dirty="0" smtClean="0">
                <a:solidFill>
                  <a:srgbClr val="003994"/>
                </a:solidFill>
                <a:cs typeface="Arial" charset="0"/>
              </a:rPr>
              <a:t>tel.: 585 508 322  </a:t>
            </a:r>
          </a:p>
          <a:p>
            <a:pPr algn="r" eaLnBrk="1" hangingPunct="1"/>
            <a:r>
              <a:rPr lang="cs-CZ" altLang="cs-CZ" sz="1400" b="1" dirty="0" smtClean="0">
                <a:solidFill>
                  <a:srgbClr val="003994"/>
                </a:solidFill>
                <a:cs typeface="Arial" charset="0"/>
              </a:rPr>
              <a:t>e-mail: </a:t>
            </a:r>
            <a:r>
              <a:rPr lang="cs-CZ" altLang="cs-CZ" sz="1400" b="1" u="sng" dirty="0" smtClean="0">
                <a:solidFill>
                  <a:srgbClr val="000099"/>
                </a:solidFill>
                <a:cs typeface="Arial" charset="0"/>
              </a:rPr>
              <a:t>h</a:t>
            </a:r>
            <a:r>
              <a:rPr lang="cs-CZ" altLang="cs-CZ" sz="1400" b="1" dirty="0" smtClean="0">
                <a:solidFill>
                  <a:srgbClr val="000099"/>
                </a:solidFill>
                <a:cs typeface="Arial" charset="0"/>
                <a:hlinkClick r:id="rId5"/>
              </a:rPr>
              <a:t>.piskulova@kr-olomoucky.cz</a:t>
            </a:r>
            <a:r>
              <a:rPr lang="cs-CZ" altLang="cs-CZ" sz="1400" b="1" dirty="0" smtClean="0">
                <a:solidFill>
                  <a:srgbClr val="000099"/>
                </a:solidFill>
                <a:cs typeface="Arial" charset="0"/>
              </a:rPr>
              <a:t> </a:t>
            </a:r>
            <a:endParaRPr lang="cs-CZ" altLang="cs-CZ" sz="1400" b="1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219200" y="228600"/>
            <a:ext cx="7696200" cy="936625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3994"/>
                </a:solidFill>
              </a:rPr>
              <a:t>                </a:t>
            </a:r>
            <a:r>
              <a:rPr lang="cs-CZ" alt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Seznam vyhlašovaných dotačních programů                        Olomouckého  kraje na rok 2017</a:t>
            </a:r>
          </a:p>
        </p:txBody>
      </p:sp>
      <p:sp>
        <p:nvSpPr>
          <p:cNvPr id="3075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685800" y="1600200"/>
            <a:ext cx="7467600" cy="4136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Bližší informace k vyhlašovaným dotačním programům naleznete na </a:t>
            </a:r>
            <a:r>
              <a:rPr lang="cs-CZ" sz="1800" dirty="0">
                <a:solidFill>
                  <a:srgbClr val="003994"/>
                </a:solidFill>
              </a:rPr>
              <a:t>webových stránkách</a:t>
            </a:r>
            <a:r>
              <a:rPr lang="cs-CZ" sz="1800" dirty="0"/>
              <a:t> </a:t>
            </a:r>
            <a:r>
              <a:rPr lang="cs-CZ" sz="1800" dirty="0">
                <a:hlinkClick r:id="rId4"/>
              </a:rPr>
              <a:t>https://www.kr-olomoucky.cz</a:t>
            </a:r>
            <a:r>
              <a:rPr lang="cs-CZ" sz="1800" dirty="0" smtClean="0">
                <a:hlinkClick r:id="rId4"/>
              </a:rPr>
              <a:t>/</a:t>
            </a:r>
            <a:r>
              <a:rPr lang="cs-CZ" sz="1800" dirty="0" smtClean="0"/>
              <a:t> </a:t>
            </a:r>
            <a:r>
              <a:rPr lang="cs-CZ" sz="1800" dirty="0" smtClean="0">
                <a:solidFill>
                  <a:srgbClr val="003994"/>
                </a:solidFill>
              </a:rPr>
              <a:t>v sekci</a:t>
            </a:r>
            <a:r>
              <a:rPr lang="cs-CZ" sz="1800" dirty="0" smtClean="0"/>
              <a:t> </a:t>
            </a:r>
            <a:r>
              <a:rPr lang="cs-CZ" sz="1800" dirty="0" smtClean="0">
                <a:solidFill>
                  <a:srgbClr val="FF0000"/>
                </a:solidFill>
              </a:rPr>
              <a:t>KRAJSKÉ DOTACE A PŘÍSPĚVKY 2017</a:t>
            </a:r>
          </a:p>
          <a:p>
            <a:pPr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Zde naleznete:</a:t>
            </a:r>
          </a:p>
          <a:p>
            <a:pPr marL="285750" indent="-285750"/>
            <a:r>
              <a:rPr lang="cs-CZ" sz="1800" dirty="0" smtClean="0">
                <a:solidFill>
                  <a:srgbClr val="003994"/>
                </a:solidFill>
              </a:rPr>
              <a:t>Obecné informace k poskytování krajských dotací, vzor dotačního programu</a:t>
            </a:r>
          </a:p>
          <a:p>
            <a:pPr marL="285750" indent="-285750"/>
            <a:r>
              <a:rPr lang="cs-CZ" sz="1800" dirty="0" smtClean="0">
                <a:solidFill>
                  <a:srgbClr val="003994"/>
                </a:solidFill>
              </a:rPr>
              <a:t>Seznam dotačních programů vyhlašovaných v roce 2017, informace k poradenství</a:t>
            </a:r>
          </a:p>
          <a:p>
            <a:pPr marL="285750" indent="-285750"/>
            <a:r>
              <a:rPr lang="cs-CZ" sz="1800" dirty="0" smtClean="0">
                <a:solidFill>
                  <a:srgbClr val="003994"/>
                </a:solidFill>
              </a:rPr>
              <a:t>Portál komunikace pro občany + manuál pro vyplnění dotace</a:t>
            </a:r>
          </a:p>
          <a:p>
            <a:pPr marL="285750" indent="-285750"/>
            <a:r>
              <a:rPr lang="cs-CZ" sz="1800" dirty="0" smtClean="0">
                <a:solidFill>
                  <a:srgbClr val="003994"/>
                </a:solidFill>
              </a:rPr>
              <a:t>Vyúčtování příspěvku/dotace</a:t>
            </a:r>
          </a:p>
          <a:p>
            <a:pPr>
              <a:buNone/>
            </a:pPr>
            <a:endParaRPr lang="cs-CZ" sz="18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cs-CZ" sz="1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cs-CZ" sz="1800" dirty="0" smtClean="0"/>
              <a:t> 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57129752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219200" y="228600"/>
            <a:ext cx="7696200" cy="936625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3994"/>
                </a:solidFill>
              </a:rPr>
              <a:t>                </a:t>
            </a:r>
            <a:r>
              <a:rPr lang="cs-CZ" alt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Seznam vyhlašovaných dotačních programů Olomouckého  kraje na rok 2017</a:t>
            </a:r>
          </a:p>
        </p:txBody>
      </p:sp>
      <p:sp>
        <p:nvSpPr>
          <p:cNvPr id="3075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990600" y="1752600"/>
            <a:ext cx="7620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A1 Dotační program pro sociální oblast 2017 </a:t>
            </a:r>
            <a:r>
              <a:rPr lang="cs-CZ" sz="1800" dirty="0" smtClean="0">
                <a:solidFill>
                  <a:srgbClr val="FF0000"/>
                </a:solidFill>
              </a:rPr>
              <a:t>OSV</a:t>
            </a:r>
          </a:p>
          <a:p>
            <a:pPr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B1 Podpora výstavby a oprav cyklostezek 2017 </a:t>
            </a:r>
            <a:r>
              <a:rPr lang="cs-CZ" sz="1800" dirty="0" smtClean="0">
                <a:solidFill>
                  <a:srgbClr val="FF0000"/>
                </a:solidFill>
              </a:rPr>
              <a:t>ODSH</a:t>
            </a:r>
            <a:endParaRPr lang="cs-CZ" sz="180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B2 Podpora opatření pro zvýšení bezpečnosti provozu na pozemních komunikacích 2017 </a:t>
            </a:r>
            <a:r>
              <a:rPr lang="cs-CZ" sz="1800" dirty="0">
                <a:solidFill>
                  <a:srgbClr val="FF0000"/>
                </a:solidFill>
              </a:rPr>
              <a:t>ODSH</a:t>
            </a:r>
          </a:p>
          <a:p>
            <a:pPr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B3 Podpora budování a rekonstrukce přechodů pro chodce 2017 </a:t>
            </a:r>
            <a:r>
              <a:rPr lang="cs-CZ" sz="1800" dirty="0" smtClean="0">
                <a:solidFill>
                  <a:srgbClr val="FF0000"/>
                </a:solidFill>
              </a:rPr>
              <a:t>ODSH</a:t>
            </a:r>
            <a:endParaRPr lang="cs-CZ" sz="180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C1 Program památkové péče v Olomouckém kraji 2017 </a:t>
            </a:r>
            <a:r>
              <a:rPr lang="cs-CZ" sz="1800" dirty="0" smtClean="0">
                <a:solidFill>
                  <a:srgbClr val="FF0000"/>
                </a:solidFill>
              </a:rPr>
              <a:t>OSR</a:t>
            </a:r>
          </a:p>
          <a:p>
            <a:pPr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D1 Program obnovy venkova </a:t>
            </a:r>
            <a:r>
              <a:rPr lang="cs-CZ" sz="1800" dirty="0" smtClean="0">
                <a:solidFill>
                  <a:srgbClr val="003994"/>
                </a:solidFill>
              </a:rPr>
              <a:t>Olomouckého </a:t>
            </a:r>
            <a:r>
              <a:rPr lang="cs-CZ" sz="1800" dirty="0" smtClean="0">
                <a:solidFill>
                  <a:srgbClr val="003994"/>
                </a:solidFill>
              </a:rPr>
              <a:t>kraje 2017 </a:t>
            </a:r>
            <a:r>
              <a:rPr lang="cs-CZ" sz="1800" dirty="0">
                <a:solidFill>
                  <a:srgbClr val="FF0000"/>
                </a:solidFill>
              </a:rPr>
              <a:t>OSR</a:t>
            </a:r>
          </a:p>
          <a:p>
            <a:pPr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D2 Program na podporu podnikání 2017 </a:t>
            </a:r>
            <a:r>
              <a:rPr lang="cs-CZ" sz="1800" dirty="0">
                <a:solidFill>
                  <a:srgbClr val="FF0000"/>
                </a:solidFill>
              </a:rPr>
              <a:t>OSR</a:t>
            </a:r>
          </a:p>
          <a:p>
            <a:pPr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D3 Program na podporu místních produktů 2017 </a:t>
            </a:r>
            <a:r>
              <a:rPr lang="cs-CZ" sz="1800" dirty="0">
                <a:solidFill>
                  <a:srgbClr val="FF0000"/>
                </a:solidFill>
              </a:rPr>
              <a:t>OSR</a:t>
            </a:r>
          </a:p>
          <a:p>
            <a:pPr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E1 Program podpory kultury v Olomouckém kraji 2017 </a:t>
            </a:r>
            <a:r>
              <a:rPr lang="cs-CZ" sz="1800" dirty="0" smtClean="0">
                <a:solidFill>
                  <a:srgbClr val="FF0000"/>
                </a:solidFill>
              </a:rPr>
              <a:t>OŠSK</a:t>
            </a:r>
            <a:endParaRPr lang="cs-CZ" sz="1800" dirty="0" smtClean="0">
              <a:solidFill>
                <a:srgbClr val="003994"/>
              </a:solidFill>
            </a:endParaRPr>
          </a:p>
          <a:p>
            <a:pPr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F1 Program na podporu sportu v Olomouckém kraji v roce 2017 </a:t>
            </a:r>
            <a:r>
              <a:rPr lang="cs-CZ" sz="1800" dirty="0">
                <a:solidFill>
                  <a:srgbClr val="FF0000"/>
                </a:solidFill>
              </a:rPr>
              <a:t>OŠSK</a:t>
            </a:r>
            <a:endParaRPr lang="cs-CZ" sz="1800" dirty="0">
              <a:solidFill>
                <a:srgbClr val="003994"/>
              </a:solidFill>
            </a:endParaRPr>
          </a:p>
          <a:p>
            <a:pPr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F2 Program na podporu volnočasových a tělovýchovných aktivit v Olomouckém kraji v roce 2017 </a:t>
            </a:r>
            <a:r>
              <a:rPr lang="cs-CZ" sz="1800" dirty="0">
                <a:solidFill>
                  <a:srgbClr val="FF0000"/>
                </a:solidFill>
              </a:rPr>
              <a:t>OŠSK</a:t>
            </a:r>
            <a:endParaRPr lang="cs-CZ" sz="1800" dirty="0">
              <a:solidFill>
                <a:srgbClr val="003994"/>
              </a:solidFill>
            </a:endParaRPr>
          </a:p>
          <a:p>
            <a:pPr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G1 Program na podporu zdraví a zdravého životního stylu v roce 2017 </a:t>
            </a:r>
            <a:r>
              <a:rPr lang="cs-CZ" sz="1800" dirty="0">
                <a:solidFill>
                  <a:srgbClr val="FF0000"/>
                </a:solidFill>
              </a:rPr>
              <a:t>OŠSK</a:t>
            </a:r>
            <a:endParaRPr lang="cs-CZ" sz="1800" dirty="0">
              <a:solidFill>
                <a:srgbClr val="003994"/>
              </a:solidFill>
            </a:endParaRPr>
          </a:p>
          <a:p>
            <a:pPr>
              <a:buNone/>
            </a:pPr>
            <a:endParaRPr lang="cs-CZ" sz="1800" dirty="0" smtClean="0">
              <a:solidFill>
                <a:srgbClr val="003994"/>
              </a:solidFill>
            </a:endParaRPr>
          </a:p>
          <a:p>
            <a:pPr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163219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219200" y="228600"/>
            <a:ext cx="7696200" cy="936625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3994"/>
                </a:solidFill>
              </a:rPr>
              <a:t>                </a:t>
            </a:r>
            <a:r>
              <a:rPr lang="cs-CZ" alt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Seznam vyhlašovaných dotačních programů Olomouckého  kraje na rok 2017</a:t>
            </a:r>
          </a:p>
        </p:txBody>
      </p:sp>
      <p:sp>
        <p:nvSpPr>
          <p:cNvPr id="3075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990600" y="1752600"/>
            <a:ext cx="7620000" cy="541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I1 Fond na podporu výstavby a obnovy vodohospodářské infrastruktury na území Olomouckého kraje 2017 </a:t>
            </a:r>
            <a:r>
              <a:rPr lang="cs-CZ" sz="1800" dirty="0" smtClean="0">
                <a:solidFill>
                  <a:srgbClr val="FF0000"/>
                </a:solidFill>
              </a:rPr>
              <a:t>OŽPZ</a:t>
            </a:r>
            <a:endParaRPr lang="cs-CZ" sz="1800" dirty="0">
              <a:solidFill>
                <a:srgbClr val="003994"/>
              </a:solidFill>
            </a:endParaRPr>
          </a:p>
          <a:p>
            <a:pPr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I2 Program na podporu začínajících včelařů na území Olomouckého kraje pro rok 2017 </a:t>
            </a:r>
            <a:r>
              <a:rPr lang="cs-CZ" sz="1800" dirty="0">
                <a:solidFill>
                  <a:srgbClr val="FF0000"/>
                </a:solidFill>
              </a:rPr>
              <a:t>OŽPZ</a:t>
            </a:r>
            <a:endParaRPr lang="cs-CZ" sz="1800" dirty="0">
              <a:solidFill>
                <a:srgbClr val="003994"/>
              </a:solidFill>
            </a:endParaRPr>
          </a:p>
          <a:p>
            <a:pPr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I3 Dotace obcím na území Olomouckého kraje na řešení mimořádných událostí v oblasti vodohospodářské infrastruktury 2017 </a:t>
            </a:r>
            <a:r>
              <a:rPr lang="cs-CZ" sz="1800" dirty="0">
                <a:solidFill>
                  <a:srgbClr val="FF0000"/>
                </a:solidFill>
              </a:rPr>
              <a:t>OŽPZ</a:t>
            </a:r>
            <a:endParaRPr lang="cs-CZ" sz="1800" dirty="0">
              <a:solidFill>
                <a:srgbClr val="003994"/>
              </a:solidFill>
            </a:endParaRPr>
          </a:p>
          <a:p>
            <a:pPr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I4 Program na podporu aktivit v oblasti životního prostředí a zemědělství 2017 </a:t>
            </a:r>
            <a:r>
              <a:rPr lang="cs-CZ" sz="1800" dirty="0">
                <a:solidFill>
                  <a:srgbClr val="FF0000"/>
                </a:solidFill>
              </a:rPr>
              <a:t>OŽPZ</a:t>
            </a:r>
            <a:endParaRPr lang="cs-CZ" sz="1800" dirty="0">
              <a:solidFill>
                <a:srgbClr val="003994"/>
              </a:solidFill>
            </a:endParaRPr>
          </a:p>
          <a:p>
            <a:pPr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J1 Program na podporu JSDH a SDH 2017 </a:t>
            </a:r>
            <a:r>
              <a:rPr lang="cs-CZ" sz="1800" dirty="0" smtClean="0">
                <a:solidFill>
                  <a:srgbClr val="FF0000"/>
                </a:solidFill>
              </a:rPr>
              <a:t>OTH</a:t>
            </a:r>
            <a:endParaRPr lang="cs-CZ" sz="1800" dirty="0">
              <a:solidFill>
                <a:srgbClr val="003994"/>
              </a:solidFill>
            </a:endParaRPr>
          </a:p>
          <a:p>
            <a:pPr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J2 Dotace na činnost, akce a projekty hasičů, spolků a pobočných spolků hasičů Olomouckého kraje </a:t>
            </a:r>
            <a:r>
              <a:rPr lang="cs-CZ" sz="1800" dirty="0" smtClean="0">
                <a:solidFill>
                  <a:srgbClr val="FF0000"/>
                </a:solidFill>
              </a:rPr>
              <a:t>OTH</a:t>
            </a:r>
            <a:endParaRPr lang="cs-CZ" sz="1800" dirty="0">
              <a:solidFill>
                <a:srgbClr val="003994"/>
              </a:solidFill>
            </a:endParaRPr>
          </a:p>
          <a:p>
            <a:pPr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K1 Studijní stipendium Olomouckého kraje na studium v zahraničí v roce 2017 </a:t>
            </a:r>
            <a:r>
              <a:rPr lang="cs-CZ" sz="1800" dirty="0" smtClean="0">
                <a:solidFill>
                  <a:srgbClr val="FF0000"/>
                </a:solidFill>
              </a:rPr>
              <a:t>OTH</a:t>
            </a:r>
            <a:endParaRPr lang="cs-CZ" sz="1800" dirty="0">
              <a:solidFill>
                <a:srgbClr val="003994"/>
              </a:solidFill>
            </a:endParaRPr>
          </a:p>
          <a:p>
            <a:pPr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K2 Program na podporu terciálního vzdělávání na vysokých školách v Olomouckém kraji v roce 2017 </a:t>
            </a:r>
            <a:r>
              <a:rPr lang="cs-CZ" sz="1800" dirty="0" smtClean="0">
                <a:solidFill>
                  <a:srgbClr val="FF0000"/>
                </a:solidFill>
              </a:rPr>
              <a:t>OŠSK</a:t>
            </a:r>
            <a:endParaRPr lang="cs-CZ" sz="1800" dirty="0" smtClean="0">
              <a:solidFill>
                <a:srgbClr val="003994"/>
              </a:solidFill>
            </a:endParaRPr>
          </a:p>
          <a:p>
            <a:pPr>
              <a:buNone/>
            </a:pPr>
            <a:endParaRPr lang="cs-CZ" sz="1800" dirty="0" smtClean="0"/>
          </a:p>
          <a:p>
            <a:pPr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67470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219200" y="228600"/>
            <a:ext cx="7696200" cy="936625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3994"/>
                </a:solidFill>
              </a:rPr>
              <a:t>                </a:t>
            </a:r>
            <a:r>
              <a:rPr lang="cs-CZ" alt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Seznam vyhlašovaných dotačních programů Olomouckého  kraje na rok 2017</a:t>
            </a:r>
          </a:p>
        </p:txBody>
      </p:sp>
      <p:sp>
        <p:nvSpPr>
          <p:cNvPr id="3075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1007165" y="1752600"/>
            <a:ext cx="7620000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K3 Program na podporu environmentálního vzdělávání, výchovy a osvěty v Olomouckém kraji v roce 2017 </a:t>
            </a:r>
            <a:r>
              <a:rPr lang="cs-CZ" sz="1800" dirty="0">
                <a:solidFill>
                  <a:srgbClr val="FF0000"/>
                </a:solidFill>
              </a:rPr>
              <a:t>OŽPZ</a:t>
            </a:r>
            <a:endParaRPr lang="cs-CZ" sz="1800" dirty="0">
              <a:solidFill>
                <a:srgbClr val="003994"/>
              </a:solidFill>
            </a:endParaRPr>
          </a:p>
          <a:p>
            <a:pPr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K4 Program na podporu práce s dětmi a mládeží pro nestátní neziskové organizace v roce 2017 </a:t>
            </a:r>
            <a:r>
              <a:rPr lang="cs-CZ" sz="1800" dirty="0" smtClean="0">
                <a:solidFill>
                  <a:srgbClr val="FF0000"/>
                </a:solidFill>
              </a:rPr>
              <a:t>OSV</a:t>
            </a:r>
            <a:endParaRPr lang="cs-CZ" sz="1800" dirty="0">
              <a:solidFill>
                <a:srgbClr val="003994"/>
              </a:solidFill>
            </a:endParaRPr>
          </a:p>
          <a:p>
            <a:pPr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K5 Program na podporu sportovní činnosti dětí a mládeže v Olomouckém kraji v roce 2017 </a:t>
            </a:r>
            <a:r>
              <a:rPr lang="cs-CZ" sz="1800" dirty="0" smtClean="0">
                <a:solidFill>
                  <a:srgbClr val="FF0000"/>
                </a:solidFill>
              </a:rPr>
              <a:t>OŠSK</a:t>
            </a:r>
            <a:endParaRPr lang="cs-CZ" sz="1800" dirty="0">
              <a:solidFill>
                <a:srgbClr val="003994"/>
              </a:solidFill>
            </a:endParaRPr>
          </a:p>
          <a:p>
            <a:pPr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K6 Program pro vzdělávání ve zdravotnictví v roce 2017 </a:t>
            </a:r>
            <a:r>
              <a:rPr lang="cs-CZ" sz="1800" dirty="0" smtClean="0">
                <a:solidFill>
                  <a:srgbClr val="FF0000"/>
                </a:solidFill>
              </a:rPr>
              <a:t>OZ</a:t>
            </a:r>
            <a:endParaRPr lang="cs-CZ" sz="1800" dirty="0">
              <a:solidFill>
                <a:srgbClr val="003994"/>
              </a:solidFill>
            </a:endParaRPr>
          </a:p>
          <a:p>
            <a:pPr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K7 Program pro oblast protidrogové prevence v roce 2017 </a:t>
            </a:r>
            <a:r>
              <a:rPr lang="cs-CZ" sz="1800" dirty="0" smtClean="0">
                <a:solidFill>
                  <a:srgbClr val="FF0000"/>
                </a:solidFill>
              </a:rPr>
              <a:t>OSV</a:t>
            </a:r>
            <a:endParaRPr lang="cs-CZ" sz="1800" dirty="0">
              <a:solidFill>
                <a:srgbClr val="003994"/>
              </a:solidFill>
            </a:endParaRPr>
          </a:p>
          <a:p>
            <a:pPr>
              <a:buNone/>
            </a:pPr>
            <a:endParaRPr lang="cs-CZ" sz="1800" dirty="0" smtClean="0">
              <a:solidFill>
                <a:srgbClr val="003994"/>
              </a:solidFill>
            </a:endParaRPr>
          </a:p>
          <a:p>
            <a:pPr>
              <a:buNone/>
            </a:pP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404799455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228600"/>
            <a:ext cx="6172200" cy="936625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3994"/>
                </a:solidFill>
              </a:rPr>
              <a:t>          </a:t>
            </a:r>
            <a:r>
              <a:rPr lang="cs-CZ" alt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Zásobník projektových námětů Olomouckého kraje</a:t>
            </a:r>
          </a:p>
        </p:txBody>
      </p:sp>
      <p:sp>
        <p:nvSpPr>
          <p:cNvPr id="3075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685800" y="1676400"/>
            <a:ext cx="7772400" cy="435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cs-CZ" sz="1800" dirty="0" smtClean="0">
                <a:solidFill>
                  <a:srgbClr val="003994"/>
                </a:solidFill>
              </a:rPr>
              <a:t>Databáze projektových námětů z území Olomouckého kraje</a:t>
            </a:r>
          </a:p>
          <a:p>
            <a:pPr marL="285750" indent="-285750"/>
            <a:r>
              <a:rPr lang="cs-CZ" sz="1800" dirty="0" smtClean="0">
                <a:solidFill>
                  <a:srgbClr val="003994"/>
                </a:solidFill>
              </a:rPr>
              <a:t>Externí zásobník projektových námětů je určen pro partnery z území – obce, NNO, MAS, mikroregiony, podnikatele, VŠ a výzkumné organizace, církev</a:t>
            </a:r>
          </a:p>
          <a:p>
            <a:pPr marL="285750" indent="-285750"/>
            <a:r>
              <a:rPr lang="cs-CZ" sz="1800" dirty="0" smtClean="0">
                <a:solidFill>
                  <a:srgbClr val="003994"/>
                </a:solidFill>
              </a:rPr>
              <a:t>Správcem databáze je Krajský úřad Olomouckého kraje, oddělení regionálního rozvoje</a:t>
            </a:r>
          </a:p>
          <a:p>
            <a:pPr marL="285750" indent="-285750"/>
            <a:r>
              <a:rPr lang="cs-CZ" sz="1800" dirty="0">
                <a:solidFill>
                  <a:srgbClr val="003994"/>
                </a:solidFill>
              </a:rPr>
              <a:t>Odkaz na web Zásobníku projektových námětů je: </a:t>
            </a:r>
            <a:r>
              <a:rPr lang="cs-CZ" sz="1800" b="1" u="sng" dirty="0">
                <a:hlinkClick r:id="rId4"/>
              </a:rPr>
              <a:t>https://zpn.kr-olomoucky.cz</a:t>
            </a:r>
            <a:endParaRPr lang="cs-CZ" sz="1800" dirty="0"/>
          </a:p>
          <a:p>
            <a:pPr marL="285750" indent="-285750"/>
            <a:r>
              <a:rPr lang="cs-CZ" sz="1800" dirty="0" smtClean="0">
                <a:solidFill>
                  <a:srgbClr val="003994"/>
                </a:solidFill>
              </a:rPr>
              <a:t>Na </a:t>
            </a:r>
            <a:r>
              <a:rPr lang="cs-CZ" sz="1800" dirty="0">
                <a:solidFill>
                  <a:srgbClr val="003994"/>
                </a:solidFill>
              </a:rPr>
              <a:t>webu kraje je uveden Zásobník zde</a:t>
            </a:r>
            <a:r>
              <a:rPr lang="cs-CZ" sz="1800" b="1" dirty="0">
                <a:solidFill>
                  <a:srgbClr val="003994"/>
                </a:solidFill>
              </a:rPr>
              <a:t>: </a:t>
            </a:r>
            <a:r>
              <a:rPr lang="cs-CZ" sz="1800" b="1" u="sng" dirty="0">
                <a:hlinkClick r:id="rId5"/>
              </a:rPr>
              <a:t>https://www.kr-olomoucky.cz/zasobnik-projektovych-nametu-cl-1411.html</a:t>
            </a:r>
            <a:endParaRPr lang="cs-CZ" sz="1800" b="1" dirty="0"/>
          </a:p>
          <a:p>
            <a:pPr marL="285750" indent="-285750"/>
            <a:r>
              <a:rPr lang="cs-CZ" sz="1800" dirty="0">
                <a:solidFill>
                  <a:srgbClr val="003994"/>
                </a:solidFill>
              </a:rPr>
              <a:t>Máte-li vymyšlený projekt, jeho vložením do zásobníku získáte zdarma poradenský servis k možnostem získání dotačních </a:t>
            </a:r>
            <a:r>
              <a:rPr lang="cs-CZ" sz="1800" dirty="0" smtClean="0">
                <a:solidFill>
                  <a:srgbClr val="003994"/>
                </a:solidFill>
              </a:rPr>
              <a:t>prostředků</a:t>
            </a:r>
          </a:p>
          <a:p>
            <a:pPr marL="285750" indent="-285750"/>
            <a:r>
              <a:rPr lang="cs-CZ" sz="1800" dirty="0" smtClean="0">
                <a:solidFill>
                  <a:srgbClr val="003994"/>
                </a:solidFill>
              </a:rPr>
              <a:t>Ochrana osobních údajů je zajištěna elektronickými osobními certifikáty</a:t>
            </a:r>
          </a:p>
          <a:p>
            <a:pPr>
              <a:buNone/>
            </a:pP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17811035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228600"/>
            <a:ext cx="6172200" cy="936625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3994"/>
                </a:solidFill>
              </a:rPr>
              <a:t>          </a:t>
            </a:r>
            <a:r>
              <a:rPr lang="cs-CZ" altLang="cs-CZ" sz="2000" b="1" dirty="0" smtClean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Národní dotační programy a dotace z EU na rok 2017 – dle oblastí</a:t>
            </a:r>
          </a:p>
        </p:txBody>
      </p:sp>
      <p:sp>
        <p:nvSpPr>
          <p:cNvPr id="3075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96" y="1524000"/>
            <a:ext cx="7848600" cy="4724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762683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514601" y="228600"/>
            <a:ext cx="6248399" cy="936625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3994"/>
                </a:solidFill>
              </a:rPr>
              <a:t>          </a:t>
            </a:r>
            <a:r>
              <a:rPr lang="cs-CZ" altLang="cs-CZ" sz="20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Národní dotační programy a dotace z EU na rok 2017 – dle oblastí</a:t>
            </a:r>
            <a:endParaRPr lang="cs-CZ" altLang="cs-CZ" sz="2000" b="1" dirty="0" smtClean="0">
              <a:solidFill>
                <a:srgbClr val="003994"/>
              </a:solidFill>
            </a:endParaRPr>
          </a:p>
        </p:txBody>
      </p:sp>
      <p:sp>
        <p:nvSpPr>
          <p:cNvPr id="3075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52600"/>
            <a:ext cx="77724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51709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38400" y="228600"/>
            <a:ext cx="6019800" cy="936625"/>
          </a:xfrm>
        </p:spPr>
        <p:txBody>
          <a:bodyPr/>
          <a:lstStyle/>
          <a:p>
            <a:pPr eaLnBrk="1" hangingPunct="1"/>
            <a:r>
              <a:rPr lang="cs-CZ" altLang="cs-CZ" sz="3200" b="1" dirty="0" smtClean="0">
                <a:solidFill>
                  <a:srgbClr val="003994"/>
                </a:solidFill>
              </a:rPr>
              <a:t>          </a:t>
            </a:r>
            <a:r>
              <a:rPr lang="cs-CZ" altLang="cs-CZ" sz="2000" b="1" dirty="0">
                <a:solidFill>
                  <a:srgbClr val="0039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Národní dotační programy a dotace z EU na rok 2017 – dle oblastí</a:t>
            </a:r>
            <a:endParaRPr lang="cs-CZ" altLang="cs-CZ" sz="2000" b="1" dirty="0" smtClean="0">
              <a:solidFill>
                <a:srgbClr val="003994"/>
              </a:solidFill>
            </a:endParaRPr>
          </a:p>
        </p:txBody>
      </p:sp>
      <p:sp>
        <p:nvSpPr>
          <p:cNvPr id="3075" name="Obdélník 7"/>
          <p:cNvSpPr>
            <a:spLocks noChangeArrowheads="1"/>
          </p:cNvSpPr>
          <p:nvPr/>
        </p:nvSpPr>
        <p:spPr bwMode="auto">
          <a:xfrm>
            <a:off x="6781800" y="3087688"/>
            <a:ext cx="2133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cs-CZ" altLang="cs-CZ" sz="1600"/>
              <a:t>. 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43050"/>
            <a:ext cx="7924800" cy="470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746384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10720</TotalTime>
  <Words>689</Words>
  <Application>Microsoft Office PowerPoint</Application>
  <PresentationFormat>Předvádění na obrazovce (4:3)</PresentationFormat>
  <Paragraphs>98</Paragraphs>
  <Slides>16</Slides>
  <Notes>16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Motiv systému Office</vt:lpstr>
      <vt:lpstr>Ostatní dotační programy Olomouckého kraje pro rok 2017 a další možnosti čerpání dotací z národních a evropských zdrojů</vt:lpstr>
      <vt:lpstr>                Seznam vyhlašovaných dotačních programů                        Olomouckého  kraje na rok 2017</vt:lpstr>
      <vt:lpstr>                Seznam vyhlašovaných dotačních programů Olomouckého  kraje na rok 2017</vt:lpstr>
      <vt:lpstr>                Seznam vyhlašovaných dotačních programů Olomouckého  kraje na rok 2017</vt:lpstr>
      <vt:lpstr>                Seznam vyhlašovaných dotačních programů Olomouckého  kraje na rok 2017</vt:lpstr>
      <vt:lpstr>          Zásobník projektových námětů Olomouckého kraje</vt:lpstr>
      <vt:lpstr>          Národní dotační programy a dotace z EU na rok 2017 – dle oblastí</vt:lpstr>
      <vt:lpstr>          Národní dotační programy a dotace z EU na rok 2017 – dle oblastí</vt:lpstr>
      <vt:lpstr>          Národní dotační programy a dotace z EU na rok 2017 – dle oblastí</vt:lpstr>
      <vt:lpstr>          Národní dotační programy a dotace z EU na rok 2017 – dle oblastí</vt:lpstr>
      <vt:lpstr>          Národní dotační programy a dotace z EU na rok 2017 – dle oblastí</vt:lpstr>
      <vt:lpstr>          Národní dotační programy a dotace z EU na rok 2017 – dle oblastí</vt:lpstr>
      <vt:lpstr>          Národní dotační programy a dotace z EU na rok 2017 – dle oblastí</vt:lpstr>
      <vt:lpstr>          Národní dotační programy a dotace z EU na rok 2017 – dle oblastí</vt:lpstr>
      <vt:lpstr>          Národní dotační programy a dotace z EU na rok 2017 – dle oblastí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Krmášek David</cp:lastModifiedBy>
  <cp:revision>573</cp:revision>
  <cp:lastPrinted>2011-05-26T07:54:35Z</cp:lastPrinted>
  <dcterms:created xsi:type="dcterms:W3CDTF">2008-01-15T11:19:01Z</dcterms:created>
  <dcterms:modified xsi:type="dcterms:W3CDTF">2017-01-19T12:28:38Z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/>
  </property>
  <property fmtid="{D5CDD505-2E9C-101B-9397-08002B2CF9AE}" pid="3" name="Status">
    <vt:lpwstr/>
  </property>
</Properties>
</file>