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6"/>
  </p:sldMasterIdLst>
  <p:notesMasterIdLst>
    <p:notesMasterId r:id="rId52"/>
  </p:notesMasterIdLst>
  <p:sldIdLst>
    <p:sldId id="256" r:id="rId7"/>
    <p:sldId id="268" r:id="rId8"/>
    <p:sldId id="337" r:id="rId9"/>
    <p:sldId id="336" r:id="rId10"/>
    <p:sldId id="286" r:id="rId11"/>
    <p:sldId id="339" r:id="rId12"/>
    <p:sldId id="285" r:id="rId13"/>
    <p:sldId id="357" r:id="rId14"/>
    <p:sldId id="308" r:id="rId15"/>
    <p:sldId id="287" r:id="rId16"/>
    <p:sldId id="284" r:id="rId17"/>
    <p:sldId id="340" r:id="rId18"/>
    <p:sldId id="341" r:id="rId19"/>
    <p:sldId id="390" r:id="rId20"/>
    <p:sldId id="408" r:id="rId21"/>
    <p:sldId id="343" r:id="rId22"/>
    <p:sldId id="344" r:id="rId23"/>
    <p:sldId id="389" r:id="rId24"/>
    <p:sldId id="407" r:id="rId25"/>
    <p:sldId id="354" r:id="rId26"/>
    <p:sldId id="391" r:id="rId27"/>
    <p:sldId id="355" r:id="rId28"/>
    <p:sldId id="378" r:id="rId29"/>
    <p:sldId id="359" r:id="rId30"/>
    <p:sldId id="394" r:id="rId31"/>
    <p:sldId id="395" r:id="rId32"/>
    <p:sldId id="396" r:id="rId33"/>
    <p:sldId id="397" r:id="rId34"/>
    <p:sldId id="398" r:id="rId35"/>
    <p:sldId id="406" r:id="rId36"/>
    <p:sldId id="399" r:id="rId37"/>
    <p:sldId id="400" r:id="rId38"/>
    <p:sldId id="351" r:id="rId39"/>
    <p:sldId id="301" r:id="rId40"/>
    <p:sldId id="401" r:id="rId41"/>
    <p:sldId id="332" r:id="rId42"/>
    <p:sldId id="361" r:id="rId43"/>
    <p:sldId id="383" r:id="rId44"/>
    <p:sldId id="402" r:id="rId45"/>
    <p:sldId id="403" r:id="rId46"/>
    <p:sldId id="404" r:id="rId47"/>
    <p:sldId id="353" r:id="rId48"/>
    <p:sldId id="379" r:id="rId49"/>
    <p:sldId id="382" r:id="rId50"/>
    <p:sldId id="405" r:id="rId5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8D96"/>
    <a:srgbClr val="388991"/>
    <a:srgbClr val="7EA2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45" autoAdjust="0"/>
    <p:restoredTop sz="87849" autoAdjust="0"/>
  </p:normalViewPr>
  <p:slideViewPr>
    <p:cSldViewPr snapToGrid="0">
      <p:cViewPr varScale="1">
        <p:scale>
          <a:sx n="84" d="100"/>
          <a:sy n="84" d="100"/>
        </p:scale>
        <p:origin x="80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presProps" Target="presProps.xml"/><Relationship Id="rId5" Type="http://schemas.openxmlformats.org/officeDocument/2006/relationships/customXml" Target="../customXml/item5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tableStyles" Target="tableStyle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4E047-F0E3-4D96-9601-877D0F443167}" type="datetimeFigureOut">
              <a:rPr lang="cs-CZ" smtClean="0"/>
              <a:t>04.02.2019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3F150-E127-4526-889F-47418C4ACA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6320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01430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>
              <a:latin typeface="+mn-lt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96576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4556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47081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97275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68788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56795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37068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Zrušení</a:t>
            </a:r>
            <a:r>
              <a:rPr lang="cs-CZ" baseline="0" dirty="0" smtClean="0"/>
              <a:t> 12 po sobě jdoucích měsíců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42959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76848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0508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71989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19340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558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9777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90462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82280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66956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35476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47515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49326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649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405694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30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229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E6E145E-E40B-4305-AEAC-02D637FD96FE}" type="slidenum">
              <a:rPr lang="cs-CZ" altLang="cs-CZ" smtClean="0">
                <a:cs typeface="Arial" charset="0"/>
              </a:rPr>
              <a:pPr/>
              <a:t>43</a:t>
            </a:fld>
            <a:endParaRPr lang="cs-CZ" altLang="cs-CZ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1816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45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9061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9014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7731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2375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4291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2460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0677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l">
              <a:buNone/>
              <a:defRPr sz="7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04.02.2019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45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04.02.2019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87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04.02.2019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6158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4031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3060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cs-CZ" sz="2800" b="1" kern="1200" dirty="0">
                <a:solidFill>
                  <a:srgbClr val="428D96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628650" y="1825625"/>
            <a:ext cx="7886700" cy="4003675"/>
          </a:xfrm>
        </p:spPr>
        <p:txBody>
          <a:bodyPr>
            <a:norm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 smtClean="0"/>
              <a:t>Předepsané písmo</a:t>
            </a:r>
          </a:p>
          <a:p>
            <a:pPr lvl="0"/>
            <a:endParaRPr lang="cs-CZ" dirty="0" smtClean="0"/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44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04.02.2019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918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2pPr>
              <a:defRPr sz="2000" b="1">
                <a:latin typeface="+mn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04.02.2019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205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>
            <a:normAutofit/>
          </a:bodyPr>
          <a:lstStyle>
            <a:lvl1pPr marL="0" indent="0">
              <a:buNone/>
              <a:defRPr lang="cs-CZ" sz="2000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cs-CZ" dirty="0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04.02.2019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242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04.02.2019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6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04.02.2019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606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04.02.2019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903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04.02.2019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990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792451"/>
            <a:ext cx="7886700" cy="898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135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Předepsané písmo </a:t>
            </a:r>
            <a:r>
              <a:rPr lang="cs-CZ" dirty="0" err="1" smtClean="0"/>
              <a:t>Arial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76D02-AD12-4212-8B08-025A0969B009}" type="datetimeFigureOut">
              <a:rPr lang="cs-CZ" smtClean="0"/>
              <a:t>04.02.2019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4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745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56" r:id="rId13"/>
  </p:sldLayoutIdLst>
  <p:timing>
    <p:tnLst>
      <p:par>
        <p:cTn id="1" dur="indefinite" restart="never" nodeType="tmRoot"/>
      </p:par>
    </p:tnLst>
  </p:timing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None/>
        <a:defRPr lang="cs-CZ" sz="2800" b="1" kern="1200" dirty="0">
          <a:solidFill>
            <a:srgbClr val="388991"/>
          </a:solidFill>
          <a:latin typeface="+mn-lt"/>
          <a:ea typeface="+mn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dotazyZP@msm.cz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s.pkap.cz/" TargetMode="External"/><Relationship Id="rId5" Type="http://schemas.openxmlformats.org/officeDocument/2006/relationships/hyperlink" Target="mailto:skoly@pkap.cz" TargetMode="External"/><Relationship Id="rId4" Type="http://schemas.openxmlformats.org/officeDocument/2006/relationships/hyperlink" Target="https://sberdat.uiv.cz/login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programmes/erasmus-plus/resources/distance-calculator_cs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pvvv.msmt.cz/vyzva/vyzva-c-02-18-065-sablony-pro-ss-a-vos-ii-mrr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pvvv.msmt.cz/vyzva/vyzva-c-02-18-066-sablony-pro-ss-a-vos-ii-vrr.htm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mailto:korupce@msmt.cz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smt.cz/ministerstvo/boj-proti-korupci" TargetMode="Externa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mseu.mssf.cz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vcr.cz/clanek/prehled-udelenych-akreditaci.aspx" TargetMode="External"/><Relationship Id="rId4" Type="http://schemas.openxmlformats.org/officeDocument/2006/relationships/hyperlink" Target="https://opvvv.msmt.cz/balicek-dokumentu/item1015296.htm?a=1" TargetMode="Externa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zrcr.cz/co-jsou-to-zakladni-registry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/>
          <p:cNvSpPr txBox="1"/>
          <p:nvPr/>
        </p:nvSpPr>
        <p:spPr>
          <a:xfrm>
            <a:off x="473529" y="2780848"/>
            <a:ext cx="821327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b="1" dirty="0" smtClean="0">
                <a:cs typeface="Arial" panose="020B0604020202020204" pitchFamily="34" charset="0"/>
              </a:rPr>
              <a:t>Šablony II</a:t>
            </a:r>
          </a:p>
          <a:p>
            <a:pPr algn="ctr"/>
            <a:endParaRPr lang="cs-CZ" sz="4400" b="1" dirty="0" smtClean="0">
              <a:cs typeface="Arial" panose="020B0604020202020204" pitchFamily="34" charset="0"/>
            </a:endParaRPr>
          </a:p>
          <a:p>
            <a:pPr algn="ctr"/>
            <a:r>
              <a:rPr lang="cs-CZ" sz="4400" b="1" dirty="0" smtClean="0">
                <a:cs typeface="Arial" panose="020B0604020202020204" pitchFamily="34" charset="0"/>
              </a:rPr>
              <a:t>Výzva č. 02_18_065 a 02_18_066</a:t>
            </a:r>
          </a:p>
          <a:p>
            <a:pPr algn="ctr"/>
            <a:endParaRPr lang="cs-CZ" sz="2000" b="1" dirty="0" smtClean="0">
              <a:solidFill>
                <a:srgbClr val="003399"/>
              </a:solidFill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0" y="5829300"/>
            <a:ext cx="4610100" cy="1028700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284" y="0"/>
            <a:ext cx="5213431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31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Poskytnutí dotace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825625"/>
            <a:ext cx="8028462" cy="40036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cs-CZ" dirty="0">
                <a:latin typeface="+mn-lt"/>
              </a:rPr>
              <a:t>Dotace bude poskytnuta prostřednictvím zřizovatele dle zákona č.218/2000 Sb., o rozpočtových pravidlech a bude označena účelovým </a:t>
            </a:r>
            <a:r>
              <a:rPr lang="cs-CZ" dirty="0" smtClean="0">
                <a:latin typeface="+mn-lt"/>
              </a:rPr>
              <a:t>znakem 33063.</a:t>
            </a:r>
            <a:endParaRPr lang="cs-CZ" dirty="0">
              <a:solidFill>
                <a:srgbClr val="FF0000"/>
              </a:solidFill>
              <a:latin typeface="+mn-lt"/>
            </a:endParaRPr>
          </a:p>
          <a:p>
            <a:pPr marL="514350" indent="-514350">
              <a:buFont typeface="Arial" charset="0"/>
              <a:buAutoNum type="alphaLcParenR"/>
              <a:defRPr/>
            </a:pPr>
            <a:r>
              <a:rPr lang="cs-CZ" dirty="0" smtClean="0">
                <a:latin typeface="+mn-lt"/>
              </a:rPr>
              <a:t>MŠMT</a:t>
            </a:r>
            <a:r>
              <a:rPr lang="cs-CZ" dirty="0">
                <a:latin typeface="+mn-lt"/>
              </a:rPr>
              <a:t>→ </a:t>
            </a:r>
            <a:r>
              <a:rPr lang="cs-CZ" dirty="0" smtClean="0">
                <a:latin typeface="+mn-lt"/>
              </a:rPr>
              <a:t>kraj/Magistrát hl. m. Prahy → škola</a:t>
            </a:r>
            <a:endParaRPr lang="cs-CZ" dirty="0">
              <a:latin typeface="+mn-lt"/>
            </a:endParaRPr>
          </a:p>
          <a:p>
            <a:pPr marL="514350" indent="-514350">
              <a:buFont typeface="Arial" charset="0"/>
              <a:buAutoNum type="alphaLcParenR"/>
              <a:defRPr/>
            </a:pPr>
            <a:r>
              <a:rPr lang="cs-CZ" dirty="0">
                <a:latin typeface="+mn-lt"/>
              </a:rPr>
              <a:t>MŠMT→ soukromá a církevní škola</a:t>
            </a:r>
          </a:p>
          <a:p>
            <a:pPr marL="514350" indent="-514350">
              <a:buFont typeface="Arial" charset="0"/>
              <a:buAutoNum type="alphaLcParenR"/>
              <a:defRPr/>
            </a:pPr>
            <a:r>
              <a:rPr lang="cs-CZ" dirty="0">
                <a:latin typeface="+mn-lt"/>
              </a:rPr>
              <a:t>MŠMT→ školy zřizované MŠMT</a:t>
            </a:r>
          </a:p>
          <a:p>
            <a:endParaRPr lang="cs-CZ" dirty="0">
              <a:latin typeface="+mn-lt"/>
            </a:endParaRPr>
          </a:p>
          <a:p>
            <a:r>
              <a:rPr lang="cs-CZ" b="1" dirty="0">
                <a:latin typeface="+mn-lt"/>
              </a:rPr>
              <a:t>1 zálohová platba – 100% </a:t>
            </a:r>
            <a:r>
              <a:rPr lang="cs-CZ" dirty="0">
                <a:latin typeface="+mn-lt"/>
              </a:rPr>
              <a:t>celkových výdajů projektu </a:t>
            </a:r>
            <a:r>
              <a:rPr lang="cs-CZ" dirty="0" smtClean="0">
                <a:latin typeface="+mn-lt"/>
              </a:rPr>
              <a:t>– odeslána z MŠMT do </a:t>
            </a:r>
            <a:r>
              <a:rPr lang="cs-CZ" dirty="0">
                <a:latin typeface="+mn-lt"/>
              </a:rPr>
              <a:t>30 pracovních dnů po vydání právního aktu, nejdříve 60 dnů před zahájením realizace projektu</a:t>
            </a:r>
          </a:p>
          <a:p>
            <a:endParaRPr lang="cs-CZ" b="1" dirty="0" smtClean="0">
              <a:latin typeface="+mn-lt"/>
            </a:endParaRPr>
          </a:p>
          <a:p>
            <a:r>
              <a:rPr lang="cs-CZ" b="1" dirty="0" smtClean="0">
                <a:latin typeface="+mn-lt"/>
              </a:rPr>
              <a:t>Školy – OSS: 0% (financování ex-post – viz Metodický dopis č. 1) </a:t>
            </a:r>
            <a:endParaRPr lang="cs-CZ" b="1" dirty="0">
              <a:latin typeface="+mn-lt"/>
            </a:endParaRPr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6392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Naplnění podmínek výzvy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Výběr šablon pro školy dle §16 školského zákona</a:t>
            </a:r>
          </a:p>
          <a:p>
            <a:endParaRPr lang="cs-CZ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Minimální a maximální výše dotace </a:t>
            </a:r>
          </a:p>
          <a:p>
            <a:endParaRPr lang="cs-CZ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Zvolení a naplnění min. 1 šablony dle výsledku dotazníku </a:t>
            </a:r>
            <a:endParaRPr lang="cs-CZ" dirty="0">
              <a:latin typeface="+mn-lt"/>
            </a:endParaRPr>
          </a:p>
          <a:p>
            <a:endParaRPr lang="cs-CZ" dirty="0" smtClean="0"/>
          </a:p>
          <a:p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059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Výběr šablon pro školy dle §16 školského zákona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latin typeface="+mn-lt"/>
              </a:rPr>
              <a:t>Střední školy dle § 16, odst. 9 školského zákona a internáty nemohou vybírat šablony:</a:t>
            </a:r>
          </a:p>
          <a:p>
            <a:endParaRPr lang="cs-CZ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Personální šablony: školní asistent, školní speciální pedagog, školní psycholog, sociální pedagog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DVPP zaměřené na inkluzi </a:t>
            </a:r>
          </a:p>
          <a:p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6317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/>
            <a:r>
              <a:rPr lang="cs-CZ" dirty="0"/>
              <a:t>Minimální a maximální výše dotace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3521" y="1690688"/>
            <a:ext cx="7809497" cy="4000501"/>
          </a:xfrm>
        </p:spPr>
        <p:txBody>
          <a:bodyPr>
            <a:normAutofit/>
          </a:bodyPr>
          <a:lstStyle/>
          <a:p>
            <a:r>
              <a:rPr lang="cs-CZ" b="1" dirty="0" smtClean="0">
                <a:latin typeface="+mn-lt"/>
              </a:rPr>
              <a:t>Minimální výše </a:t>
            </a:r>
            <a:r>
              <a:rPr lang="cs-CZ" b="1" dirty="0">
                <a:latin typeface="+mn-lt"/>
              </a:rPr>
              <a:t>dotace</a:t>
            </a:r>
            <a:r>
              <a:rPr lang="cs-CZ" b="1" dirty="0" smtClean="0">
                <a:latin typeface="+mn-lt"/>
              </a:rPr>
              <a:t>: </a:t>
            </a:r>
            <a:r>
              <a:rPr lang="cs-CZ" dirty="0" smtClean="0">
                <a:latin typeface="+mn-lt"/>
              </a:rPr>
              <a:t>100.000 Kč</a:t>
            </a:r>
          </a:p>
          <a:p>
            <a:endParaRPr lang="cs-CZ" dirty="0" smtClean="0">
              <a:latin typeface="+mn-lt"/>
            </a:endParaRPr>
          </a:p>
          <a:p>
            <a:r>
              <a:rPr lang="cs-CZ" b="1" dirty="0" smtClean="0">
                <a:latin typeface="+mn-lt"/>
              </a:rPr>
              <a:t>Maximální výše dotace</a:t>
            </a:r>
            <a:r>
              <a:rPr lang="cs-CZ" b="1" dirty="0">
                <a:latin typeface="+mn-lt"/>
              </a:rPr>
              <a:t> </a:t>
            </a:r>
            <a:r>
              <a:rPr lang="cs-CZ" b="1" dirty="0" smtClean="0">
                <a:latin typeface="+mn-lt"/>
              </a:rPr>
              <a:t>pro SŠ a VOŠ</a:t>
            </a:r>
            <a:r>
              <a:rPr lang="cs-CZ" dirty="0" smtClean="0">
                <a:latin typeface="+mn-lt"/>
              </a:rPr>
              <a:t>: </a:t>
            </a:r>
            <a:endParaRPr lang="cs-CZ" dirty="0">
              <a:latin typeface="+mn-lt"/>
            </a:endParaRPr>
          </a:p>
          <a:p>
            <a:r>
              <a:rPr lang="cs-CZ" dirty="0" smtClean="0">
                <a:latin typeface="+mn-lt"/>
              </a:rPr>
              <a:t>a) </a:t>
            </a:r>
            <a:r>
              <a:rPr lang="cs-CZ" dirty="0">
                <a:latin typeface="+mn-lt"/>
              </a:rPr>
              <a:t>s</a:t>
            </a:r>
            <a:r>
              <a:rPr lang="cs-CZ" dirty="0" smtClean="0">
                <a:latin typeface="+mn-lt"/>
              </a:rPr>
              <a:t>chválený PA: 200.000 Kč + (počet žáků školy v denním studiu x 2.000 Kč + počet žáků v ostatních formách studia x 500 Kč), max. 5 mil. Kč</a:t>
            </a:r>
          </a:p>
          <a:p>
            <a:r>
              <a:rPr lang="cs-CZ" dirty="0" smtClean="0">
                <a:latin typeface="+mn-lt"/>
              </a:rPr>
              <a:t>b) schválený ŠAP:  300.000 Kč + (</a:t>
            </a:r>
            <a:r>
              <a:rPr lang="cs-CZ" dirty="0">
                <a:latin typeface="+mn-lt"/>
              </a:rPr>
              <a:t>počet žáků školy v denním studiu x </a:t>
            </a:r>
            <a:r>
              <a:rPr lang="cs-CZ" dirty="0" smtClean="0">
                <a:latin typeface="+mn-lt"/>
              </a:rPr>
              <a:t>3.000 </a:t>
            </a:r>
            <a:r>
              <a:rPr lang="cs-CZ" dirty="0">
                <a:latin typeface="+mn-lt"/>
              </a:rPr>
              <a:t>Kč </a:t>
            </a:r>
            <a:r>
              <a:rPr lang="cs-CZ" dirty="0" smtClean="0">
                <a:latin typeface="+mn-lt"/>
              </a:rPr>
              <a:t>+ </a:t>
            </a:r>
            <a:r>
              <a:rPr lang="cs-CZ" dirty="0">
                <a:latin typeface="+mn-lt"/>
              </a:rPr>
              <a:t>počet žáků v ostatních formách studia x </a:t>
            </a:r>
            <a:r>
              <a:rPr lang="cs-CZ" dirty="0" smtClean="0">
                <a:latin typeface="+mn-lt"/>
              </a:rPr>
              <a:t>750 </a:t>
            </a:r>
            <a:r>
              <a:rPr lang="cs-CZ" dirty="0">
                <a:latin typeface="+mn-lt"/>
              </a:rPr>
              <a:t>Kč</a:t>
            </a:r>
            <a:r>
              <a:rPr lang="cs-CZ" dirty="0" smtClean="0">
                <a:latin typeface="+mn-lt"/>
              </a:rPr>
              <a:t>), max. 5 mil. Kč</a:t>
            </a:r>
          </a:p>
          <a:p>
            <a:endParaRPr lang="cs-CZ" dirty="0" smtClean="0">
              <a:latin typeface="+mn-lt"/>
            </a:endParaRPr>
          </a:p>
          <a:p>
            <a:r>
              <a:rPr lang="cs-CZ" b="1" dirty="0">
                <a:latin typeface="+mn-lt"/>
              </a:rPr>
              <a:t>Maximální výše dotace pro </a:t>
            </a:r>
            <a:r>
              <a:rPr lang="cs-CZ" b="1" dirty="0" smtClean="0">
                <a:latin typeface="+mn-lt"/>
              </a:rPr>
              <a:t>domovy mládeže a internáty</a:t>
            </a:r>
            <a:r>
              <a:rPr lang="cs-CZ" dirty="0" smtClean="0">
                <a:latin typeface="+mn-lt"/>
              </a:rPr>
              <a:t>: </a:t>
            </a:r>
            <a:endParaRPr lang="cs-CZ" dirty="0">
              <a:latin typeface="+mn-lt"/>
            </a:endParaRPr>
          </a:p>
          <a:p>
            <a:r>
              <a:rPr lang="cs-CZ" dirty="0" smtClean="0">
                <a:latin typeface="+mn-lt"/>
              </a:rPr>
              <a:t>100.000 Kč + </a:t>
            </a:r>
            <a:r>
              <a:rPr lang="cs-CZ" dirty="0">
                <a:latin typeface="+mn-lt"/>
              </a:rPr>
              <a:t>(počet žáků </a:t>
            </a:r>
            <a:r>
              <a:rPr lang="cs-CZ" dirty="0" smtClean="0">
                <a:latin typeface="+mn-lt"/>
              </a:rPr>
              <a:t>x 1.800 Kč), max. 5 mil. Kč </a:t>
            </a:r>
          </a:p>
          <a:p>
            <a:endParaRPr lang="cs-CZ" dirty="0">
              <a:latin typeface="+mn-lt"/>
            </a:endParaRPr>
          </a:p>
          <a:p>
            <a:endParaRPr lang="cs-CZ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997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/>
            <a:r>
              <a:rPr lang="cs-CZ" dirty="0" smtClean="0"/>
              <a:t>Dotazníkové šetření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4340" y="1520190"/>
            <a:ext cx="8252460" cy="4629151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 smtClean="0">
                <a:latin typeface="+mn-lt"/>
              </a:rPr>
              <a:t>Domovy mládeže, internáty:</a:t>
            </a:r>
            <a:endParaRPr lang="cs-CZ" b="1" dirty="0">
              <a:latin typeface="+mn-lt"/>
            </a:endParaRPr>
          </a:p>
          <a:p>
            <a:r>
              <a:rPr lang="cs-CZ" dirty="0" smtClean="0">
                <a:latin typeface="+mn-lt"/>
              </a:rPr>
              <a:t>Od - do: od vyhlášení výzvy do </a:t>
            </a:r>
            <a:r>
              <a:rPr lang="cs-CZ" dirty="0">
                <a:latin typeface="+mn-lt"/>
              </a:rPr>
              <a:t>ukončení </a:t>
            </a:r>
            <a:r>
              <a:rPr lang="cs-CZ" dirty="0" smtClean="0">
                <a:latin typeface="+mn-lt"/>
              </a:rPr>
              <a:t>výzvy</a:t>
            </a:r>
          </a:p>
          <a:p>
            <a:r>
              <a:rPr lang="cs-CZ" sz="2000" dirty="0" smtClean="0">
                <a:latin typeface="+mn-lt"/>
              </a:rPr>
              <a:t>Vyhodnocení: ihned (automaticky) po finalizaci dotazníku </a:t>
            </a:r>
          </a:p>
          <a:p>
            <a:r>
              <a:rPr lang="cs-CZ" dirty="0" smtClean="0">
                <a:latin typeface="+mn-lt"/>
              </a:rPr>
              <a:t>Konzultace, dotazy: </a:t>
            </a:r>
            <a:r>
              <a:rPr lang="cs-CZ" dirty="0" smtClean="0">
                <a:latin typeface="+mn-lt"/>
                <a:hlinkClick r:id="rId3"/>
              </a:rPr>
              <a:t>dotazyZP@msm.cz</a:t>
            </a:r>
            <a:endParaRPr lang="cs-CZ" dirty="0" smtClean="0">
              <a:latin typeface="+mn-lt"/>
            </a:endParaRPr>
          </a:p>
          <a:p>
            <a:r>
              <a:rPr lang="cs-CZ" dirty="0">
                <a:latin typeface="+mn-lt"/>
              </a:rPr>
              <a:t>Vyplnění a vyhodnocení dotazníku pro DM a internáty: </a:t>
            </a:r>
            <a:r>
              <a:rPr lang="cs-CZ" dirty="0">
                <a:latin typeface="+mn-lt"/>
                <a:hlinkClick r:id="rId4"/>
              </a:rPr>
              <a:t>https://</a:t>
            </a:r>
            <a:r>
              <a:rPr lang="cs-CZ" dirty="0" smtClean="0">
                <a:latin typeface="+mn-lt"/>
                <a:hlinkClick r:id="rId4"/>
              </a:rPr>
              <a:t>sberdat.uiv.cz/login</a:t>
            </a:r>
            <a:endParaRPr lang="cs-CZ" dirty="0">
              <a:latin typeface="+mn-lt"/>
            </a:endParaRPr>
          </a:p>
          <a:p>
            <a:endParaRPr lang="cs-CZ" sz="20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 smtClean="0">
                <a:latin typeface="+mn-lt"/>
              </a:rPr>
              <a:t>SŠ a VOŠ </a:t>
            </a:r>
          </a:p>
          <a:p>
            <a:r>
              <a:rPr lang="cs-CZ" dirty="0" smtClean="0">
                <a:latin typeface="+mn-lt"/>
              </a:rPr>
              <a:t>Od - do: 1. 10. 2018 – 30. 11. 2018 </a:t>
            </a:r>
            <a:endParaRPr lang="cs-CZ" dirty="0">
              <a:latin typeface="+mn-lt"/>
            </a:endParaRPr>
          </a:p>
          <a:p>
            <a:r>
              <a:rPr lang="cs-CZ" dirty="0" smtClean="0">
                <a:latin typeface="+mn-lt"/>
              </a:rPr>
              <a:t>Vyhodnocení: P-KAP NÚV, práce s celorepublikovým průměrem, vyhodnocení v 1/2019, povinnost aktualizace – žádosti od 1.9.2019</a:t>
            </a:r>
          </a:p>
          <a:p>
            <a:r>
              <a:rPr lang="cs-CZ" dirty="0">
                <a:latin typeface="+mn-lt"/>
              </a:rPr>
              <a:t>Konzultace, dotazy</a:t>
            </a:r>
            <a:r>
              <a:rPr lang="cs-CZ" dirty="0" smtClean="0">
                <a:latin typeface="+mn-lt"/>
              </a:rPr>
              <a:t>: </a:t>
            </a:r>
            <a:r>
              <a:rPr lang="cs-CZ" dirty="0" smtClean="0">
                <a:latin typeface="+mn-lt"/>
                <a:hlinkClick r:id="rId5"/>
              </a:rPr>
              <a:t>skoly@pkap.cz</a:t>
            </a:r>
            <a:endParaRPr lang="cs-CZ" dirty="0" smtClean="0">
              <a:latin typeface="+mn-lt"/>
            </a:endParaRPr>
          </a:p>
          <a:p>
            <a:r>
              <a:rPr lang="cs-CZ" dirty="0">
                <a:latin typeface="+mn-lt"/>
              </a:rPr>
              <a:t>Vyplnění a vyhodnocení dotazníku pro SŠ a VOŠ:  </a:t>
            </a:r>
            <a:r>
              <a:rPr lang="cs-CZ" dirty="0">
                <a:latin typeface="+mn-lt"/>
                <a:hlinkClick r:id="rId6"/>
              </a:rPr>
              <a:t>https://is.pkap.cz</a:t>
            </a:r>
            <a:r>
              <a:rPr lang="cs-CZ" dirty="0" smtClean="0">
                <a:latin typeface="+mn-lt"/>
                <a:hlinkClick r:id="rId6"/>
              </a:rPr>
              <a:t>/</a:t>
            </a:r>
            <a:endParaRPr lang="cs-CZ" dirty="0">
              <a:latin typeface="+mn-lt"/>
            </a:endParaRP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979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479414"/>
            <a:ext cx="7886700" cy="898237"/>
          </a:xfrm>
        </p:spPr>
        <p:txBody>
          <a:bodyPr>
            <a:normAutofit/>
          </a:bodyPr>
          <a:lstStyle/>
          <a:p>
            <a:pPr marL="0" indent="0" algn="ctr"/>
            <a:r>
              <a:rPr lang="cs-CZ" dirty="0" smtClean="0"/>
              <a:t>Dotazníkové šetření - posun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55374" y="1155229"/>
            <a:ext cx="8540578" cy="1016429"/>
          </a:xfrm>
        </p:spPr>
        <p:txBody>
          <a:bodyPr>
            <a:normAutofit/>
          </a:bodyPr>
          <a:lstStyle/>
          <a:p>
            <a:r>
              <a:rPr lang="cs-CZ" dirty="0" smtClean="0">
                <a:latin typeface="+mn-lt"/>
              </a:rPr>
              <a:t>Školy, které realizují/realizovaly projekty ve výzvě Šablony pro SŠ a VOŠ I pomocí dotazníku také vykazují posun pro účely vykázání indikátoru 5 10 10. Vykazuje se výstupem z dotazníkového šetření ve sloupci „Posun</a:t>
            </a:r>
            <a:r>
              <a:rPr lang="cs-CZ" sz="2400" dirty="0" smtClean="0">
                <a:latin typeface="+mn-lt"/>
              </a:rPr>
              <a:t>“.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55373" y="4983893"/>
            <a:ext cx="8740345" cy="1070918"/>
          </a:xfrm>
        </p:spPr>
        <p:txBody>
          <a:bodyPr>
            <a:noAutofit/>
          </a:bodyPr>
          <a:lstStyle/>
          <a:p>
            <a:r>
              <a:rPr lang="cs-CZ" dirty="0" smtClean="0">
                <a:latin typeface="+mn-lt"/>
              </a:rPr>
              <a:t>Posun pozitivní = alespoň </a:t>
            </a:r>
            <a:r>
              <a:rPr lang="cs-CZ" dirty="0">
                <a:latin typeface="+mn-lt"/>
              </a:rPr>
              <a:t>u jedné oblasti uvedena kladná </a:t>
            </a:r>
            <a:r>
              <a:rPr lang="cs-CZ" dirty="0" smtClean="0">
                <a:latin typeface="+mn-lt"/>
              </a:rPr>
              <a:t>hodnota = lze vykázat 5 10 10</a:t>
            </a:r>
          </a:p>
          <a:p>
            <a:r>
              <a:rPr lang="cs-CZ" dirty="0" smtClean="0">
                <a:latin typeface="+mn-lt"/>
              </a:rPr>
              <a:t>Posun negativní = u všech oblastí záporné hodnoty = nelze vykázat 5 10 10 = sankc</a:t>
            </a:r>
            <a:r>
              <a:rPr lang="cs-CZ" dirty="0" smtClean="0"/>
              <a:t>e</a:t>
            </a:r>
            <a:endParaRPr lang="cs-CZ" dirty="0"/>
          </a:p>
        </p:txBody>
      </p:sp>
      <p:pic>
        <p:nvPicPr>
          <p:cNvPr id="1026" name="Obrázek 2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12" y="2053466"/>
            <a:ext cx="7432010" cy="2864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032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Bagatelní podpora není povinná k naplnění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Projekt nemusí být koncipován tak, aby každý podpořený pedagog splnil min. 24 hodin vzdělávání ze šablon.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V žádosti o podporu nastavit 6 00 00 dle počtu fyzických osob, u kterých se předpokládá vzdělávání v min. výši 24 hodin.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Kdo dosáhne 24 hodin vzdělávání během realizace projektu, musí být v 6 00 00 vykázán. </a:t>
            </a:r>
            <a:endParaRPr lang="cs-CZ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7843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60992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781050" y="1464083"/>
            <a:ext cx="7581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sz="2800" b="1" dirty="0" smtClean="0">
              <a:solidFill>
                <a:srgbClr val="428D96"/>
              </a:solidFill>
              <a:cs typeface="Arial" panose="020B0604020202020204" pitchFamily="34" charset="0"/>
            </a:endParaRPr>
          </a:p>
          <a:p>
            <a:pPr algn="ctr"/>
            <a:r>
              <a:rPr lang="cs-CZ" sz="2800" b="1" dirty="0" smtClean="0">
                <a:solidFill>
                  <a:srgbClr val="428D96"/>
                </a:solidFill>
                <a:cs typeface="Arial" panose="020B0604020202020204" pitchFamily="34" charset="0"/>
              </a:rPr>
              <a:t>Představení nových šablon a změn</a:t>
            </a:r>
            <a:endParaRPr lang="cs-CZ" sz="2800" b="1" dirty="0">
              <a:solidFill>
                <a:srgbClr val="428D96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63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Podporované aktivity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49" y="1892968"/>
            <a:ext cx="7809497" cy="400050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cs-CZ" dirty="0">
                <a:latin typeface="+mn-lt"/>
              </a:rPr>
              <a:t>Personální podpora</a:t>
            </a:r>
          </a:p>
          <a:p>
            <a:pPr marL="457200" indent="-457200">
              <a:buAutoNum type="arabicPeriod"/>
            </a:pPr>
            <a:r>
              <a:rPr lang="cs-CZ" dirty="0">
                <a:latin typeface="+mn-lt"/>
              </a:rPr>
              <a:t>Osobnostně sociální a profesní rozvoj pedagogů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cs-CZ" dirty="0">
                <a:latin typeface="+mn-lt"/>
              </a:rPr>
              <a:t>Aktivity rozvíjející ICT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cs-CZ" dirty="0" err="1">
                <a:latin typeface="+mn-lt"/>
              </a:rPr>
              <a:t>Extrakurikulární</a:t>
            </a:r>
            <a:r>
              <a:rPr lang="cs-CZ" dirty="0">
                <a:latin typeface="+mn-lt"/>
              </a:rPr>
              <a:t> a rozvojové aktivity</a:t>
            </a:r>
          </a:p>
          <a:p>
            <a:pPr marL="457200" indent="-457200">
              <a:buAutoNum type="arabicPeriod"/>
            </a:pPr>
            <a:r>
              <a:rPr lang="cs-CZ" dirty="0">
                <a:latin typeface="+mn-lt"/>
              </a:rPr>
              <a:t>Spolupráce s rodiči a veřejností</a:t>
            </a:r>
          </a:p>
          <a:p>
            <a:endParaRPr lang="cs-CZ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Konkrétní aktivity dle typu žadatele viz Příloha č. 3</a:t>
            </a:r>
          </a:p>
          <a:p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83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Zákaz duplicity aktivit!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49" y="1892968"/>
            <a:ext cx="7809497" cy="4000501"/>
          </a:xfrm>
        </p:spPr>
        <p:txBody>
          <a:bodyPr>
            <a:normAutofit/>
          </a:bodyPr>
          <a:lstStyle/>
          <a:p>
            <a:r>
              <a:rPr lang="cs-CZ" dirty="0" smtClean="0">
                <a:latin typeface="+mn-lt"/>
              </a:rPr>
              <a:t>Aktivity (šablony) nesmějí být realizovány duplicitně = v jedné vyučovací hodině/jednotce nesmějí být využity dvě různé šablony</a:t>
            </a:r>
          </a:p>
          <a:p>
            <a:endParaRPr lang="cs-CZ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NE: Využití ICT ve vzdělávání a zároveň Zapojení ICT technika do výuky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NE: Projektový den ve škole a zároveň Zapojení odborníka z praxe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NE: Kluby pro žáky a zároveň Využití ICT ve vzdělávání </a:t>
            </a:r>
          </a:p>
          <a:p>
            <a:r>
              <a:rPr lang="cs-CZ" dirty="0">
                <a:latin typeface="+mn-lt"/>
              </a:rPr>
              <a:t>a</a:t>
            </a:r>
            <a:r>
              <a:rPr lang="cs-CZ" dirty="0" smtClean="0">
                <a:latin typeface="+mn-lt"/>
              </a:rPr>
              <a:t>td. </a:t>
            </a:r>
            <a:endParaRPr lang="cs-CZ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48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b="1" dirty="0" smtClean="0">
                <a:solidFill>
                  <a:srgbClr val="428D96"/>
                </a:solidFill>
              </a:rPr>
              <a:t>Program semináře 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Základní informace o výzvě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Představení nových šablon a změn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Indikátory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Hodnoticí proces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Žádost o podporu v systému IS KP14+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7885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Personální podpora – přehled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8023860" cy="4584381"/>
          </a:xfrm>
        </p:spPr>
        <p:txBody>
          <a:bodyPr>
            <a:normAutofit lnSpcReduction="10000"/>
          </a:bodyPr>
          <a:lstStyle/>
          <a:p>
            <a:r>
              <a:rPr lang="cs-CZ" b="1" dirty="0">
                <a:latin typeface="+mn-lt"/>
              </a:rPr>
              <a:t>Školní asistent: </a:t>
            </a:r>
            <a:r>
              <a:rPr lang="cs-CZ" dirty="0">
                <a:latin typeface="+mn-lt"/>
              </a:rPr>
              <a:t>0,1/měsíc – </a:t>
            </a:r>
            <a:r>
              <a:rPr lang="cs-CZ" dirty="0" smtClean="0">
                <a:latin typeface="+mn-lt"/>
              </a:rPr>
              <a:t>SŠ, domovy mládeže (změna: výjimka v kvalifikaci)</a:t>
            </a:r>
            <a:endParaRPr lang="cs-CZ" dirty="0">
              <a:latin typeface="+mn-lt"/>
            </a:endParaRPr>
          </a:p>
          <a:p>
            <a:r>
              <a:rPr lang="cs-CZ" b="1" dirty="0">
                <a:latin typeface="+mn-lt"/>
              </a:rPr>
              <a:t>Školní speciální </a:t>
            </a:r>
            <a:r>
              <a:rPr lang="cs-CZ" b="1" dirty="0" smtClean="0">
                <a:latin typeface="+mn-lt"/>
              </a:rPr>
              <a:t>pedagog: </a:t>
            </a:r>
            <a:r>
              <a:rPr lang="cs-CZ" dirty="0">
                <a:latin typeface="+mn-lt"/>
              </a:rPr>
              <a:t>0,1/měsíc– </a:t>
            </a:r>
            <a:r>
              <a:rPr lang="cs-CZ" dirty="0" smtClean="0">
                <a:latin typeface="+mn-lt"/>
              </a:rPr>
              <a:t>SŠ, domovy </a:t>
            </a:r>
            <a:r>
              <a:rPr lang="cs-CZ" dirty="0">
                <a:latin typeface="+mn-lt"/>
              </a:rPr>
              <a:t>mládeže</a:t>
            </a:r>
          </a:p>
          <a:p>
            <a:r>
              <a:rPr lang="cs-CZ" b="1" dirty="0">
                <a:latin typeface="+mn-lt"/>
              </a:rPr>
              <a:t>Školní psycholog: </a:t>
            </a:r>
            <a:r>
              <a:rPr lang="cs-CZ" dirty="0">
                <a:latin typeface="+mn-lt"/>
              </a:rPr>
              <a:t>0,5/měsíc – SŠ, </a:t>
            </a:r>
            <a:r>
              <a:rPr lang="cs-CZ" dirty="0" smtClean="0">
                <a:latin typeface="+mn-lt"/>
              </a:rPr>
              <a:t>domovy </a:t>
            </a:r>
            <a:r>
              <a:rPr lang="cs-CZ" dirty="0">
                <a:latin typeface="+mn-lt"/>
              </a:rPr>
              <a:t>mládeže</a:t>
            </a:r>
          </a:p>
          <a:p>
            <a:r>
              <a:rPr lang="cs-CZ" b="1" dirty="0" smtClean="0">
                <a:latin typeface="+mn-lt"/>
              </a:rPr>
              <a:t>Sociální </a:t>
            </a:r>
            <a:r>
              <a:rPr lang="cs-CZ" b="1" dirty="0">
                <a:latin typeface="+mn-lt"/>
              </a:rPr>
              <a:t>pedagog: </a:t>
            </a:r>
            <a:r>
              <a:rPr lang="cs-CZ" dirty="0">
                <a:latin typeface="+mn-lt"/>
              </a:rPr>
              <a:t>0,1/měsíc – SŠ, </a:t>
            </a:r>
            <a:r>
              <a:rPr lang="cs-CZ" dirty="0" smtClean="0">
                <a:latin typeface="+mn-lt"/>
              </a:rPr>
              <a:t>domovy mládeže (změna: i VOŠ vzdělání dle sociálního pracovníka v zákoně č. 108/2006 Sb.)</a:t>
            </a:r>
            <a:endParaRPr lang="cs-CZ" dirty="0">
              <a:latin typeface="+mn-lt"/>
            </a:endParaRPr>
          </a:p>
          <a:p>
            <a:r>
              <a:rPr lang="cs-CZ" b="1" dirty="0" smtClean="0">
                <a:latin typeface="+mn-lt"/>
              </a:rPr>
              <a:t>Školní </a:t>
            </a:r>
            <a:r>
              <a:rPr lang="cs-CZ" b="1" dirty="0">
                <a:latin typeface="+mn-lt"/>
              </a:rPr>
              <a:t>kariérový poradce/kariérový poradce: </a:t>
            </a:r>
            <a:r>
              <a:rPr lang="cs-CZ" dirty="0">
                <a:latin typeface="+mn-lt"/>
              </a:rPr>
              <a:t>0,1/měsíc – </a:t>
            </a:r>
            <a:r>
              <a:rPr lang="cs-CZ" dirty="0" smtClean="0">
                <a:latin typeface="+mn-lt"/>
              </a:rPr>
              <a:t>SŠ, SŠ speciální, VOŠ, domovy mládeže, internáty (změna: možnost věnovat se rozvoji potenciálu a nadání každého žáka, tvořit školní systém identifikace a podpory nadání)</a:t>
            </a:r>
            <a:endParaRPr lang="cs-CZ" dirty="0">
              <a:latin typeface="+mn-lt"/>
            </a:endParaRPr>
          </a:p>
          <a:p>
            <a:r>
              <a:rPr lang="cs-CZ" b="1" dirty="0">
                <a:latin typeface="+mn-lt"/>
              </a:rPr>
              <a:t>Koordinátor spolupráce </a:t>
            </a:r>
            <a:r>
              <a:rPr lang="cs-CZ" b="1" dirty="0" smtClean="0">
                <a:latin typeface="+mn-lt"/>
              </a:rPr>
              <a:t>školy a zaměstnavatele: </a:t>
            </a:r>
            <a:r>
              <a:rPr lang="cs-CZ" dirty="0">
                <a:latin typeface="+mn-lt"/>
              </a:rPr>
              <a:t>0,1/měsíc</a:t>
            </a:r>
            <a:r>
              <a:rPr lang="cs-CZ" b="1" dirty="0">
                <a:latin typeface="+mn-lt"/>
              </a:rPr>
              <a:t> </a:t>
            </a:r>
            <a:r>
              <a:rPr lang="cs-CZ" dirty="0">
                <a:latin typeface="+mn-lt"/>
              </a:rPr>
              <a:t>– SŠ, SŠ speciální, </a:t>
            </a:r>
            <a:r>
              <a:rPr lang="cs-CZ" dirty="0" smtClean="0">
                <a:latin typeface="+mn-lt"/>
              </a:rPr>
              <a:t>VOŠ</a:t>
            </a:r>
          </a:p>
          <a:p>
            <a:endParaRPr lang="cs-CZ" dirty="0">
              <a:latin typeface="+mn-lt"/>
            </a:endParaRPr>
          </a:p>
          <a:p>
            <a:r>
              <a:rPr lang="cs-CZ" dirty="0" smtClean="0">
                <a:latin typeface="+mn-lt"/>
              </a:rPr>
              <a:t>Změna: </a:t>
            </a:r>
            <a:r>
              <a:rPr lang="cs-CZ" b="1" dirty="0" smtClean="0">
                <a:latin typeface="+mn-lt"/>
              </a:rPr>
              <a:t>zrušení povinnosti realizace 12 po sobě jdoucích měsíců 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24271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Školní asistent </a:t>
            </a:r>
            <a:r>
              <a:rPr lang="cs-CZ" dirty="0" smtClean="0"/>
              <a:t>– využití výjimky v kvalifikaci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>
                <a:latin typeface="+mn-lt"/>
              </a:rPr>
              <a:t>Obecně: kvalifikační požadavky musí být splněny nejpozději v den nástupu </a:t>
            </a:r>
          </a:p>
          <a:p>
            <a:endParaRPr lang="cs-CZ" dirty="0">
              <a:latin typeface="+mn-lt"/>
            </a:endParaRPr>
          </a:p>
          <a:p>
            <a:r>
              <a:rPr lang="cs-CZ" dirty="0">
                <a:latin typeface="+mn-lt"/>
              </a:rPr>
              <a:t>Výjimka – školní asistent: </a:t>
            </a:r>
          </a:p>
          <a:p>
            <a:r>
              <a:rPr lang="cs-CZ" b="1" dirty="0">
                <a:latin typeface="+mn-lt"/>
              </a:rPr>
              <a:t>Možnost využít §22 odst</a:t>
            </a:r>
            <a:r>
              <a:rPr lang="cs-CZ" dirty="0">
                <a:latin typeface="+mn-lt"/>
              </a:rPr>
              <a:t>.</a:t>
            </a:r>
            <a:r>
              <a:rPr lang="cs-CZ" b="1" dirty="0">
                <a:latin typeface="+mn-lt"/>
              </a:rPr>
              <a:t> 7 </a:t>
            </a:r>
            <a:r>
              <a:rPr lang="cs-CZ" dirty="0">
                <a:latin typeface="+mn-lt"/>
              </a:rPr>
              <a:t>zákona o </a:t>
            </a:r>
            <a:r>
              <a:rPr lang="cs-CZ" dirty="0" err="1">
                <a:latin typeface="+mn-lt"/>
              </a:rPr>
              <a:t>pg</a:t>
            </a:r>
            <a:r>
              <a:rPr lang="cs-CZ" dirty="0">
                <a:latin typeface="+mn-lt"/>
              </a:rPr>
              <a:t>. pracovnících a jeho výklad ČŠI</a:t>
            </a:r>
          </a:p>
          <a:p>
            <a:pPr marL="342900" indent="-342900">
              <a:buFontTx/>
              <a:buChar char="-"/>
            </a:pPr>
            <a:r>
              <a:rPr lang="cs-CZ" dirty="0">
                <a:latin typeface="+mn-lt"/>
              </a:rPr>
              <a:t>skutečná snaha o zaměstnání kvalifikovaného pracovníka</a:t>
            </a:r>
          </a:p>
          <a:p>
            <a:r>
              <a:rPr lang="cs-CZ" dirty="0">
                <a:latin typeface="+mn-lt"/>
              </a:rPr>
              <a:t>      (doložit min. 1 inzerát a min. 1 kontakt na úřad práce) – min. 30 dnů před zaměstnáním nekvalifikovaného</a:t>
            </a:r>
          </a:p>
          <a:p>
            <a:pPr marL="342900" indent="-342900">
              <a:buFontTx/>
              <a:buChar char="-"/>
            </a:pPr>
            <a:r>
              <a:rPr lang="cs-CZ" dirty="0">
                <a:latin typeface="+mn-lt"/>
              </a:rPr>
              <a:t>Nekvalifikovaný pracovník musí získat kvalifikaci do roka od nástupu na danou pozici pro účely výzvy Šablony II</a:t>
            </a:r>
          </a:p>
          <a:p>
            <a:endParaRPr lang="cs-CZ" dirty="0">
              <a:latin typeface="+mn-lt"/>
            </a:endParaRPr>
          </a:p>
          <a:p>
            <a:r>
              <a:rPr lang="cs-CZ" dirty="0">
                <a:latin typeface="+mn-lt"/>
              </a:rPr>
              <a:t>Doložení do </a:t>
            </a:r>
            <a:r>
              <a:rPr lang="cs-CZ" dirty="0" err="1">
                <a:latin typeface="+mn-lt"/>
              </a:rPr>
              <a:t>ZoR</a:t>
            </a:r>
            <a:r>
              <a:rPr lang="cs-CZ" dirty="0">
                <a:latin typeface="+mn-lt"/>
              </a:rPr>
              <a:t>: až spolu s doložením získané kvalifikace </a:t>
            </a:r>
          </a:p>
          <a:p>
            <a:r>
              <a:rPr lang="cs-CZ" dirty="0">
                <a:latin typeface="+mn-lt"/>
              </a:rPr>
              <a:t>Viz Příloha č. 3 – kap. 7.2</a:t>
            </a:r>
          </a:p>
        </p:txBody>
      </p:sp>
    </p:spTree>
    <p:extLst>
      <p:ext uri="{BB962C8B-B14F-4D97-AF65-F5344CB8AC3E}">
        <p14:creationId xmlns:p14="http://schemas.microsoft.com/office/powerpoint/2010/main" val="300230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Osobnostní a profesní rozvoj pedagogů - DVPP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455278"/>
          </a:xfrm>
        </p:spPr>
        <p:txBody>
          <a:bodyPr numCol="2">
            <a:normAutofit/>
          </a:bodyPr>
          <a:lstStyle/>
          <a:p>
            <a:pPr marL="457200" indent="-457200">
              <a:buAutoNum type="alphaLcParenR"/>
            </a:pPr>
            <a:r>
              <a:rPr lang="cs-CZ" dirty="0" smtClean="0">
                <a:latin typeface="+mn-lt"/>
              </a:rPr>
              <a:t>Čtenářská gramotnost</a:t>
            </a:r>
          </a:p>
          <a:p>
            <a:pPr marL="457200" indent="-457200">
              <a:buAutoNum type="alphaLcParenR"/>
            </a:pPr>
            <a:r>
              <a:rPr lang="cs-CZ" dirty="0" smtClean="0">
                <a:latin typeface="+mn-lt"/>
              </a:rPr>
              <a:t>Matematická gramotnost</a:t>
            </a:r>
          </a:p>
          <a:p>
            <a:pPr marL="457200" indent="-457200">
              <a:buAutoNum type="alphaLcParenR"/>
            </a:pPr>
            <a:r>
              <a:rPr lang="cs-CZ" dirty="0" smtClean="0">
                <a:latin typeface="+mn-lt"/>
              </a:rPr>
              <a:t>Cizí jazyky</a:t>
            </a:r>
          </a:p>
          <a:p>
            <a:pPr marL="457200" indent="-457200">
              <a:buAutoNum type="alphaLcParenR"/>
            </a:pPr>
            <a:r>
              <a:rPr lang="cs-CZ" dirty="0" smtClean="0">
                <a:latin typeface="+mn-lt"/>
              </a:rPr>
              <a:t>Osobnostně sociální rozvoj</a:t>
            </a:r>
          </a:p>
          <a:p>
            <a:pPr marL="457200" indent="-457200">
              <a:buAutoNum type="alphaLcParenR"/>
            </a:pPr>
            <a:r>
              <a:rPr lang="cs-CZ" dirty="0" smtClean="0">
                <a:latin typeface="+mn-lt"/>
              </a:rPr>
              <a:t>Inkluze – ne SŠ </a:t>
            </a:r>
            <a:r>
              <a:rPr lang="cs-CZ" dirty="0" err="1" smtClean="0">
                <a:latin typeface="+mn-lt"/>
              </a:rPr>
              <a:t>spec</a:t>
            </a:r>
            <a:r>
              <a:rPr lang="cs-CZ" dirty="0" smtClean="0">
                <a:latin typeface="+mn-lt"/>
              </a:rPr>
              <a:t>./internáty</a:t>
            </a:r>
          </a:p>
          <a:p>
            <a:pPr marL="457200" indent="-457200">
              <a:buAutoNum type="alphaLcParenR"/>
            </a:pPr>
            <a:r>
              <a:rPr lang="cs-CZ" dirty="0" smtClean="0">
                <a:latin typeface="+mn-lt"/>
              </a:rPr>
              <a:t>Výchova k podnikavosti</a:t>
            </a:r>
          </a:p>
          <a:p>
            <a:pPr marL="457200" indent="-457200">
              <a:buAutoNum type="alphaLcParenR"/>
            </a:pPr>
            <a:r>
              <a:rPr lang="cs-CZ" dirty="0" smtClean="0">
                <a:latin typeface="+mn-lt"/>
              </a:rPr>
              <a:t>Kariérové vzdělávání</a:t>
            </a:r>
          </a:p>
          <a:p>
            <a:pPr marL="457200" indent="-457200">
              <a:buAutoNum type="alphaLcParenR"/>
            </a:pPr>
            <a:r>
              <a:rPr lang="cs-CZ" dirty="0" smtClean="0">
                <a:latin typeface="+mn-lt"/>
              </a:rPr>
              <a:t>Projektová výuka</a:t>
            </a:r>
          </a:p>
          <a:p>
            <a:pPr marL="457200" indent="-457200">
              <a:buAutoNum type="alphaLcParenR"/>
            </a:pPr>
            <a:r>
              <a:rPr lang="cs-CZ" dirty="0" smtClean="0">
                <a:latin typeface="+mn-lt"/>
              </a:rPr>
              <a:t>Polytechnické vzdělávání</a:t>
            </a:r>
          </a:p>
          <a:p>
            <a:pPr marL="457200" indent="-457200">
              <a:buAutoNum type="alphaLcParenR"/>
            </a:pPr>
            <a:r>
              <a:rPr lang="cs-CZ" dirty="0" smtClean="0">
                <a:latin typeface="+mn-lt"/>
              </a:rPr>
              <a:t>ICT</a:t>
            </a:r>
          </a:p>
          <a:p>
            <a:pPr marL="457200" indent="-457200">
              <a:buAutoNum type="alphaLcParenR"/>
            </a:pPr>
            <a:r>
              <a:rPr lang="cs-CZ" dirty="0" smtClean="0">
                <a:latin typeface="+mn-lt"/>
              </a:rPr>
              <a:t>Kulturní povědomí a vyjádření </a:t>
            </a:r>
          </a:p>
          <a:p>
            <a:endParaRPr lang="cs-CZ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274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Osobnostní a profesní rozvoj pedagogů - DVPP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886700" cy="4515240"/>
          </a:xfrm>
        </p:spPr>
        <p:txBody>
          <a:bodyPr numCol="1"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1 </a:t>
            </a:r>
            <a:r>
              <a:rPr lang="cs-CZ" dirty="0">
                <a:latin typeface="+mn-lt"/>
              </a:rPr>
              <a:t>šablona = 8 hodin, šablona je volena násobně dle počtu hodin trvání kurzu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pro jeden kurz lze zvolit max. 10 šablon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šablonu není nutné volit do maximálního možného násobku hodin trvání kurzu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téma e) Inkluze – ne pro školy speciální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Kurzy jsou realizovány prezenční formou.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Kurz musí být vybrán v souladu s variantou v žádosti o podporu</a:t>
            </a:r>
          </a:p>
          <a:p>
            <a:endParaRPr lang="cs-CZ" dirty="0">
              <a:latin typeface="+mn-lt"/>
            </a:endParaRPr>
          </a:p>
          <a:p>
            <a:r>
              <a:rPr lang="cs-CZ" b="1" dirty="0">
                <a:latin typeface="+mn-lt"/>
              </a:rPr>
              <a:t>Za neuznaný výstup se považuje </a:t>
            </a:r>
            <a:r>
              <a:rPr lang="cs-CZ" dirty="0">
                <a:latin typeface="+mn-lt"/>
              </a:rPr>
              <a:t>(viz příloha č. 3, kap. 7.2):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Kurz DVPP zdarma pro pedagogického pracovníka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Vlastní kurz DVPP školy pro vlastní pedagogy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 smtClean="0"/>
          </a:p>
          <a:p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534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Změny – u šablon převzatých z výzvy 35/42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65760" y="1690688"/>
            <a:ext cx="8561070" cy="4778691"/>
          </a:xfrm>
        </p:spPr>
        <p:txBody>
          <a:bodyPr>
            <a:normAutofit lnSpcReduction="10000"/>
          </a:bodyPr>
          <a:lstStyle/>
          <a:p>
            <a:pPr marL="457200" lvl="0" indent="-457200">
              <a:buAutoNum type="arabicParenR"/>
            </a:pPr>
            <a:r>
              <a:rPr lang="cs-CZ" b="1" dirty="0">
                <a:solidFill>
                  <a:prstClr val="black"/>
                </a:solidFill>
                <a:latin typeface="Calibri" panose="020F0502020204030204"/>
              </a:rPr>
              <a:t>Odstranění variant aktivit </a:t>
            </a:r>
            <a:r>
              <a:rPr lang="cs-CZ" dirty="0">
                <a:solidFill>
                  <a:prstClr val="black"/>
                </a:solidFill>
                <a:latin typeface="Calibri" panose="020F0502020204030204"/>
              </a:rPr>
              <a:t>u šablon vzájemná spolupráce a nové metody ve výuce (</a:t>
            </a:r>
            <a:r>
              <a:rPr lang="cs-CZ" dirty="0" smtClean="0">
                <a:solidFill>
                  <a:prstClr val="black"/>
                </a:solidFill>
                <a:latin typeface="Calibri" panose="020F0502020204030204"/>
              </a:rPr>
              <a:t>zůstávají </a:t>
            </a:r>
            <a:r>
              <a:rPr lang="cs-CZ" dirty="0">
                <a:solidFill>
                  <a:prstClr val="black"/>
                </a:solidFill>
                <a:latin typeface="Calibri" panose="020F0502020204030204"/>
              </a:rPr>
              <a:t>pouze u DVPP</a:t>
            </a:r>
            <a:r>
              <a:rPr lang="cs-CZ" dirty="0" smtClean="0">
                <a:solidFill>
                  <a:prstClr val="black"/>
                </a:solidFill>
                <a:latin typeface="Calibri" panose="020F0502020204030204"/>
              </a:rPr>
              <a:t>)</a:t>
            </a:r>
            <a:endParaRPr lang="cs-CZ" dirty="0">
              <a:solidFill>
                <a:prstClr val="black"/>
              </a:solidFill>
              <a:latin typeface="Calibri" panose="020F0502020204030204"/>
            </a:endParaRPr>
          </a:p>
          <a:p>
            <a:pPr marL="457200" lvl="0" indent="-457200">
              <a:buAutoNum type="arabicParenR"/>
            </a:pPr>
            <a:r>
              <a:rPr lang="cs-CZ" dirty="0">
                <a:solidFill>
                  <a:prstClr val="black"/>
                </a:solidFill>
                <a:latin typeface="Calibri" panose="020F0502020204030204"/>
              </a:rPr>
              <a:t>Ve variantě </a:t>
            </a:r>
            <a:r>
              <a:rPr lang="cs-CZ" b="1" dirty="0">
                <a:solidFill>
                  <a:prstClr val="black"/>
                </a:solidFill>
                <a:latin typeface="Calibri" panose="020F0502020204030204"/>
              </a:rPr>
              <a:t>OSR </a:t>
            </a:r>
            <a:r>
              <a:rPr lang="cs-CZ" dirty="0">
                <a:solidFill>
                  <a:prstClr val="black"/>
                </a:solidFill>
                <a:latin typeface="Calibri" panose="020F0502020204030204"/>
              </a:rPr>
              <a:t>doplněn bod - </a:t>
            </a:r>
            <a:r>
              <a:rPr lang="cs-CZ" b="1" dirty="0">
                <a:solidFill>
                  <a:prstClr val="black"/>
                </a:solidFill>
                <a:latin typeface="Calibri" panose="020F0502020204030204"/>
              </a:rPr>
              <a:t>rozvoj demokratické kultury a klimatu školy</a:t>
            </a:r>
            <a:r>
              <a:rPr lang="cs-CZ" dirty="0">
                <a:solidFill>
                  <a:prstClr val="black"/>
                </a:solidFill>
                <a:latin typeface="Calibri" panose="020F0502020204030204"/>
              </a:rPr>
              <a:t> (žákovské parlamenty)</a:t>
            </a:r>
          </a:p>
          <a:p>
            <a:pPr marL="457200" lvl="0" indent="-457200">
              <a:buAutoNum type="arabicParenR"/>
            </a:pPr>
            <a:r>
              <a:rPr lang="cs-CZ" b="1" dirty="0">
                <a:solidFill>
                  <a:prstClr val="black"/>
                </a:solidFill>
                <a:latin typeface="Calibri" panose="020F0502020204030204"/>
              </a:rPr>
              <a:t>Vzájemná spolupráce</a:t>
            </a:r>
            <a:r>
              <a:rPr lang="cs-CZ" dirty="0">
                <a:solidFill>
                  <a:prstClr val="black"/>
                </a:solidFill>
                <a:latin typeface="Calibri" panose="020F0502020204030204"/>
              </a:rPr>
              <a:t> – doplněna možnost spolupráce pedagogů na vytváření či úpravách školních strategických dokumentů – ŠVP/ŠAP</a:t>
            </a:r>
          </a:p>
          <a:p>
            <a:pPr marL="457200" lvl="0" indent="-457200">
              <a:buAutoNum type="arabicParenR"/>
            </a:pPr>
            <a:r>
              <a:rPr lang="cs-CZ" b="1" dirty="0">
                <a:solidFill>
                  <a:prstClr val="black"/>
                </a:solidFill>
                <a:latin typeface="Calibri" panose="020F0502020204030204"/>
              </a:rPr>
              <a:t>Koordinátor spolupráce</a:t>
            </a:r>
            <a:r>
              <a:rPr lang="cs-CZ" dirty="0">
                <a:solidFill>
                  <a:prstClr val="black"/>
                </a:solidFill>
                <a:latin typeface="Calibri" panose="020F0502020204030204"/>
              </a:rPr>
              <a:t> – doplněno negativní vymezení akcí, které nejsou uznatelné.</a:t>
            </a:r>
          </a:p>
          <a:p>
            <a:pPr marL="457200" lvl="0" indent="-457200">
              <a:buAutoNum type="arabicParenR"/>
            </a:pPr>
            <a:r>
              <a:rPr lang="cs-CZ" b="1" dirty="0">
                <a:solidFill>
                  <a:prstClr val="black"/>
                </a:solidFill>
                <a:latin typeface="Calibri" panose="020F0502020204030204"/>
              </a:rPr>
              <a:t>Sdílení zkušeností </a:t>
            </a:r>
            <a:r>
              <a:rPr lang="cs-CZ" dirty="0">
                <a:solidFill>
                  <a:prstClr val="black"/>
                </a:solidFill>
                <a:latin typeface="Calibri" panose="020F0502020204030204"/>
              </a:rPr>
              <a:t>– doplněno negativní vymezení možnosti spolupráce, která není uznatelná</a:t>
            </a:r>
          </a:p>
          <a:p>
            <a:pPr marL="457200" lvl="0" indent="-457200">
              <a:buAutoNum type="arabicParenR"/>
            </a:pPr>
            <a:r>
              <a:rPr lang="cs-CZ" b="1" dirty="0">
                <a:solidFill>
                  <a:prstClr val="black"/>
                </a:solidFill>
                <a:latin typeface="Calibri" panose="020F0502020204030204"/>
              </a:rPr>
              <a:t>Fiktivní firma</a:t>
            </a:r>
            <a:r>
              <a:rPr lang="cs-CZ" dirty="0">
                <a:solidFill>
                  <a:prstClr val="black"/>
                </a:solidFill>
                <a:latin typeface="Calibri" panose="020F0502020204030204"/>
              </a:rPr>
              <a:t> – zrušena volnočasová aktivita – doplněno do šablony zapojení odborníka – tzn. realizace ve výuce</a:t>
            </a:r>
          </a:p>
          <a:p>
            <a:pPr marL="457200" lvl="0" indent="-457200">
              <a:buAutoNum type="arabicParenR"/>
            </a:pPr>
            <a:r>
              <a:rPr lang="cs-CZ" b="1" dirty="0">
                <a:solidFill>
                  <a:prstClr val="black"/>
                </a:solidFill>
                <a:latin typeface="Calibri" panose="020F0502020204030204"/>
              </a:rPr>
              <a:t>Úprava částek šablon</a:t>
            </a:r>
            <a:r>
              <a:rPr lang="cs-CZ" dirty="0">
                <a:solidFill>
                  <a:prstClr val="black"/>
                </a:solidFill>
                <a:latin typeface="Calibri" panose="020F0502020204030204"/>
              </a:rPr>
              <a:t> (mzdy za 2017</a:t>
            </a:r>
            <a:r>
              <a:rPr lang="cs-CZ" dirty="0" smtClean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marL="457200" lvl="0" indent="-457200">
              <a:buAutoNum type="arabicParenR"/>
            </a:pPr>
            <a:r>
              <a:rPr lang="cs-CZ" b="1" dirty="0" smtClean="0">
                <a:solidFill>
                  <a:prstClr val="black"/>
                </a:solidFill>
                <a:latin typeface="Calibri" panose="020F0502020204030204"/>
              </a:rPr>
              <a:t>Bagatelní podpora není povinná!</a:t>
            </a:r>
            <a:endParaRPr lang="cs-CZ" b="1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7263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Nové šablony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825625"/>
            <a:ext cx="8515350" cy="4003675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Využití ICT ve vzdělávání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Profesní rozvoj pedagogů prostřednictvím supervize/</a:t>
            </a:r>
            <a:r>
              <a:rPr lang="cs-CZ" dirty="0" err="1" smtClean="0">
                <a:latin typeface="+mn-lt"/>
              </a:rPr>
              <a:t>mentoringu</a:t>
            </a:r>
            <a:r>
              <a:rPr lang="cs-CZ" dirty="0" smtClean="0">
                <a:latin typeface="+mn-lt"/>
              </a:rPr>
              <a:t>/</a:t>
            </a:r>
            <a:r>
              <a:rPr lang="cs-CZ" dirty="0" err="1" smtClean="0">
                <a:latin typeface="+mn-lt"/>
              </a:rPr>
              <a:t>koučinku</a:t>
            </a:r>
            <a:r>
              <a:rPr lang="cs-CZ" dirty="0" smtClean="0">
                <a:latin typeface="+mn-lt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Projektový den ve škole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Projektový den mimo školu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Kluby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Komunitně osvětová setkávání</a:t>
            </a:r>
          </a:p>
          <a:p>
            <a:pPr>
              <a:lnSpc>
                <a:spcPct val="150000"/>
              </a:lnSpc>
            </a:pPr>
            <a:endParaRPr lang="cs-CZ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583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Využití ICT ve vzdělávání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825625"/>
            <a:ext cx="8058150" cy="4232275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pro SŠ, SŠ speciální, </a:t>
            </a:r>
            <a:r>
              <a:rPr lang="cs-CZ" dirty="0" smtClean="0">
                <a:latin typeface="+mn-lt"/>
              </a:rPr>
              <a:t>domovy </a:t>
            </a:r>
            <a:r>
              <a:rPr lang="cs-CZ" dirty="0">
                <a:latin typeface="+mn-lt"/>
              </a:rPr>
              <a:t>mládeže, internáty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Cíl</a:t>
            </a:r>
            <a:r>
              <a:rPr lang="cs-CZ" dirty="0">
                <a:latin typeface="+mn-lt"/>
              </a:rPr>
              <a:t>: využívání nových výukových metod s využitím ICT (= </a:t>
            </a:r>
            <a:r>
              <a:rPr lang="cs-CZ" dirty="0" smtClean="0">
                <a:latin typeface="+mn-lt"/>
              </a:rPr>
              <a:t>notebooky/tablety</a:t>
            </a:r>
            <a:r>
              <a:rPr lang="cs-CZ" dirty="0">
                <a:latin typeface="+mn-lt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16/32/48/64 hodin výuky = 16/32/48/64 týdnů výuky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1 šablona = 10 </a:t>
            </a:r>
            <a:r>
              <a:rPr lang="cs-CZ" dirty="0" smtClean="0">
                <a:latin typeface="+mn-lt"/>
              </a:rPr>
              <a:t>dětí/žáků </a:t>
            </a:r>
            <a:r>
              <a:rPr lang="cs-CZ" dirty="0">
                <a:latin typeface="+mn-lt"/>
              </a:rPr>
              <a:t>(min. 3 ohrožení školním neúspěchem) = 10 mobilních zařízení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výuka pravidelně každý týden (1h/1týden</a:t>
            </a:r>
            <a:r>
              <a:rPr lang="cs-CZ" dirty="0" smtClean="0">
                <a:latin typeface="+mn-lt"/>
              </a:rPr>
              <a:t>), napříč </a:t>
            </a:r>
            <a:r>
              <a:rPr lang="cs-CZ" dirty="0">
                <a:latin typeface="+mn-lt"/>
              </a:rPr>
              <a:t>předměty (mimo ICT), </a:t>
            </a:r>
            <a:r>
              <a:rPr lang="cs-CZ" dirty="0" smtClean="0">
                <a:latin typeface="+mn-lt"/>
              </a:rPr>
              <a:t>třídami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Násobné zvolení šablony: násobně počet ICT, žáci, vyučovací hodiny, paralelní využití všech zařízení ICT</a:t>
            </a:r>
            <a:endParaRPr lang="cs-CZ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Každý zapojený pedagog = výuka min. 1 hodina s expertem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Maximálně v hodnotě dosahující poloviny maximální výše finanční podpory pro daný subjekt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Využití nových inovativních metod a scénářů s ICT v </a:t>
            </a:r>
            <a:r>
              <a:rPr lang="cs-CZ" u="sng" dirty="0">
                <a:latin typeface="+mn-lt"/>
              </a:rPr>
              <a:t>běžné</a:t>
            </a:r>
            <a:r>
              <a:rPr lang="cs-CZ" dirty="0">
                <a:latin typeface="+mn-lt"/>
              </a:rPr>
              <a:t> výuce/vzdělávání</a:t>
            </a:r>
          </a:p>
          <a:p>
            <a:endParaRPr lang="cs-CZ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098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Supervize/</a:t>
            </a:r>
            <a:r>
              <a:rPr lang="cs-CZ" dirty="0" err="1" smtClean="0"/>
              <a:t>mentoring</a:t>
            </a:r>
            <a:r>
              <a:rPr lang="cs-CZ" dirty="0" smtClean="0"/>
              <a:t>/</a:t>
            </a:r>
            <a:r>
              <a:rPr lang="cs-CZ" dirty="0" err="1" smtClean="0"/>
              <a:t>koučink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0323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pro SŠ, SŠ speciální, </a:t>
            </a:r>
            <a:r>
              <a:rPr lang="cs-CZ" sz="2200" dirty="0" smtClean="0">
                <a:latin typeface="+mn-lt"/>
              </a:rPr>
              <a:t>VOŠ, domovy mládeže, internáty </a:t>
            </a:r>
            <a:endParaRPr lang="cs-CZ" sz="2200" dirty="0">
              <a:solidFill>
                <a:srgbClr val="FF0000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 smtClean="0">
                <a:latin typeface="+mn-lt"/>
              </a:rPr>
              <a:t>pro </a:t>
            </a:r>
            <a:r>
              <a:rPr lang="cs-CZ" sz="2200" dirty="0">
                <a:latin typeface="+mn-lt"/>
              </a:rPr>
              <a:t>skupinu 3 – 8 pedagogů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20 hodin společné supervize/</a:t>
            </a:r>
            <a:r>
              <a:rPr lang="cs-CZ" sz="2200" dirty="0" err="1">
                <a:latin typeface="+mn-lt"/>
              </a:rPr>
              <a:t>mentorignu</a:t>
            </a:r>
            <a:r>
              <a:rPr lang="cs-CZ" sz="2200" dirty="0">
                <a:latin typeface="+mn-lt"/>
              </a:rPr>
              <a:t>/</a:t>
            </a:r>
            <a:r>
              <a:rPr lang="cs-CZ" sz="2200" dirty="0" err="1">
                <a:latin typeface="+mn-lt"/>
              </a:rPr>
              <a:t>koučinku</a:t>
            </a:r>
            <a:r>
              <a:rPr lang="cs-CZ" sz="2200" dirty="0">
                <a:latin typeface="+mn-lt"/>
              </a:rPr>
              <a:t> + 10 hodin individuálních = celkem 30 hodin práce supervizora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Cíl supervize: reflektovat svoji práci, týmovou spolupráci, uvažovat o problémových situacích, o svých rolích, …</a:t>
            </a:r>
          </a:p>
          <a:p>
            <a:endParaRPr lang="cs-CZ" sz="2200" i="1" dirty="0">
              <a:latin typeface="+mn-lt"/>
            </a:endParaRPr>
          </a:p>
          <a:p>
            <a:r>
              <a:rPr lang="cs-CZ" sz="2200" dirty="0">
                <a:latin typeface="+mn-lt"/>
              </a:rPr>
              <a:t>Kvalifikace supervizora/mentora/kouče:</a:t>
            </a:r>
          </a:p>
          <a:p>
            <a:pPr marL="342900" indent="-342900">
              <a:buFontTx/>
              <a:buChar char="-"/>
            </a:pPr>
            <a:r>
              <a:rPr lang="cs-CZ" sz="2200" dirty="0">
                <a:latin typeface="+mn-lt"/>
              </a:rPr>
              <a:t>VŠ vzdělání v oblasti psychologie, pedagogiky, sociálních věd, lékařství</a:t>
            </a:r>
          </a:p>
          <a:p>
            <a:pPr marL="342900" indent="-342900">
              <a:buFontTx/>
              <a:buChar char="-"/>
            </a:pPr>
            <a:r>
              <a:rPr lang="cs-CZ" sz="2200" dirty="0">
                <a:latin typeface="+mn-lt"/>
              </a:rPr>
              <a:t>min. 6 let praxe ve vzdělávání nebo v pomáhající profesi</a:t>
            </a:r>
          </a:p>
          <a:p>
            <a:pPr marL="342900" indent="-342900">
              <a:buFontTx/>
              <a:buChar char="-"/>
            </a:pPr>
            <a:r>
              <a:rPr lang="cs-CZ" sz="2200" dirty="0">
                <a:latin typeface="+mn-lt"/>
              </a:rPr>
              <a:t>v</a:t>
            </a:r>
            <a:r>
              <a:rPr lang="cs-CZ" sz="2200" dirty="0" smtClean="0">
                <a:latin typeface="+mn-lt"/>
              </a:rPr>
              <a:t>ýcvik v </a:t>
            </a:r>
            <a:r>
              <a:rPr lang="cs-CZ" sz="2200" dirty="0">
                <a:latin typeface="+mn-lt"/>
              </a:rPr>
              <a:t>supervizi/</a:t>
            </a:r>
            <a:r>
              <a:rPr lang="cs-CZ" sz="2200" dirty="0" err="1">
                <a:latin typeface="+mn-lt"/>
              </a:rPr>
              <a:t>mentoringu</a:t>
            </a:r>
            <a:r>
              <a:rPr lang="cs-CZ" sz="2200" dirty="0">
                <a:latin typeface="+mn-lt"/>
              </a:rPr>
              <a:t>/</a:t>
            </a:r>
            <a:r>
              <a:rPr lang="cs-CZ" sz="2200" dirty="0" err="1">
                <a:latin typeface="+mn-lt"/>
              </a:rPr>
              <a:t>koučinku</a:t>
            </a:r>
            <a:r>
              <a:rPr lang="cs-CZ" sz="2200" dirty="0">
                <a:latin typeface="+mn-lt"/>
              </a:rPr>
              <a:t> se závěrečnou zkouškou </a:t>
            </a:r>
          </a:p>
          <a:p>
            <a:pPr marL="342900" indent="-342900">
              <a:buFontTx/>
              <a:buChar char="-"/>
            </a:pPr>
            <a:r>
              <a:rPr lang="cs-CZ" sz="2200" dirty="0" smtClean="0">
                <a:latin typeface="+mn-lt"/>
              </a:rPr>
              <a:t>nebyl pracovníkem </a:t>
            </a:r>
            <a:r>
              <a:rPr lang="cs-CZ" sz="2200" dirty="0">
                <a:latin typeface="+mn-lt"/>
              </a:rPr>
              <a:t>daného subjektu </a:t>
            </a:r>
            <a:r>
              <a:rPr lang="cs-CZ" sz="2200" dirty="0" smtClean="0">
                <a:latin typeface="+mn-lt"/>
              </a:rPr>
              <a:t>min. </a:t>
            </a:r>
            <a:r>
              <a:rPr lang="cs-CZ" sz="2200" dirty="0">
                <a:latin typeface="+mn-lt"/>
              </a:rPr>
              <a:t>1 rok před startem aktivity.</a:t>
            </a:r>
          </a:p>
          <a:p>
            <a:endParaRPr lang="cs-CZ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932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Projektový den ve škole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pro SŠ, SŠ speciální, </a:t>
            </a:r>
            <a:r>
              <a:rPr lang="cs-CZ" dirty="0" smtClean="0">
                <a:latin typeface="+mn-lt"/>
              </a:rPr>
              <a:t>VOŠ, domovy </a:t>
            </a:r>
            <a:r>
              <a:rPr lang="cs-CZ" dirty="0">
                <a:latin typeface="+mn-lt"/>
              </a:rPr>
              <a:t>mládeže, internáty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Pedagog </a:t>
            </a:r>
            <a:r>
              <a:rPr lang="cs-CZ" dirty="0">
                <a:latin typeface="+mn-lt"/>
              </a:rPr>
              <a:t>a odborník z praxe naplánují a zrealizují projektový den ve škole nebo v jejím blízkém okolí v délce 4 vyučovacích hodin – v rámci běžné výuky/vzdělávání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Projektové vzdělávání = vedení dětí/žáků/účastníků k samostatnému zpracování úkolů/řešení problémů, vzájemné spolupráci a odpovědnosti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Výběr odborníka: v kompetenci ředitele školy (osoba z praxe)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Za 1 projektový den: doložení 1 přípravy PD, popis jeho průběhu a společná reflexe pedagoga a odborníka</a:t>
            </a:r>
          </a:p>
          <a:p>
            <a:endParaRPr lang="cs-CZ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216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Projektový den mimo školu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30246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pro SŠ, SŠ speciální, </a:t>
            </a:r>
            <a:r>
              <a:rPr lang="cs-CZ" dirty="0" smtClean="0">
                <a:latin typeface="+mn-lt"/>
              </a:rPr>
              <a:t>domovy </a:t>
            </a:r>
            <a:r>
              <a:rPr lang="cs-CZ" dirty="0">
                <a:latin typeface="+mn-lt"/>
              </a:rPr>
              <a:t>mládeže, internáty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Pedagog </a:t>
            </a:r>
            <a:r>
              <a:rPr lang="cs-CZ" dirty="0">
                <a:latin typeface="+mn-lt"/>
              </a:rPr>
              <a:t>a odborník z praxe naplánují a zrealizují projektový den pro skupinu 10 dětí/žáků/účastníků (min. 3 ohroženi školním neúspěchem) v délce 4 vyučovacích hodin v rámci běžné výuky/vzdělávání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Cestovní vzdálenost min. 10 km od místa školy – dle kalkulátoru: </a:t>
            </a:r>
            <a:r>
              <a:rPr lang="cs-CZ" dirty="0">
                <a:latin typeface="+mn-lt"/>
                <a:hlinkClick r:id="rId3"/>
              </a:rPr>
              <a:t>http://ec.europa.eu/programmes/erasmus-plus/resources/distance-calculator_cs</a:t>
            </a:r>
            <a:endParaRPr lang="cs-CZ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Projektové vzdělávání = vedení dětí/žáků/účastníků k samostatnému zpracování úkolů/řešení problémů, vzájemné spolupráci a odpovědnosti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Výběr odborníka: v kompetenci ředitele školy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Po skončení aktivity: interní sdílení zkušeností ve škole pro ostatní PP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Za 1 projektový den: doložení 1 přípravy PD, popis jeho průběhu a společná reflexe pedagoga a odborníka</a:t>
            </a:r>
            <a:endParaRPr lang="cs-CZ" dirty="0">
              <a:solidFill>
                <a:srgbClr val="FF0000"/>
              </a:solidFill>
              <a:latin typeface="+mn-lt"/>
            </a:endParaRPr>
          </a:p>
          <a:p>
            <a:endParaRPr lang="cs-CZ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081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60992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781050" y="1464083"/>
            <a:ext cx="7581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sz="2800" b="1" dirty="0" smtClean="0">
              <a:solidFill>
                <a:srgbClr val="428D96"/>
              </a:solidFill>
              <a:cs typeface="Arial" panose="020B0604020202020204" pitchFamily="34" charset="0"/>
            </a:endParaRPr>
          </a:p>
          <a:p>
            <a:pPr algn="ctr"/>
            <a:r>
              <a:rPr lang="cs-CZ" sz="2800" b="1" dirty="0" smtClean="0">
                <a:solidFill>
                  <a:srgbClr val="428D96"/>
                </a:solidFill>
                <a:cs typeface="Arial" panose="020B0604020202020204" pitchFamily="34" charset="0"/>
              </a:rPr>
              <a:t>Základní informace k výzvě </a:t>
            </a:r>
            <a:endParaRPr lang="cs-CZ" sz="2800" b="1" dirty="0">
              <a:solidFill>
                <a:srgbClr val="428D96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87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Kluby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 smtClean="0">
                <a:latin typeface="+mn-lt"/>
              </a:rPr>
              <a:t>pro SŠ, domovy mládeže a internáty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 smtClean="0">
                <a:latin typeface="+mn-lt"/>
              </a:rPr>
              <a:t>Varianty: klub čtenářský, zábavné logiky a deskových her, komunikace v cizím jazyce, badatelský, sociálních a občanských dovedností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p</a:t>
            </a:r>
            <a:r>
              <a:rPr lang="cs-CZ" sz="2200" dirty="0" smtClean="0">
                <a:latin typeface="+mn-lt"/>
              </a:rPr>
              <a:t>ro min. 6 žáků (min. 2 ohroženi školním neúspěchem)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v</a:t>
            </a:r>
            <a:r>
              <a:rPr lang="cs-CZ" sz="2200" dirty="0" smtClean="0">
                <a:latin typeface="+mn-lt"/>
              </a:rPr>
              <a:t> klubu SŠ mohou být zapsaní i žáci ZŠ, maximálně v poměru 1 žák ZŠ na 1 žáka SŠ (role „staršího kamaráda“)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 smtClean="0">
                <a:latin typeface="+mn-lt"/>
              </a:rPr>
              <a:t>Min. 16 schůzek v délce 90 minut v době 5 po sobě jdoucích měsících, ve kterých probíhá výuka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p</a:t>
            </a:r>
            <a:r>
              <a:rPr lang="cs-CZ" sz="2200" dirty="0" smtClean="0">
                <a:latin typeface="+mn-lt"/>
              </a:rPr>
              <a:t>růměrná návštěvnost aktivity 75%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 smtClean="0">
                <a:latin typeface="+mn-lt"/>
              </a:rPr>
              <a:t>Vedoucí: pedagog v běžné výuce, běžné činnosti DM a internátu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 smtClean="0">
                <a:latin typeface="+mn-lt"/>
              </a:rPr>
              <a:t>Činnost </a:t>
            </a:r>
            <a:r>
              <a:rPr lang="cs-CZ" sz="2200" dirty="0">
                <a:latin typeface="+mn-lt"/>
              </a:rPr>
              <a:t>klubu nesmí být </a:t>
            </a:r>
            <a:r>
              <a:rPr lang="cs-CZ" sz="2200" dirty="0" smtClean="0">
                <a:latin typeface="+mn-lt"/>
              </a:rPr>
              <a:t>poskytována </a:t>
            </a:r>
            <a:r>
              <a:rPr lang="cs-CZ" sz="2200" dirty="0">
                <a:latin typeface="+mn-lt"/>
              </a:rPr>
              <a:t>za </a:t>
            </a:r>
            <a:r>
              <a:rPr lang="cs-CZ" sz="2200" dirty="0" smtClean="0">
                <a:latin typeface="+mn-lt"/>
              </a:rPr>
              <a:t>úplatu.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32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8650" y="927388"/>
            <a:ext cx="7886700" cy="898237"/>
          </a:xfrm>
        </p:spPr>
        <p:txBody>
          <a:bodyPr/>
          <a:lstStyle/>
          <a:p>
            <a:pPr algn="ctr"/>
            <a:r>
              <a:rPr lang="cs-CZ" dirty="0" smtClean="0"/>
              <a:t>Komunitně osvětová setkávání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pro SŠ, SŠ speciální, domovy mládeže, internáty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cílem </a:t>
            </a:r>
            <a:r>
              <a:rPr lang="cs-CZ" dirty="0">
                <a:latin typeface="+mn-lt"/>
              </a:rPr>
              <a:t>je podpořit komunitní charakter </a:t>
            </a:r>
            <a:r>
              <a:rPr lang="cs-CZ" dirty="0" smtClean="0">
                <a:latin typeface="+mn-lt"/>
              </a:rPr>
              <a:t>škol </a:t>
            </a:r>
            <a:r>
              <a:rPr lang="cs-CZ" dirty="0">
                <a:latin typeface="+mn-lt"/>
              </a:rPr>
              <a:t>– akce ve škole nebo v okolí školy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Jedno 2hodinové setkání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spolupráce s externistou nebo jinou organizací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Zaměření setkání např. : </a:t>
            </a:r>
          </a:p>
          <a:p>
            <a:pPr marL="342900" indent="-342900">
              <a:buFontTx/>
              <a:buChar char="-"/>
            </a:pPr>
            <a:r>
              <a:rPr lang="cs-CZ" dirty="0">
                <a:latin typeface="+mn-lt"/>
              </a:rPr>
              <a:t>Přednášky s diskusí veřejnosti</a:t>
            </a:r>
          </a:p>
          <a:p>
            <a:pPr marL="342900" indent="-342900">
              <a:buFontTx/>
              <a:buChar char="-"/>
            </a:pPr>
            <a:r>
              <a:rPr lang="cs-CZ" dirty="0">
                <a:latin typeface="+mn-lt"/>
              </a:rPr>
              <a:t>Workshopy, výstavy, divadelní a kulturní aktivity – posílení soudržnosti </a:t>
            </a:r>
          </a:p>
          <a:p>
            <a:pPr marL="342900" indent="-342900">
              <a:buFontTx/>
              <a:buChar char="-"/>
            </a:pPr>
            <a:r>
              <a:rPr lang="cs-CZ" dirty="0">
                <a:latin typeface="+mn-lt"/>
              </a:rPr>
              <a:t>Další aktivity ve spolupráci s místními organizacemi </a:t>
            </a:r>
            <a:r>
              <a:rPr lang="cs-CZ" dirty="0" smtClean="0">
                <a:latin typeface="+mn-lt"/>
              </a:rPr>
              <a:t>(NNO</a:t>
            </a:r>
            <a:r>
              <a:rPr lang="cs-CZ" dirty="0">
                <a:latin typeface="+mn-lt"/>
              </a:rPr>
              <a:t>, jiné </a:t>
            </a:r>
            <a:r>
              <a:rPr lang="cs-CZ" dirty="0" smtClean="0">
                <a:latin typeface="+mn-lt"/>
              </a:rPr>
              <a:t>školy, </a:t>
            </a:r>
            <a:r>
              <a:rPr lang="cs-CZ" dirty="0">
                <a:latin typeface="+mn-lt"/>
              </a:rPr>
              <a:t>…)</a:t>
            </a:r>
            <a:endParaRPr lang="cs-CZ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05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60992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781050" y="1464083"/>
            <a:ext cx="7581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sz="2800" b="1" dirty="0" smtClean="0">
              <a:solidFill>
                <a:srgbClr val="428D96"/>
              </a:solidFill>
              <a:cs typeface="Arial" panose="020B0604020202020204" pitchFamily="34" charset="0"/>
            </a:endParaRPr>
          </a:p>
          <a:p>
            <a:pPr algn="ctr"/>
            <a:r>
              <a:rPr lang="cs-CZ" sz="2800" b="1" dirty="0" smtClean="0">
                <a:solidFill>
                  <a:srgbClr val="428D96"/>
                </a:solidFill>
                <a:cs typeface="Arial" panose="020B0604020202020204" pitchFamily="34" charset="0"/>
              </a:rPr>
              <a:t>Indikátory</a:t>
            </a:r>
            <a:endParaRPr lang="cs-CZ" sz="2800" b="1" dirty="0">
              <a:solidFill>
                <a:srgbClr val="428D96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3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Vazba mezi výstupovými a výsledkovými indikátory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584907" cy="4000501"/>
          </a:xfrm>
        </p:spPr>
        <p:txBody>
          <a:bodyPr>
            <a:normAutofit/>
          </a:bodyPr>
          <a:lstStyle/>
          <a:p>
            <a:r>
              <a:rPr lang="cs-CZ" dirty="0" smtClean="0">
                <a:latin typeface="+mn-lt"/>
              </a:rPr>
              <a:t>Šablony s výstupovým indikátorem:</a:t>
            </a:r>
          </a:p>
          <a:p>
            <a:r>
              <a:rPr lang="cs-CZ" b="1" dirty="0" smtClean="0">
                <a:latin typeface="+mn-lt"/>
              </a:rPr>
              <a:t>5 40 00: Počet podpořených osob </a:t>
            </a:r>
            <a:r>
              <a:rPr lang="cs-CZ" dirty="0" smtClean="0">
                <a:latin typeface="+mn-lt"/>
              </a:rPr>
              <a:t>– pracovníci ve vzdělávání</a:t>
            </a:r>
          </a:p>
          <a:p>
            <a:endParaRPr lang="cs-CZ" dirty="0" smtClean="0">
              <a:latin typeface="+mn-lt"/>
            </a:endParaRPr>
          </a:p>
          <a:p>
            <a:r>
              <a:rPr lang="cs-CZ" dirty="0" smtClean="0">
                <a:latin typeface="+mn-lt"/>
              </a:rPr>
              <a:t>                 </a:t>
            </a:r>
            <a:r>
              <a:rPr lang="cs-CZ" dirty="0">
                <a:latin typeface="+mn-lt"/>
              </a:rPr>
              <a:t>P</a:t>
            </a:r>
            <a:r>
              <a:rPr lang="cs-CZ" dirty="0" smtClean="0">
                <a:latin typeface="+mn-lt"/>
              </a:rPr>
              <a:t>ostupné naplnění výsledkových indikátorů:</a:t>
            </a:r>
          </a:p>
          <a:p>
            <a:r>
              <a:rPr lang="cs-CZ" b="1" dirty="0" smtClean="0">
                <a:latin typeface="+mn-lt"/>
              </a:rPr>
              <a:t>6 00 00 Celkový počet účastníků </a:t>
            </a:r>
            <a:r>
              <a:rPr lang="cs-CZ" dirty="0" smtClean="0">
                <a:latin typeface="+mn-lt"/>
              </a:rPr>
              <a:t>(milník - bagatelní podpora 24 hodin)</a:t>
            </a:r>
            <a:endParaRPr lang="cs-CZ" b="1" dirty="0" smtClean="0">
              <a:latin typeface="+mn-lt"/>
            </a:endParaRPr>
          </a:p>
          <a:p>
            <a:r>
              <a:rPr lang="cs-CZ" dirty="0" smtClean="0">
                <a:latin typeface="+mn-lt"/>
              </a:rPr>
              <a:t>a</a:t>
            </a:r>
          </a:p>
          <a:p>
            <a:r>
              <a:rPr lang="cs-CZ" b="1" dirty="0" smtClean="0">
                <a:latin typeface="+mn-lt"/>
              </a:rPr>
              <a:t>5 25 10 Počet pracovníků ve vzdělávání</a:t>
            </a:r>
            <a:r>
              <a:rPr lang="cs-CZ" dirty="0" smtClean="0">
                <a:latin typeface="+mn-lt"/>
              </a:rPr>
              <a:t>, kteří v praxi uplatňují nově získané poznatky a dovednosti </a:t>
            </a:r>
          </a:p>
          <a:p>
            <a:r>
              <a:rPr lang="cs-CZ" dirty="0" smtClean="0">
                <a:latin typeface="+mn-lt"/>
              </a:rPr>
              <a:t>- povinný k naplnění (sankce)</a:t>
            </a:r>
            <a:endParaRPr lang="cs-CZ" dirty="0">
              <a:latin typeface="+mn-lt"/>
            </a:endParaRPr>
          </a:p>
          <a:p>
            <a:r>
              <a:rPr lang="cs-CZ" dirty="0" smtClean="0">
                <a:latin typeface="+mn-lt"/>
              </a:rPr>
              <a:t>                                                </a:t>
            </a:r>
          </a:p>
        </p:txBody>
      </p:sp>
      <p:sp>
        <p:nvSpPr>
          <p:cNvPr id="7" name="Šipka doprava 6"/>
          <p:cNvSpPr/>
          <p:nvPr/>
        </p:nvSpPr>
        <p:spPr>
          <a:xfrm>
            <a:off x="804322" y="2757621"/>
            <a:ext cx="678863" cy="2605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610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Vazba mezi výstupovými a výsledkovými indikátory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758605" cy="4335358"/>
          </a:xfrm>
        </p:spPr>
        <p:txBody>
          <a:bodyPr>
            <a:normAutofit/>
          </a:bodyPr>
          <a:lstStyle/>
          <a:p>
            <a:r>
              <a:rPr lang="cs-CZ" dirty="0" smtClean="0">
                <a:latin typeface="+mn-lt"/>
              </a:rPr>
              <a:t>Šablony s výstupovým indikátorem:</a:t>
            </a:r>
          </a:p>
          <a:p>
            <a:r>
              <a:rPr lang="cs-CZ" b="1" dirty="0" smtClean="0">
                <a:latin typeface="+mn-lt"/>
              </a:rPr>
              <a:t>5 05 01 </a:t>
            </a:r>
            <a:r>
              <a:rPr lang="cs-CZ" dirty="0" smtClean="0">
                <a:latin typeface="+mn-lt"/>
              </a:rPr>
              <a:t>Počet podpůrných personálních opatření</a:t>
            </a:r>
          </a:p>
          <a:p>
            <a:r>
              <a:rPr lang="cs-CZ" b="1" dirty="0" smtClean="0">
                <a:latin typeface="+mn-lt"/>
              </a:rPr>
              <a:t>5 26 01 </a:t>
            </a:r>
            <a:r>
              <a:rPr lang="cs-CZ" dirty="0" smtClean="0">
                <a:latin typeface="+mn-lt"/>
              </a:rPr>
              <a:t>Počet poskytnutých služeb individuální podpory pedagogům</a:t>
            </a:r>
          </a:p>
          <a:p>
            <a:r>
              <a:rPr lang="cs-CZ" b="1" dirty="0" smtClean="0">
                <a:latin typeface="+mn-lt"/>
              </a:rPr>
              <a:t>5 12 12 </a:t>
            </a:r>
            <a:r>
              <a:rPr lang="cs-CZ" dirty="0" smtClean="0">
                <a:latin typeface="+mn-lt"/>
              </a:rPr>
              <a:t>Počet mimoškolních aktivit vedoucích k rozvoji kompetencí </a:t>
            </a:r>
          </a:p>
          <a:p>
            <a:r>
              <a:rPr lang="cs-CZ" b="1" dirty="0">
                <a:latin typeface="+mn-lt"/>
              </a:rPr>
              <a:t>5 10 17 </a:t>
            </a:r>
            <a:r>
              <a:rPr lang="cs-CZ" dirty="0">
                <a:latin typeface="+mn-lt"/>
              </a:rPr>
              <a:t>Počet uspořádaných jednorázových akcí</a:t>
            </a:r>
          </a:p>
          <a:p>
            <a:r>
              <a:rPr lang="cs-CZ" b="1" dirty="0">
                <a:latin typeface="+mn-lt"/>
              </a:rPr>
              <a:t>5 21 06 </a:t>
            </a:r>
            <a:r>
              <a:rPr lang="cs-CZ" dirty="0">
                <a:latin typeface="+mn-lt"/>
              </a:rPr>
              <a:t>Počet produktů polytechnického vzdělávání</a:t>
            </a:r>
          </a:p>
          <a:p>
            <a:r>
              <a:rPr lang="cs-CZ" dirty="0" smtClean="0">
                <a:latin typeface="+mn-lt"/>
              </a:rPr>
              <a:t>                 </a:t>
            </a:r>
          </a:p>
          <a:p>
            <a:r>
              <a:rPr lang="cs-CZ" dirty="0">
                <a:latin typeface="+mn-lt"/>
              </a:rPr>
              <a:t> </a:t>
            </a:r>
            <a:r>
              <a:rPr lang="cs-CZ" dirty="0" smtClean="0">
                <a:latin typeface="+mn-lt"/>
              </a:rPr>
              <a:t>                 Výsledkový indikátor:</a:t>
            </a:r>
          </a:p>
          <a:p>
            <a:r>
              <a:rPr lang="cs-CZ" b="1" dirty="0" smtClean="0">
                <a:latin typeface="+mn-lt"/>
              </a:rPr>
              <a:t>5 10 10 Počet organizací</a:t>
            </a:r>
            <a:r>
              <a:rPr lang="cs-CZ" dirty="0" smtClean="0">
                <a:latin typeface="+mn-lt"/>
              </a:rPr>
              <a:t>, ve kterých se zvýšila kvalita výchovy a vzdělávání</a:t>
            </a:r>
          </a:p>
          <a:p>
            <a:r>
              <a:rPr lang="cs-CZ" dirty="0" smtClean="0">
                <a:latin typeface="+mn-lt"/>
              </a:rPr>
              <a:t>(+ vykazovat 5 15 10, 5 16 10, 5 17 10)</a:t>
            </a:r>
          </a:p>
        </p:txBody>
      </p:sp>
      <p:sp>
        <p:nvSpPr>
          <p:cNvPr id="7" name="Šipka doprava 6"/>
          <p:cNvSpPr/>
          <p:nvPr/>
        </p:nvSpPr>
        <p:spPr>
          <a:xfrm>
            <a:off x="790363" y="4545377"/>
            <a:ext cx="678863" cy="2605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27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60992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781050" y="1464083"/>
            <a:ext cx="7581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sz="2800" b="1" dirty="0" smtClean="0">
              <a:solidFill>
                <a:srgbClr val="428D96"/>
              </a:solidFill>
              <a:cs typeface="Arial" panose="020B0604020202020204" pitchFamily="34" charset="0"/>
            </a:endParaRPr>
          </a:p>
          <a:p>
            <a:pPr algn="ctr"/>
            <a:r>
              <a:rPr lang="cs-CZ" sz="2800" b="1" dirty="0" smtClean="0">
                <a:solidFill>
                  <a:srgbClr val="428D96"/>
                </a:solidFill>
                <a:cs typeface="Arial" panose="020B0604020202020204" pitchFamily="34" charset="0"/>
              </a:rPr>
              <a:t>Hodnoticí proces</a:t>
            </a:r>
            <a:endParaRPr lang="cs-CZ" sz="2800" b="1" dirty="0">
              <a:solidFill>
                <a:srgbClr val="428D96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97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Hodnoticí proces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b="1" dirty="0">
                <a:latin typeface="+mn-lt"/>
              </a:rPr>
              <a:t>Přijetí žádostí</a:t>
            </a:r>
            <a:r>
              <a:rPr lang="cs-CZ" dirty="0">
                <a:latin typeface="+mn-lt"/>
              </a:rPr>
              <a:t>: dnem podání (= finalizovat, elektronicky podepsat + nastavení automatického podání)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b="1" dirty="0">
                <a:latin typeface="+mn-lt"/>
              </a:rPr>
              <a:t>Kontrola</a:t>
            </a:r>
            <a:r>
              <a:rPr lang="cs-CZ" dirty="0">
                <a:latin typeface="+mn-lt"/>
              </a:rPr>
              <a:t> formálních náležitostí  a přijatelnosti: </a:t>
            </a:r>
            <a:r>
              <a:rPr lang="cs-CZ" b="1" dirty="0">
                <a:latin typeface="+mn-lt"/>
              </a:rPr>
              <a:t>opravitelná kritéria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b="1" dirty="0">
                <a:latin typeface="+mn-lt"/>
              </a:rPr>
              <a:t>Vyrozumění</a:t>
            </a:r>
            <a:r>
              <a:rPr lang="cs-CZ" dirty="0">
                <a:latin typeface="+mn-lt"/>
              </a:rPr>
              <a:t>: formou interní </a:t>
            </a:r>
            <a:r>
              <a:rPr lang="cs-CZ" dirty="0" smtClean="0">
                <a:latin typeface="+mn-lt"/>
              </a:rPr>
              <a:t>depeše, výzva k doplnění </a:t>
            </a:r>
            <a:r>
              <a:rPr lang="cs-CZ" dirty="0">
                <a:latin typeface="+mn-lt"/>
              </a:rPr>
              <a:t>podkladů pro právní </a:t>
            </a:r>
            <a:r>
              <a:rPr lang="cs-CZ" dirty="0" smtClean="0">
                <a:latin typeface="+mn-lt"/>
              </a:rPr>
              <a:t>akt pouze pro  projekty v de-</a:t>
            </a:r>
            <a:r>
              <a:rPr lang="cs-CZ" dirty="0" err="1" smtClean="0">
                <a:latin typeface="+mn-lt"/>
              </a:rPr>
              <a:t>minimis</a:t>
            </a:r>
            <a:r>
              <a:rPr lang="cs-CZ" dirty="0" smtClean="0">
                <a:latin typeface="+mn-lt"/>
              </a:rPr>
              <a:t> (Prohlášení o propojenosti s ostatními podniky)</a:t>
            </a:r>
            <a:endParaRPr lang="cs-CZ" dirty="0">
              <a:latin typeface="+mn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Příprava právního aktu </a:t>
            </a:r>
            <a:r>
              <a:rPr lang="cs-CZ" dirty="0" smtClean="0">
                <a:latin typeface="+mn-lt"/>
              </a:rPr>
              <a:t>(Rozhodnutí o poskytnutí dotace, pro OSS: Stanovení podmínek pro použití finančních prostředků)</a:t>
            </a:r>
            <a:endParaRPr lang="cs-CZ" dirty="0">
              <a:latin typeface="+mn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Zaslání zálohové platby </a:t>
            </a:r>
          </a:p>
          <a:p>
            <a:pPr algn="just"/>
            <a:endParaRPr lang="cs-CZ" dirty="0">
              <a:latin typeface="+mn-lt"/>
            </a:endParaRPr>
          </a:p>
          <a:p>
            <a:pPr algn="just"/>
            <a:r>
              <a:rPr lang="cs-CZ" dirty="0">
                <a:latin typeface="+mn-lt"/>
              </a:rPr>
              <a:t>Délka hodnoticího procesu: cca 5 měsíců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803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792451"/>
            <a:ext cx="8842916" cy="898237"/>
          </a:xfrm>
        </p:spPr>
        <p:txBody>
          <a:bodyPr/>
          <a:lstStyle/>
          <a:p>
            <a:pPr algn="ctr"/>
            <a:r>
              <a:rPr lang="cs-CZ" dirty="0" smtClean="0"/>
              <a:t>Přílohy žádosti o podporu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5799" y="1809860"/>
            <a:ext cx="8157117" cy="400367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Čestné prohlášení – souhrnné </a:t>
            </a:r>
            <a:r>
              <a:rPr lang="cs-CZ" dirty="0" smtClean="0">
                <a:latin typeface="+mn-lt"/>
              </a:rPr>
              <a:t>(originál)</a:t>
            </a:r>
            <a:endParaRPr lang="cs-CZ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Kalkulačka indikátorů (originál)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Výstup z dotazníkového šetření (kopie)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Potvrzení o schválení PA nebo ŠAP (kopie)</a:t>
            </a:r>
          </a:p>
          <a:p>
            <a:endParaRPr lang="cs-CZ" dirty="0" smtClean="0">
              <a:latin typeface="+mn-lt"/>
            </a:endParaRPr>
          </a:p>
          <a:p>
            <a:r>
              <a:rPr lang="cs-CZ" dirty="0" smtClean="0">
                <a:latin typeface="+mn-lt"/>
              </a:rPr>
              <a:t>+ dále pro školy, jež nejsou příspěvkovými organizacemi nebo zřízené MŠMT: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Doklad o bankovním účtu/podúčtu (originál)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Čestné prohlášení o výběru režimu veřejné podpory (originál)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75950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altLang="cs-CZ" b="1" dirty="0" smtClean="0"/>
              <a:t>Práce s Kalkulačkou indikátorů  </a:t>
            </a:r>
            <a:endParaRPr lang="cs-CZ" altLang="cs-CZ" dirty="0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just"/>
            <a:r>
              <a:rPr lang="cs-CZ" b="1" dirty="0">
                <a:latin typeface="+mn-lt"/>
              </a:rPr>
              <a:t>Kalkulačka indikátorů </a:t>
            </a:r>
          </a:p>
          <a:p>
            <a:pPr marL="342900" indent="-342900" algn="just">
              <a:buFontTx/>
              <a:buChar char="-"/>
            </a:pPr>
            <a:r>
              <a:rPr lang="cs-CZ" b="1" dirty="0">
                <a:latin typeface="+mn-lt"/>
              </a:rPr>
              <a:t>povinná </a:t>
            </a:r>
            <a:r>
              <a:rPr lang="cs-CZ" dirty="0">
                <a:latin typeface="+mn-lt"/>
              </a:rPr>
              <a:t>příloha k žádosti o podporu</a:t>
            </a:r>
          </a:p>
          <a:p>
            <a:pPr marL="342900" indent="-342900" algn="just">
              <a:buFontTx/>
              <a:buChar char="-"/>
            </a:pPr>
            <a:r>
              <a:rPr lang="cs-CZ" dirty="0">
                <a:latin typeface="+mn-lt"/>
              </a:rPr>
              <a:t>počítá specifické cíle (opsat do žádosti), hlídá výši dotace celkem i pro jednotlivé subjekty, počítá indikátory </a:t>
            </a:r>
          </a:p>
          <a:p>
            <a:pPr algn="just"/>
            <a:endParaRPr lang="cs-CZ" dirty="0">
              <a:latin typeface="+mn-lt"/>
            </a:endParaRPr>
          </a:p>
          <a:p>
            <a:pPr algn="just"/>
            <a:r>
              <a:rPr lang="cs-CZ" b="1" dirty="0">
                <a:latin typeface="+mn-lt"/>
              </a:rPr>
              <a:t>Kalkulačka indikátorů pro </a:t>
            </a:r>
            <a:r>
              <a:rPr lang="cs-CZ" b="1" dirty="0" err="1">
                <a:latin typeface="+mn-lt"/>
              </a:rPr>
              <a:t>ZoR</a:t>
            </a:r>
            <a:r>
              <a:rPr lang="cs-CZ" b="1" dirty="0">
                <a:latin typeface="+mn-lt"/>
              </a:rPr>
              <a:t> </a:t>
            </a:r>
          </a:p>
          <a:p>
            <a:pPr marL="342900" indent="-342900" algn="just">
              <a:buFontTx/>
              <a:buChar char="-"/>
            </a:pPr>
            <a:r>
              <a:rPr lang="cs-CZ" b="1" dirty="0">
                <a:latin typeface="+mn-lt"/>
              </a:rPr>
              <a:t>povinná </a:t>
            </a:r>
            <a:r>
              <a:rPr lang="cs-CZ" dirty="0">
                <a:latin typeface="+mn-lt"/>
              </a:rPr>
              <a:t>příloha ke zprávám o realizaci</a:t>
            </a:r>
          </a:p>
          <a:p>
            <a:pPr marL="342900" indent="-342900" algn="just">
              <a:buFontTx/>
              <a:buChar char="-"/>
            </a:pPr>
            <a:r>
              <a:rPr lang="cs-CZ" dirty="0">
                <a:latin typeface="+mn-lt"/>
              </a:rPr>
              <a:t>počítá indikátory za splněné aktivity, nutné uvádět absolvované vzdělávací akce – seznam pedagogů do milníku 6 00 00, počítá sníženou </a:t>
            </a:r>
            <a:r>
              <a:rPr lang="cs-CZ" dirty="0" smtClean="0">
                <a:latin typeface="+mn-lt"/>
              </a:rPr>
              <a:t>šablonu</a:t>
            </a:r>
            <a:endParaRPr lang="cs-CZ" dirty="0">
              <a:latin typeface="+mn-lt"/>
            </a:endParaRPr>
          </a:p>
        </p:txBody>
      </p:sp>
      <p:sp>
        <p:nvSpPr>
          <p:cNvPr id="7172" name="Zástupný symbol pro číslo snímku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86600" y="6356350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C2546812-9B63-4DCC-BD20-30AAE04A5D51}" type="slidenum">
              <a:rPr lang="cs-CZ" altLang="cs-CZ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38</a:t>
            </a:fld>
            <a:endParaRPr lang="cs-CZ" altLang="cs-CZ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04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Připomínky – žádosti o přezkum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Připomínky k oznámení ŘO </a:t>
            </a:r>
            <a:r>
              <a:rPr lang="cs-CZ" b="1" dirty="0">
                <a:latin typeface="+mn-lt"/>
              </a:rPr>
              <a:t>v hodnoticím procesu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Připomínky k oznámení ŘO </a:t>
            </a:r>
            <a:r>
              <a:rPr lang="cs-CZ" b="1" dirty="0">
                <a:latin typeface="+mn-lt"/>
              </a:rPr>
              <a:t>v době realizace </a:t>
            </a:r>
          </a:p>
          <a:p>
            <a:pPr algn="just"/>
            <a:endParaRPr lang="cs-CZ" dirty="0">
              <a:latin typeface="+mn-lt"/>
            </a:endParaRPr>
          </a:p>
          <a:p>
            <a:pPr algn="just"/>
            <a:r>
              <a:rPr lang="cs-CZ" dirty="0">
                <a:latin typeface="+mn-lt"/>
              </a:rPr>
              <a:t>-   v souladu s Pravidly pro žadatele a příjemce ZP, kap. 10.2</a:t>
            </a:r>
          </a:p>
          <a:p>
            <a:pPr lvl="0" algn="just"/>
            <a:r>
              <a:rPr lang="cs-CZ" dirty="0">
                <a:latin typeface="+mn-lt"/>
              </a:rPr>
              <a:t>-  lhůta je počítána 15 kalendářních dnů od rozhodnutí</a:t>
            </a:r>
          </a:p>
          <a:p>
            <a:pPr algn="just"/>
            <a:endParaRPr lang="cs-CZ" dirty="0">
              <a:latin typeface="+mn-lt"/>
            </a:endParaRPr>
          </a:p>
          <a:p>
            <a:pPr marL="342900" indent="-342900" algn="just">
              <a:buFontTx/>
              <a:buChar char="-"/>
            </a:pPr>
            <a:r>
              <a:rPr lang="cs-CZ" dirty="0">
                <a:latin typeface="+mn-lt"/>
              </a:rPr>
              <a:t>v IS KP14+ byla nově zřízena adresa </a:t>
            </a:r>
            <a:r>
              <a:rPr lang="cs-CZ" dirty="0" err="1">
                <a:latin typeface="+mn-lt"/>
              </a:rPr>
              <a:t>OPVVV_připomínky</a:t>
            </a:r>
            <a:r>
              <a:rPr lang="cs-CZ" dirty="0">
                <a:latin typeface="+mn-lt"/>
              </a:rPr>
              <a:t>*</a:t>
            </a:r>
            <a:r>
              <a:rPr lang="cs-CZ" dirty="0" err="1">
                <a:latin typeface="+mn-lt"/>
              </a:rPr>
              <a:t>skk</a:t>
            </a:r>
            <a:r>
              <a:rPr lang="cs-CZ" dirty="0">
                <a:latin typeface="+mn-lt"/>
              </a:rPr>
              <a:t> </a:t>
            </a:r>
          </a:p>
          <a:p>
            <a:pPr algn="just"/>
            <a:r>
              <a:rPr lang="cs-CZ" dirty="0">
                <a:latin typeface="+mn-lt"/>
              </a:rPr>
              <a:t>      (záložka Podpora)</a:t>
            </a:r>
          </a:p>
        </p:txBody>
      </p:sp>
    </p:spTree>
    <p:extLst>
      <p:ext uri="{BB962C8B-B14F-4D97-AF65-F5344CB8AC3E}">
        <p14:creationId xmlns:p14="http://schemas.microsoft.com/office/powerpoint/2010/main" val="16871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Základní data k výzvě Šablony II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>
                <a:latin typeface="+mn-lt"/>
              </a:rPr>
              <a:t>Výzva 65</a:t>
            </a:r>
            <a:r>
              <a:rPr lang="cs-CZ" dirty="0">
                <a:latin typeface="+mn-lt"/>
              </a:rPr>
              <a:t>: </a:t>
            </a:r>
            <a:r>
              <a:rPr lang="cs-CZ" dirty="0" smtClean="0">
                <a:latin typeface="+mn-lt"/>
              </a:rPr>
              <a:t>SŠ, VOŠ, konzervatoře, domovy mládeže, internáty – regiony </a:t>
            </a:r>
            <a:r>
              <a:rPr lang="cs-CZ" dirty="0" smtClean="0">
                <a:latin typeface="+mn-lt"/>
                <a:hlinkClick r:id="rId3"/>
              </a:rPr>
              <a:t>https</a:t>
            </a:r>
            <a:r>
              <a:rPr lang="cs-CZ" dirty="0">
                <a:latin typeface="+mn-lt"/>
                <a:hlinkClick r:id="rId3"/>
              </a:rPr>
              <a:t>://</a:t>
            </a:r>
            <a:r>
              <a:rPr lang="cs-CZ" dirty="0" smtClean="0">
                <a:latin typeface="+mn-lt"/>
                <a:hlinkClick r:id="rId3"/>
              </a:rPr>
              <a:t>opvvv.msmt.cz/vyzva/vyzva-c-02-18-065-sablony-pro-ss-a-vos-ii-mrr.htm</a:t>
            </a:r>
            <a:endParaRPr lang="cs-CZ" dirty="0" smtClean="0">
              <a:latin typeface="+mn-lt"/>
            </a:endParaRPr>
          </a:p>
          <a:p>
            <a:r>
              <a:rPr lang="cs-CZ" dirty="0" smtClean="0">
                <a:latin typeface="+mn-lt"/>
              </a:rPr>
              <a:t>Místo realizace: státy </a:t>
            </a:r>
            <a:r>
              <a:rPr lang="cs-CZ" dirty="0">
                <a:latin typeface="+mn-lt"/>
              </a:rPr>
              <a:t>EU (v IS KP14+ lze zadat pouze území ČR)</a:t>
            </a:r>
            <a:endParaRPr lang="cs-CZ" dirty="0" smtClean="0">
              <a:latin typeface="+mn-lt"/>
            </a:endParaRPr>
          </a:p>
          <a:p>
            <a:r>
              <a:rPr lang="cs-CZ" dirty="0" smtClean="0">
                <a:latin typeface="+mn-lt"/>
              </a:rPr>
              <a:t>Místo dopadu: méně rozvinutý region</a:t>
            </a:r>
          </a:p>
          <a:p>
            <a:endParaRPr lang="cs-CZ" b="1" dirty="0" smtClean="0">
              <a:latin typeface="+mn-lt"/>
            </a:endParaRPr>
          </a:p>
          <a:p>
            <a:r>
              <a:rPr lang="cs-CZ" b="1" dirty="0" smtClean="0">
                <a:latin typeface="+mn-lt"/>
              </a:rPr>
              <a:t>Výzva 66</a:t>
            </a:r>
            <a:r>
              <a:rPr lang="cs-CZ" dirty="0">
                <a:latin typeface="+mn-lt"/>
              </a:rPr>
              <a:t>: </a:t>
            </a:r>
            <a:r>
              <a:rPr lang="cs-CZ" dirty="0"/>
              <a:t>SŠ, VOŠ, konzervatoře, domovy mládeže, internáty – </a:t>
            </a:r>
            <a:r>
              <a:rPr lang="cs-CZ" dirty="0" smtClean="0"/>
              <a:t>Praha </a:t>
            </a:r>
            <a:r>
              <a:rPr lang="cs-CZ" dirty="0" smtClean="0">
                <a:latin typeface="+mn-lt"/>
                <a:hlinkClick r:id="rId4"/>
              </a:rPr>
              <a:t>https</a:t>
            </a:r>
            <a:r>
              <a:rPr lang="cs-CZ" dirty="0">
                <a:latin typeface="+mn-lt"/>
                <a:hlinkClick r:id="rId4"/>
              </a:rPr>
              <a:t>://</a:t>
            </a:r>
            <a:r>
              <a:rPr lang="cs-CZ" dirty="0" smtClean="0">
                <a:latin typeface="+mn-lt"/>
                <a:hlinkClick r:id="rId4"/>
              </a:rPr>
              <a:t>opvvv.msmt.cz/vyzva/vyzva-c-02-18-066-sablony-pro-ss-a-vos-ii-vrr.htm</a:t>
            </a:r>
            <a:endParaRPr lang="cs-CZ" dirty="0" smtClean="0">
              <a:latin typeface="+mn-lt"/>
            </a:endParaRPr>
          </a:p>
          <a:p>
            <a:r>
              <a:rPr lang="cs-CZ" dirty="0" smtClean="0">
                <a:latin typeface="+mn-lt"/>
              </a:rPr>
              <a:t>Místo realizace: státy </a:t>
            </a:r>
            <a:r>
              <a:rPr lang="cs-CZ" dirty="0">
                <a:latin typeface="+mn-lt"/>
              </a:rPr>
              <a:t>EU (v IS KP14+ lze zadat pouze území ČR)</a:t>
            </a:r>
            <a:endParaRPr lang="cs-CZ" dirty="0" smtClean="0">
              <a:latin typeface="+mn-lt"/>
            </a:endParaRPr>
          </a:p>
          <a:p>
            <a:r>
              <a:rPr lang="cs-CZ" dirty="0" smtClean="0">
                <a:latin typeface="+mn-lt"/>
              </a:rPr>
              <a:t>Místo dopadu: více rozvinutý region, méně rozvinutý region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367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792451"/>
            <a:ext cx="8842916" cy="898237"/>
          </a:xfrm>
        </p:spPr>
        <p:txBody>
          <a:bodyPr/>
          <a:lstStyle/>
          <a:p>
            <a:pPr algn="ctr"/>
            <a:r>
              <a:rPr lang="cs-CZ" dirty="0" smtClean="0"/>
              <a:t>Boj proti korupci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7836" y="1809860"/>
            <a:ext cx="7886700" cy="4003675"/>
          </a:xfrm>
        </p:spPr>
        <p:txBody>
          <a:bodyPr>
            <a:normAutofit lnSpcReduction="1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cs-CZ" dirty="0">
                <a:latin typeface="+mn-lt"/>
              </a:rPr>
              <a:t>Podezření na korupční jednání je možné písemně oznámit na adresu MŠMT nebo E-mailovou adresu </a:t>
            </a:r>
            <a:r>
              <a:rPr lang="cs-CZ" dirty="0">
                <a:latin typeface="+mn-lt"/>
                <a:hlinkClick r:id="rId3"/>
              </a:rPr>
              <a:t>korupce@msmt.cz</a:t>
            </a:r>
            <a:r>
              <a:rPr lang="cs-CZ" dirty="0">
                <a:latin typeface="+mn-lt"/>
              </a:rPr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cs-CZ" dirty="0">
                <a:latin typeface="+mn-lt"/>
              </a:rPr>
              <a:t>Oznámení by mělo obsahovat následující informace: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2000" dirty="0">
                <a:latin typeface="+mn-lt"/>
              </a:rPr>
              <a:t>identifikaci osob podezřelých ze spáchání nepřípustného jednání a všech zúčastněných osob,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2000" dirty="0">
                <a:latin typeface="+mn-lt"/>
              </a:rPr>
              <a:t>podrobný a souvislý popis nepřípustného jednání a jeho časový sled,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cs-CZ" sz="2000" dirty="0">
                <a:latin typeface="+mn-lt"/>
              </a:rPr>
              <a:t>konkrétní důkazy o nepřípustném jednání nebo jiné konkrétní poznatky podporující podezření ze spáchání nepřípustného jednání.</a:t>
            </a:r>
          </a:p>
          <a:p>
            <a:pPr indent="-228600" fontAlgn="auto">
              <a:spcAft>
                <a:spcPts val="0"/>
              </a:spcAft>
              <a:defRPr/>
            </a:pPr>
            <a:endParaRPr lang="cs-CZ" dirty="0" smtClean="0">
              <a:latin typeface="+mn-lt"/>
            </a:endParaRPr>
          </a:p>
          <a:p>
            <a:pPr indent="-228600" fontAlgn="auto">
              <a:spcAft>
                <a:spcPts val="0"/>
              </a:spcAft>
              <a:defRPr/>
            </a:pPr>
            <a:r>
              <a:rPr lang="cs-CZ" dirty="0" smtClean="0">
                <a:latin typeface="+mn-lt"/>
              </a:rPr>
              <a:t>Více </a:t>
            </a:r>
            <a:r>
              <a:rPr lang="cs-CZ" dirty="0">
                <a:latin typeface="+mn-lt"/>
              </a:rPr>
              <a:t>informací na webových stránkách MŠMT:</a:t>
            </a:r>
          </a:p>
          <a:p>
            <a:pPr indent="-228600" algn="ctr" fontAlgn="auto">
              <a:spcAft>
                <a:spcPts val="0"/>
              </a:spcAft>
              <a:defRPr/>
            </a:pPr>
            <a:r>
              <a:rPr lang="cs-CZ" dirty="0">
                <a:latin typeface="+mn-lt"/>
                <a:hlinkClick r:id="rId4"/>
              </a:rPr>
              <a:t>http://www.msmt.cz/ministerstvo/boj-proti-korupci</a:t>
            </a:r>
            <a:endParaRPr lang="cs-CZ" dirty="0">
              <a:latin typeface="+mn-lt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030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dirty="0"/>
              <a:t>Pravidla etiky zaměstnanců MŠMT – DARY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cs-CZ" dirty="0">
                <a:latin typeface="+mn-lt"/>
              </a:rPr>
              <a:t>Zaměstnanec nesmí v souvislosti s výkonem služby/práce:</a:t>
            </a:r>
          </a:p>
          <a:p>
            <a:pPr marL="273050" indent="-184150" algn="just" fontAlgn="auto">
              <a:spcAft>
                <a:spcPts val="0"/>
              </a:spcAft>
              <a:buFontTx/>
              <a:buChar char="-"/>
              <a:defRPr/>
            </a:pPr>
            <a:r>
              <a:rPr lang="cs-CZ" dirty="0">
                <a:latin typeface="+mn-lt"/>
              </a:rPr>
              <a:t>vyžadovat dary pro sebe nebo jiného,</a:t>
            </a:r>
          </a:p>
          <a:p>
            <a:pPr marL="273050" indent="-184150" algn="just" fontAlgn="auto">
              <a:spcAft>
                <a:spcPts val="0"/>
              </a:spcAft>
              <a:buFontTx/>
              <a:buChar char="-"/>
              <a:defRPr/>
            </a:pPr>
            <a:r>
              <a:rPr lang="cs-CZ" dirty="0">
                <a:latin typeface="+mn-lt"/>
              </a:rPr>
              <a:t>přijímat dary přesahující hodnotu 300 Kč </a:t>
            </a:r>
          </a:p>
          <a:p>
            <a:pPr marL="88900" algn="just" fontAlgn="auto">
              <a:spcAft>
                <a:spcPts val="0"/>
              </a:spcAft>
              <a:defRPr/>
            </a:pPr>
            <a:endParaRPr lang="cs-CZ" b="1" dirty="0">
              <a:latin typeface="+mn-lt"/>
            </a:endParaRPr>
          </a:p>
          <a:p>
            <a:pPr marL="88900" algn="just" fontAlgn="auto">
              <a:spcAft>
                <a:spcPts val="0"/>
              </a:spcAft>
              <a:defRPr/>
            </a:pPr>
            <a:r>
              <a:rPr lang="cs-CZ" b="1" dirty="0">
                <a:latin typeface="+mn-lt"/>
              </a:rPr>
              <a:t>Darem nejsou:</a:t>
            </a:r>
          </a:p>
          <a:p>
            <a:pPr marL="273050" indent="-184150" algn="just" fontAlgn="auto">
              <a:spcAft>
                <a:spcPts val="0"/>
              </a:spcAft>
              <a:buFontTx/>
              <a:buChar char="-"/>
              <a:defRPr/>
            </a:pPr>
            <a:r>
              <a:rPr lang="cs-CZ" dirty="0">
                <a:latin typeface="+mn-lt"/>
              </a:rPr>
              <a:t>plnění ze společenské úsluhy,</a:t>
            </a:r>
          </a:p>
          <a:p>
            <a:pPr marL="273050" indent="-184150" algn="just" fontAlgn="auto">
              <a:spcAft>
                <a:spcPts val="0"/>
              </a:spcAft>
              <a:buFontTx/>
              <a:buChar char="-"/>
              <a:defRPr/>
            </a:pPr>
            <a:r>
              <a:rPr lang="cs-CZ" dirty="0">
                <a:latin typeface="+mn-lt"/>
              </a:rPr>
              <a:t>plnění poskytovaná při společenských či protokolárních příležitostech (úměrná účelem i hodnotou),</a:t>
            </a:r>
          </a:p>
          <a:p>
            <a:pPr marL="273050" indent="-184150" algn="just" fontAlgn="auto">
              <a:spcAft>
                <a:spcPts val="0"/>
              </a:spcAft>
              <a:buFontTx/>
              <a:buChar char="-"/>
              <a:defRPr/>
            </a:pPr>
            <a:r>
              <a:rPr lang="cs-CZ" dirty="0">
                <a:latin typeface="+mn-lt"/>
              </a:rPr>
              <a:t>drobné reklamní a propagační předměty</a:t>
            </a:r>
            <a:r>
              <a:rPr lang="cs-CZ" dirty="0" smtClean="0">
                <a:latin typeface="+mn-lt"/>
              </a:rPr>
              <a:t>.</a:t>
            </a:r>
            <a:endParaRPr lang="cs-CZ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014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360992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781050" y="1464083"/>
            <a:ext cx="7581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cs-CZ" sz="2800" b="1" dirty="0" smtClean="0">
              <a:solidFill>
                <a:srgbClr val="428D96"/>
              </a:solidFill>
              <a:cs typeface="Arial" panose="020B0604020202020204" pitchFamily="34" charset="0"/>
            </a:endParaRPr>
          </a:p>
          <a:p>
            <a:pPr algn="ctr"/>
            <a:r>
              <a:rPr lang="cs-CZ" sz="2800" b="1" dirty="0" smtClean="0">
                <a:solidFill>
                  <a:srgbClr val="428D96"/>
                </a:solidFill>
                <a:cs typeface="Arial" panose="020B0604020202020204" pitchFamily="34" charset="0"/>
              </a:rPr>
              <a:t>Žádost o podporu v IS KP 14+</a:t>
            </a:r>
            <a:endParaRPr lang="cs-CZ" sz="2800" b="1" dirty="0">
              <a:solidFill>
                <a:srgbClr val="428D96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76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altLang="cs-CZ" b="1" dirty="0" smtClean="0"/>
              <a:t>Portál IS KP14+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endParaRPr lang="cs-CZ" altLang="cs-CZ" dirty="0" smtClean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altLang="cs-CZ" dirty="0" smtClean="0">
                <a:latin typeface="+mn-lt"/>
              </a:rPr>
              <a:t>URL </a:t>
            </a:r>
            <a:r>
              <a:rPr lang="cs-CZ" altLang="cs-CZ" dirty="0">
                <a:latin typeface="+mn-lt"/>
              </a:rPr>
              <a:t>aplikace IS KP14+ - </a:t>
            </a:r>
            <a:r>
              <a:rPr lang="cs-CZ" altLang="cs-CZ" u="sng" dirty="0">
                <a:latin typeface="+mn-lt"/>
                <a:hlinkClick r:id="rId3"/>
              </a:rPr>
              <a:t>https://mseu.mssf.cz</a:t>
            </a:r>
            <a:endParaRPr lang="cs-CZ" altLang="cs-CZ" u="sng" dirty="0">
              <a:latin typeface="+mn-lt"/>
            </a:endParaRPr>
          </a:p>
          <a:p>
            <a:pPr marL="457200" indent="-457200"/>
            <a:endParaRPr lang="cs-CZ" altLang="cs-CZ" dirty="0" smtClean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altLang="cs-CZ" b="1" dirty="0" smtClean="0">
                <a:latin typeface="+mn-lt"/>
              </a:rPr>
              <a:t>Uživatelská </a:t>
            </a:r>
            <a:r>
              <a:rPr lang="cs-CZ" altLang="cs-CZ" b="1" dirty="0">
                <a:latin typeface="+mn-lt"/>
              </a:rPr>
              <a:t>příručka IS KP14+ Pokyny pro vyplnění žádosti o podporu – Zjednodušené projekty – výzva </a:t>
            </a:r>
            <a:r>
              <a:rPr lang="cs-CZ" altLang="cs-CZ" b="1" dirty="0" smtClean="0">
                <a:latin typeface="+mn-lt"/>
              </a:rPr>
              <a:t>65 </a:t>
            </a:r>
            <a:r>
              <a:rPr lang="cs-CZ" altLang="cs-CZ" b="1" dirty="0">
                <a:latin typeface="+mn-lt"/>
              </a:rPr>
              <a:t>a 66: </a:t>
            </a:r>
            <a:r>
              <a:rPr lang="cs-CZ" altLang="cs-CZ" b="1" dirty="0">
                <a:latin typeface="+mn-lt"/>
                <a:hlinkClick r:id="rId4"/>
              </a:rPr>
              <a:t>https://</a:t>
            </a:r>
            <a:r>
              <a:rPr lang="cs-CZ" altLang="cs-CZ" b="1" dirty="0" smtClean="0">
                <a:latin typeface="+mn-lt"/>
                <a:hlinkClick r:id="rId4"/>
              </a:rPr>
              <a:t>opvvv.msmt.cz/balicek-dokumentu/item1015296.htm?a=1</a:t>
            </a:r>
            <a:endParaRPr lang="cs-CZ" altLang="cs-CZ" b="1" dirty="0" smtClean="0">
              <a:latin typeface="+mn-lt"/>
            </a:endParaRPr>
          </a:p>
          <a:p>
            <a:pPr marL="457200" indent="-457200"/>
            <a:endParaRPr lang="cs-CZ" altLang="cs-CZ" b="1" dirty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Kvalifikovaný certifikát (elektronický </a:t>
            </a:r>
            <a:r>
              <a:rPr lang="cs-CZ" dirty="0" smtClean="0">
                <a:latin typeface="+mn-lt"/>
              </a:rPr>
              <a:t>podpis)</a:t>
            </a:r>
          </a:p>
          <a:p>
            <a:r>
              <a:rPr lang="cs-CZ" dirty="0" smtClean="0">
                <a:latin typeface="+mn-lt"/>
              </a:rPr>
              <a:t>        Přehled </a:t>
            </a:r>
            <a:r>
              <a:rPr lang="cs-CZ" dirty="0">
                <a:latin typeface="+mn-lt"/>
              </a:rPr>
              <a:t>poskytovatelů: </a:t>
            </a:r>
            <a:r>
              <a:rPr lang="cs-CZ" u="sng" dirty="0" smtClean="0">
                <a:latin typeface="+mn-lt"/>
                <a:hlinkClick r:id="rId5"/>
              </a:rPr>
              <a:t>http</a:t>
            </a:r>
            <a:r>
              <a:rPr lang="cs-CZ" u="sng" dirty="0">
                <a:latin typeface="+mn-lt"/>
                <a:hlinkClick r:id="rId5"/>
              </a:rPr>
              <a:t>://www.mvcr.cz/clanek/prehled-udelenych-akreditaci.aspx</a:t>
            </a:r>
            <a:endParaRPr lang="cs-CZ" altLang="cs-CZ" dirty="0" smtClean="0">
              <a:latin typeface="+mn-lt"/>
            </a:endParaRPr>
          </a:p>
          <a:p>
            <a:pPr marL="457200" indent="-457200"/>
            <a:endParaRPr lang="cs-CZ" altLang="cs-CZ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100" name="Zástupný symbol pro číslo snímku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86600" y="6356350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BBE3F31-0FC8-4480-A7B6-450FC60F610B}" type="slidenum">
              <a:rPr lang="cs-CZ" altLang="cs-CZ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43</a:t>
            </a:fld>
            <a:endParaRPr lang="cs-CZ" altLang="cs-CZ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04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altLang="cs-CZ" b="1" dirty="0" smtClean="0"/>
              <a:t>Portál IS KP14+</a:t>
            </a:r>
          </a:p>
        </p:txBody>
      </p:sp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>
              <a:defRPr/>
            </a:pPr>
            <a:r>
              <a:rPr lang="cs-CZ" b="1" dirty="0" smtClean="0">
                <a:latin typeface="+mn-lt"/>
              </a:rPr>
              <a:t>Komunikace </a:t>
            </a:r>
            <a:r>
              <a:rPr lang="cs-CZ" b="1" dirty="0">
                <a:latin typeface="+mn-lt"/>
              </a:rPr>
              <a:t>žadatele/příjemce s ŘO</a:t>
            </a:r>
            <a:br>
              <a:rPr lang="cs-CZ" b="1" dirty="0">
                <a:latin typeface="+mn-lt"/>
              </a:rPr>
            </a:br>
            <a:endParaRPr lang="cs-CZ" b="1" dirty="0">
              <a:latin typeface="+mn-lt"/>
            </a:endParaRPr>
          </a:p>
          <a:p>
            <a:pPr lvl="1">
              <a:defRPr/>
            </a:pPr>
            <a:r>
              <a:rPr lang="cs-CZ" sz="2000" dirty="0">
                <a:latin typeface="+mn-lt"/>
              </a:rPr>
              <a:t>Komunikace probíhá prostřednictvím IS KP 14+ (MS2014+)</a:t>
            </a:r>
          </a:p>
          <a:p>
            <a:pPr lvl="1">
              <a:defRPr/>
            </a:pPr>
            <a:r>
              <a:rPr lang="cs-CZ" sz="2000" dirty="0">
                <a:latin typeface="+mn-lt"/>
              </a:rPr>
              <a:t>Depeše – komunikace v rámci týmu, komunikace s poskytovatelem podpory, technickou podporou</a:t>
            </a:r>
          </a:p>
          <a:p>
            <a:pPr lvl="1">
              <a:defRPr/>
            </a:pPr>
            <a:r>
              <a:rPr lang="cs-CZ" sz="2000" dirty="0">
                <a:latin typeface="+mn-lt"/>
              </a:rPr>
              <a:t>Upozornění – informace pro všechny uživatele – odstávky, změny v aplikaci</a:t>
            </a:r>
          </a:p>
          <a:p>
            <a:pPr lvl="1">
              <a:defRPr/>
            </a:pPr>
            <a:r>
              <a:rPr lang="cs-CZ" sz="2000" dirty="0">
                <a:latin typeface="+mn-lt"/>
              </a:rPr>
              <a:t>Notifikace – zasílání upozornění na e-mail</a:t>
            </a:r>
          </a:p>
          <a:p>
            <a:pPr>
              <a:defRPr/>
            </a:pPr>
            <a:endParaRPr lang="cs-CZ" u="sng" dirty="0">
              <a:latin typeface="+mn-lt"/>
            </a:endParaRPr>
          </a:p>
          <a:p>
            <a:pPr>
              <a:defRPr/>
            </a:pPr>
            <a:r>
              <a:rPr lang="cs-CZ" b="1" dirty="0">
                <a:latin typeface="+mn-lt"/>
              </a:rPr>
              <a:t>Validace subjektu v Registru osob -  ROS</a:t>
            </a:r>
            <a:endParaRPr lang="cs-CZ" dirty="0">
              <a:latin typeface="+mn-lt"/>
            </a:endParaRPr>
          </a:p>
          <a:p>
            <a:pPr lvl="1">
              <a:defRPr/>
            </a:pPr>
            <a:r>
              <a:rPr lang="cs-CZ" sz="2000" dirty="0">
                <a:latin typeface="+mn-lt"/>
                <a:hlinkClick r:id="rId2"/>
              </a:rPr>
              <a:t>http://www.szrcr.cz/co-jsou-to-zakladni-registry</a:t>
            </a:r>
            <a:endParaRPr lang="cs-CZ" sz="2000" dirty="0">
              <a:latin typeface="+mn-lt"/>
            </a:endParaRPr>
          </a:p>
          <a:p>
            <a:pPr lvl="1">
              <a:defRPr/>
            </a:pPr>
            <a:r>
              <a:rPr lang="cs-CZ" sz="2000" dirty="0">
                <a:latin typeface="+mn-lt"/>
              </a:rPr>
              <a:t>1. 1. 2018 - povinnost všech subjektů být v registru osob ROS – dle novely zákona č. 111/2009 Sb.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sz="2600" u="sng" dirty="0" smtClean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cs-CZ" sz="2600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sz="2600" dirty="0"/>
          </a:p>
        </p:txBody>
      </p:sp>
      <p:sp>
        <p:nvSpPr>
          <p:cNvPr id="9220" name="Zástupný symbol pro číslo snímku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86600" y="6356350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4CF7F4E6-B84C-4FA0-A597-A4AC7629B12F}" type="slidenum">
              <a:rPr lang="cs-CZ" altLang="cs-CZ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44</a:t>
            </a:fld>
            <a:endParaRPr lang="cs-CZ" altLang="cs-CZ" sz="1200" smtClean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48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rgbClr val="428D96"/>
                </a:solidFill>
              </a:rPr>
              <a:t>Kontakty – podpora žadatelům/příjemcům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r>
              <a:rPr lang="cs-CZ" sz="2400" b="1" dirty="0" smtClean="0">
                <a:latin typeface="+mn-lt"/>
              </a:rPr>
              <a:t>Konzultační linka pro šablony: </a:t>
            </a:r>
          </a:p>
          <a:p>
            <a:endParaRPr lang="cs-CZ" sz="2400" dirty="0" smtClean="0">
              <a:latin typeface="+mn-lt"/>
            </a:endParaRPr>
          </a:p>
          <a:p>
            <a:pPr marL="342900" indent="-342900">
              <a:buFontTx/>
              <a:buChar char="-"/>
            </a:pPr>
            <a:r>
              <a:rPr lang="cs-CZ" sz="2400" dirty="0" smtClean="0">
                <a:latin typeface="+mn-lt"/>
              </a:rPr>
              <a:t>každý pracovní den od 9 do 15 hodin</a:t>
            </a:r>
          </a:p>
          <a:p>
            <a:pPr marL="342900" indent="-342900">
              <a:buFontTx/>
              <a:buChar char="-"/>
            </a:pPr>
            <a:r>
              <a:rPr lang="cs-CZ" sz="2400" dirty="0" smtClean="0">
                <a:latin typeface="+mn-lt"/>
              </a:rPr>
              <a:t>tel. +420 </a:t>
            </a:r>
            <a:r>
              <a:rPr lang="cs-CZ" sz="2400" b="1" dirty="0" smtClean="0">
                <a:latin typeface="+mn-lt"/>
              </a:rPr>
              <a:t>234 814 777</a:t>
            </a:r>
          </a:p>
          <a:p>
            <a:pPr marL="342900" indent="-342900">
              <a:buFontTx/>
              <a:buChar char="-"/>
            </a:pPr>
            <a:r>
              <a:rPr lang="cs-CZ" sz="2400" dirty="0">
                <a:latin typeface="+mn-lt"/>
              </a:rPr>
              <a:t>e</a:t>
            </a:r>
            <a:r>
              <a:rPr lang="cs-CZ" sz="2400" dirty="0" smtClean="0">
                <a:latin typeface="+mn-lt"/>
              </a:rPr>
              <a:t>-mail: </a:t>
            </a:r>
            <a:r>
              <a:rPr lang="cs-CZ" sz="2400" b="1" dirty="0" smtClean="0">
                <a:latin typeface="+mn-lt"/>
              </a:rPr>
              <a:t>dotazyZP@msmt.cz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206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Oprávnění žadatelé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40469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SŠ, konzervatoře, VOŠ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d</a:t>
            </a:r>
            <a:r>
              <a:rPr lang="cs-CZ" dirty="0" smtClean="0">
                <a:latin typeface="+mn-lt"/>
              </a:rPr>
              <a:t>omovy mládeže a internáty (= ubytovací a výchovná zařízení)</a:t>
            </a:r>
          </a:p>
          <a:p>
            <a:endParaRPr lang="cs-CZ" b="1" dirty="0">
              <a:latin typeface="+mn-lt"/>
            </a:endParaRPr>
          </a:p>
          <a:p>
            <a:r>
              <a:rPr lang="cs-CZ" b="1" dirty="0" smtClean="0">
                <a:latin typeface="+mn-lt"/>
              </a:rPr>
              <a:t>Každý žadatel – pouze 1 projekt v rámci obou výzev</a:t>
            </a:r>
            <a:endParaRPr lang="cs-CZ" b="1" dirty="0">
              <a:latin typeface="+mn-lt"/>
            </a:endParaRPr>
          </a:p>
          <a:p>
            <a:r>
              <a:rPr lang="cs-CZ" dirty="0" smtClean="0">
                <a:latin typeface="+mn-lt"/>
              </a:rPr>
              <a:t>Podmínka: </a:t>
            </a:r>
            <a:endParaRPr lang="cs-CZ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mtClean="0">
                <a:latin typeface="+mn-lt"/>
              </a:rPr>
              <a:t>zapsaní </a:t>
            </a:r>
            <a:r>
              <a:rPr lang="cs-CZ" dirty="0" smtClean="0">
                <a:latin typeface="+mn-lt"/>
              </a:rPr>
              <a:t>ve školském rejstříku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v</a:t>
            </a:r>
            <a:r>
              <a:rPr lang="cs-CZ" dirty="0" smtClean="0">
                <a:latin typeface="+mn-lt"/>
              </a:rPr>
              <a:t>e školním roce, ve kterém podávají žádost, mají min. 1 žáka/studenta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m</a:t>
            </a:r>
            <a:r>
              <a:rPr lang="cs-CZ" dirty="0" smtClean="0">
                <a:latin typeface="+mn-lt"/>
              </a:rPr>
              <a:t>usí mít vyplněný dotazník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ž</a:t>
            </a:r>
            <a:r>
              <a:rPr lang="cs-CZ" dirty="0" smtClean="0">
                <a:latin typeface="+mn-lt"/>
              </a:rPr>
              <a:t>adatelé, kteří nejsou zřízeni krajem, obcí, svazkem obcí či MŠMT (+ školy – OSS), kteří by realizovali projekt v režimu de </a:t>
            </a:r>
            <a:r>
              <a:rPr lang="cs-CZ" dirty="0" err="1" smtClean="0">
                <a:latin typeface="+mn-lt"/>
              </a:rPr>
              <a:t>minimis</a:t>
            </a:r>
            <a:r>
              <a:rPr lang="cs-CZ" dirty="0" smtClean="0">
                <a:latin typeface="+mn-lt"/>
              </a:rPr>
              <a:t>, mohou čerpat max. 200.000 EUR za poslední 3 účetní období z veřejných zdrojů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3680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Základní data k výzvě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latin typeface="+mn-lt"/>
              </a:rPr>
              <a:t>Vyhlášení výzvy: 12. 12. 2018</a:t>
            </a:r>
          </a:p>
          <a:p>
            <a:r>
              <a:rPr lang="cs-CZ" dirty="0" smtClean="0">
                <a:latin typeface="+mn-lt"/>
              </a:rPr>
              <a:t>Žádosti je možné podávat do: 29.11.2019 do 14 hodin</a:t>
            </a:r>
          </a:p>
          <a:p>
            <a:r>
              <a:rPr lang="cs-CZ" dirty="0" smtClean="0">
                <a:latin typeface="+mn-lt"/>
              </a:rPr>
              <a:t>Projekty je možné realizovat do: 28. 2. 2022</a:t>
            </a:r>
          </a:p>
          <a:p>
            <a:r>
              <a:rPr lang="cs-CZ" dirty="0" smtClean="0">
                <a:latin typeface="+mn-lt"/>
              </a:rPr>
              <a:t>Délka realizace: 24 měsíců</a:t>
            </a:r>
          </a:p>
          <a:p>
            <a:r>
              <a:rPr lang="cs-CZ" dirty="0" smtClean="0">
                <a:latin typeface="+mn-lt"/>
              </a:rPr>
              <a:t>Alokace: celkem 1 mld. Kč </a:t>
            </a:r>
            <a:endParaRPr lang="cs-CZ" dirty="0" smtClean="0">
              <a:solidFill>
                <a:srgbClr val="FF0000"/>
              </a:solidFill>
              <a:latin typeface="+mn-lt"/>
            </a:endParaRPr>
          </a:p>
          <a:p>
            <a:r>
              <a:rPr lang="cs-CZ" dirty="0" smtClean="0">
                <a:latin typeface="+mn-lt"/>
              </a:rPr>
              <a:t>Fond: ESF</a:t>
            </a:r>
          </a:p>
          <a:p>
            <a:r>
              <a:rPr lang="cs-CZ" dirty="0" smtClean="0">
                <a:latin typeface="+mn-lt"/>
              </a:rPr>
              <a:t>Výše dotace: </a:t>
            </a:r>
            <a:r>
              <a:rPr lang="cs-CZ" dirty="0">
                <a:latin typeface="+mn-lt"/>
              </a:rPr>
              <a:t>1</a:t>
            </a:r>
            <a:r>
              <a:rPr lang="cs-CZ" dirty="0" smtClean="0">
                <a:latin typeface="+mn-lt"/>
              </a:rPr>
              <a:t>00.000 Kč – 5 mil. Kč</a:t>
            </a:r>
          </a:p>
        </p:txBody>
      </p:sp>
    </p:spTree>
    <p:extLst>
      <p:ext uri="{BB962C8B-B14F-4D97-AF65-F5344CB8AC3E}">
        <p14:creationId xmlns:p14="http://schemas.microsoft.com/office/powerpoint/2010/main" val="401572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Základní dokumentace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49" y="1892968"/>
            <a:ext cx="7809497" cy="4000501"/>
          </a:xfrm>
        </p:spPr>
        <p:txBody>
          <a:bodyPr>
            <a:normAutofit/>
          </a:bodyPr>
          <a:lstStyle/>
          <a:p>
            <a:r>
              <a:rPr lang="cs-CZ" dirty="0" smtClean="0">
                <a:latin typeface="+mn-lt"/>
              </a:rPr>
              <a:t>Příloha č. 1: Indikátory</a:t>
            </a:r>
          </a:p>
          <a:p>
            <a:r>
              <a:rPr lang="cs-CZ" dirty="0" smtClean="0">
                <a:latin typeface="+mn-lt"/>
              </a:rPr>
              <a:t>Příloha č. 2: Hodnoticí kritéria </a:t>
            </a:r>
          </a:p>
          <a:p>
            <a:r>
              <a:rPr lang="cs-CZ" dirty="0">
                <a:latin typeface="+mn-lt"/>
              </a:rPr>
              <a:t>Příloha č. </a:t>
            </a:r>
            <a:r>
              <a:rPr lang="cs-CZ" dirty="0" smtClean="0">
                <a:latin typeface="+mn-lt"/>
              </a:rPr>
              <a:t>3: Přehled </a:t>
            </a:r>
            <a:r>
              <a:rPr lang="cs-CZ" dirty="0">
                <a:latin typeface="+mn-lt"/>
              </a:rPr>
              <a:t>šablon a jejich věcný výklad</a:t>
            </a:r>
          </a:p>
          <a:p>
            <a:r>
              <a:rPr lang="cs-CZ" dirty="0" smtClean="0">
                <a:latin typeface="+mn-lt"/>
              </a:rPr>
              <a:t>Příloha č. 4: Seznam příloh k žádosti o podporu</a:t>
            </a:r>
          </a:p>
          <a:p>
            <a:r>
              <a:rPr lang="cs-CZ" dirty="0" smtClean="0">
                <a:latin typeface="+mn-lt"/>
              </a:rPr>
              <a:t>Kalkulačka indikátorů </a:t>
            </a:r>
          </a:p>
          <a:p>
            <a:r>
              <a:rPr lang="cs-CZ" dirty="0" smtClean="0">
                <a:latin typeface="+mn-lt"/>
              </a:rPr>
              <a:t>Seznam počtů žáků/studentů </a:t>
            </a:r>
          </a:p>
          <a:p>
            <a:endParaRPr lang="cs-CZ" dirty="0" smtClean="0">
              <a:latin typeface="+mn-lt"/>
            </a:endParaRPr>
          </a:p>
          <a:p>
            <a:r>
              <a:rPr lang="cs-CZ" dirty="0" smtClean="0">
                <a:latin typeface="+mn-lt"/>
              </a:rPr>
              <a:t>Pravidla </a:t>
            </a:r>
            <a:r>
              <a:rPr lang="cs-CZ" dirty="0">
                <a:latin typeface="+mn-lt"/>
              </a:rPr>
              <a:t>pro žadatele a příjemce zjednodušených projektů</a:t>
            </a:r>
            <a:r>
              <a:rPr lang="cs-CZ" b="1" dirty="0">
                <a:latin typeface="+mn-lt"/>
              </a:rPr>
              <a:t>, verze </a:t>
            </a:r>
            <a:r>
              <a:rPr lang="cs-CZ" b="1" dirty="0" smtClean="0">
                <a:latin typeface="+mn-lt"/>
              </a:rPr>
              <a:t>3</a:t>
            </a:r>
          </a:p>
          <a:p>
            <a:r>
              <a:rPr lang="cs-CZ" dirty="0" smtClean="0">
                <a:latin typeface="+mn-lt"/>
              </a:rPr>
              <a:t>Metodický dopis č. 1 k pravidlům (pro OSS)</a:t>
            </a:r>
            <a:endParaRPr lang="cs-CZ" dirty="0">
              <a:latin typeface="+mn-lt"/>
            </a:endParaRPr>
          </a:p>
          <a:p>
            <a:r>
              <a:rPr lang="cs-CZ" dirty="0" smtClean="0">
                <a:latin typeface="+mn-lt"/>
              </a:rPr>
              <a:t>Rozhodnutí o poskytnutí dotace</a:t>
            </a:r>
            <a:endParaRPr lang="cs-CZ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274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/>
              <a:t>Realizace projektu a sledovaná období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prstClr val="black"/>
                </a:solidFill>
                <a:latin typeface="+mn-lt"/>
              </a:rPr>
              <a:t>Zahájení realizace projektu</a:t>
            </a:r>
            <a:r>
              <a:rPr lang="cs-CZ" dirty="0">
                <a:solidFill>
                  <a:prstClr val="black"/>
                </a:solidFill>
                <a:latin typeface="+mn-lt"/>
              </a:rPr>
              <a:t>: n</a:t>
            </a:r>
            <a:r>
              <a:rPr lang="cs-CZ" dirty="0">
                <a:latin typeface="+mn-lt"/>
              </a:rPr>
              <a:t>ejdříve v den předložení žádosti o podporu, nejdříve však od 1. </a:t>
            </a:r>
            <a:r>
              <a:rPr lang="cs-CZ" dirty="0" smtClean="0">
                <a:latin typeface="+mn-lt"/>
              </a:rPr>
              <a:t>1. 2019</a:t>
            </a:r>
            <a:endParaRPr lang="cs-CZ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Začátek projektu je nastaven vždy na první kalendářní den v měsíci</a:t>
            </a:r>
          </a:p>
          <a:p>
            <a:endParaRPr lang="cs-CZ" dirty="0" smtClean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Od data začátku realizace se </a:t>
            </a:r>
            <a:r>
              <a:rPr lang="cs-CZ" dirty="0">
                <a:latin typeface="+mn-lt"/>
              </a:rPr>
              <a:t>odvíjí první sledované </a:t>
            </a:r>
            <a:r>
              <a:rPr lang="cs-CZ" dirty="0" smtClean="0">
                <a:latin typeface="+mn-lt"/>
              </a:rPr>
              <a:t>období</a:t>
            </a:r>
            <a:endParaRPr lang="cs-CZ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Trvání sledovaného období: každé fixně 8 měsíců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3 </a:t>
            </a:r>
            <a:r>
              <a:rPr lang="cs-CZ" dirty="0" err="1">
                <a:latin typeface="+mn-lt"/>
              </a:rPr>
              <a:t>ZoR</a:t>
            </a:r>
            <a:r>
              <a:rPr lang="cs-CZ" dirty="0">
                <a:latin typeface="+mn-lt"/>
              </a:rPr>
              <a:t> – první, druhá, třetí = závěrečná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Podání 1. a 2. </a:t>
            </a:r>
            <a:r>
              <a:rPr lang="cs-CZ" dirty="0" err="1">
                <a:latin typeface="+mn-lt"/>
              </a:rPr>
              <a:t>ZoR</a:t>
            </a:r>
            <a:r>
              <a:rPr lang="cs-CZ" dirty="0">
                <a:latin typeface="+mn-lt"/>
              </a:rPr>
              <a:t>: do 20 pracovních dní od konce sledovaného období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Podání 3. závěrečné </a:t>
            </a:r>
            <a:r>
              <a:rPr lang="cs-CZ" dirty="0" err="1">
                <a:latin typeface="+mn-lt"/>
              </a:rPr>
              <a:t>ZoR</a:t>
            </a:r>
            <a:r>
              <a:rPr lang="cs-CZ" dirty="0">
                <a:latin typeface="+mn-lt"/>
              </a:rPr>
              <a:t>: do 40 pracovních dní od data ukončení fyzické realizace projektu</a:t>
            </a:r>
          </a:p>
        </p:txBody>
      </p:sp>
    </p:spTree>
    <p:extLst>
      <p:ext uri="{BB962C8B-B14F-4D97-AF65-F5344CB8AC3E}">
        <p14:creationId xmlns:p14="http://schemas.microsoft.com/office/powerpoint/2010/main" val="310628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792451"/>
            <a:ext cx="8842916" cy="898237"/>
          </a:xfrm>
        </p:spPr>
        <p:txBody>
          <a:bodyPr/>
          <a:lstStyle/>
          <a:p>
            <a:pPr algn="ctr"/>
            <a:r>
              <a:rPr lang="cs-CZ" dirty="0" smtClean="0">
                <a:solidFill>
                  <a:srgbClr val="428D96"/>
                </a:solidFill>
              </a:rPr>
              <a:t>Využití finančních prostředků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7836" y="1809860"/>
            <a:ext cx="7886700" cy="400367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>
                <a:latin typeface="+mn-lt"/>
              </a:rPr>
              <a:t>na </a:t>
            </a:r>
            <a:r>
              <a:rPr lang="cs-CZ" dirty="0">
                <a:latin typeface="+mn-lt"/>
              </a:rPr>
              <a:t>realizaci aktivit a na administraci projektu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>
                <a:latin typeface="+mn-lt"/>
              </a:rPr>
              <a:t>napříč šablonami </a:t>
            </a:r>
          </a:p>
          <a:p>
            <a:endParaRPr lang="cs-CZ" dirty="0" smtClean="0">
              <a:latin typeface="+mn-lt"/>
            </a:endParaRPr>
          </a:p>
          <a:p>
            <a:r>
              <a:rPr lang="cs-CZ" dirty="0" smtClean="0">
                <a:latin typeface="+mn-lt"/>
              </a:rPr>
              <a:t>Interní rozpočet projektu: </a:t>
            </a:r>
          </a:p>
          <a:p>
            <a:r>
              <a:rPr lang="cs-CZ" b="1" dirty="0" smtClean="0">
                <a:latin typeface="+mn-lt"/>
              </a:rPr>
              <a:t>nezbytné </a:t>
            </a:r>
            <a:r>
              <a:rPr lang="cs-CZ" dirty="0">
                <a:latin typeface="+mn-lt"/>
              </a:rPr>
              <a:t>náklady </a:t>
            </a:r>
            <a:r>
              <a:rPr lang="cs-CZ" dirty="0" smtClean="0">
                <a:latin typeface="+mn-lt"/>
              </a:rPr>
              <a:t>na realizaci aktivit + </a:t>
            </a:r>
          </a:p>
          <a:p>
            <a:r>
              <a:rPr lang="cs-CZ" b="1" dirty="0" smtClean="0">
                <a:latin typeface="+mn-lt"/>
              </a:rPr>
              <a:t>administrativní</a:t>
            </a:r>
            <a:r>
              <a:rPr lang="cs-CZ" dirty="0" smtClean="0">
                <a:latin typeface="+mn-lt"/>
              </a:rPr>
              <a:t> </a:t>
            </a:r>
            <a:r>
              <a:rPr lang="cs-CZ" dirty="0">
                <a:latin typeface="+mn-lt"/>
              </a:rPr>
              <a:t>náklady (realizační tým, kancelářské potřeby, toner, technika, personalistika) + </a:t>
            </a:r>
            <a:endParaRPr lang="cs-CZ" dirty="0" smtClean="0">
              <a:latin typeface="+mn-lt"/>
            </a:endParaRPr>
          </a:p>
          <a:p>
            <a:r>
              <a:rPr lang="cs-CZ" b="1" dirty="0" smtClean="0">
                <a:latin typeface="+mn-lt"/>
              </a:rPr>
              <a:t>rezerva</a:t>
            </a:r>
            <a:r>
              <a:rPr lang="cs-CZ" dirty="0" smtClean="0">
                <a:latin typeface="+mn-lt"/>
              </a:rPr>
              <a:t> </a:t>
            </a:r>
            <a:r>
              <a:rPr lang="cs-CZ" dirty="0">
                <a:latin typeface="+mn-lt"/>
              </a:rPr>
              <a:t>(</a:t>
            </a:r>
            <a:r>
              <a:rPr lang="cs-CZ" dirty="0" err="1" smtClean="0">
                <a:latin typeface="+mn-lt"/>
              </a:rPr>
              <a:t>nerealizace</a:t>
            </a:r>
            <a:r>
              <a:rPr lang="cs-CZ" dirty="0" smtClean="0">
                <a:latin typeface="+mn-lt"/>
              </a:rPr>
              <a:t> šablony, nenadálé události – růst platů) </a:t>
            </a:r>
            <a:r>
              <a:rPr lang="cs-CZ" dirty="0">
                <a:latin typeface="+mn-lt"/>
              </a:rPr>
              <a:t>+ </a:t>
            </a:r>
            <a:endParaRPr lang="cs-CZ" dirty="0" smtClean="0">
              <a:latin typeface="+mn-lt"/>
            </a:endParaRPr>
          </a:p>
          <a:p>
            <a:r>
              <a:rPr lang="cs-CZ" b="1" dirty="0" smtClean="0">
                <a:latin typeface="+mn-lt"/>
              </a:rPr>
              <a:t>zbývající</a:t>
            </a:r>
            <a:r>
              <a:rPr lang="cs-CZ" dirty="0" smtClean="0">
                <a:latin typeface="+mn-lt"/>
              </a:rPr>
              <a:t> </a:t>
            </a:r>
            <a:r>
              <a:rPr lang="cs-CZ" dirty="0">
                <a:latin typeface="+mn-lt"/>
              </a:rPr>
              <a:t>(posílení některé </a:t>
            </a:r>
            <a:r>
              <a:rPr lang="cs-CZ" dirty="0" smtClean="0">
                <a:latin typeface="+mn-lt"/>
              </a:rPr>
              <a:t>aktivity)</a:t>
            </a:r>
            <a:endParaRPr lang="cs-CZ" dirty="0">
              <a:latin typeface="+mn-lt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684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0104a4cd-1400-468e-be1b-c7aad71d7d5a">15OPMSMT0001-3-2609</_dlc_DocId>
    <_dlc_DocIdUrl xmlns="0104a4cd-1400-468e-be1b-c7aad71d7d5a">
      <Url>https://op.msmt.cz/_layouts/15/DocIdRedir.aspx?ID=15OPMSMT0001-3-2609</Url>
      <Description>15OPMSMT0001-3-2609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BDCA75A58C97E438F3C819E8D8D88E5" ma:contentTypeVersion="5" ma:contentTypeDescription="Vytvoří nový dokument" ma:contentTypeScope="" ma:versionID="65bad2ce7ad43b578ba6f17a3b5d2fcb">
  <xsd:schema xmlns:xsd="http://www.w3.org/2001/XMLSchema" xmlns:xs="http://www.w3.org/2001/XMLSchema" xmlns:p="http://schemas.microsoft.com/office/2006/metadata/properties" xmlns:ns1="http://schemas.microsoft.com/sharepoint/v3" xmlns:ns2="0104a4cd-1400-468e-be1b-c7aad71d7d5a" targetNamespace="http://schemas.microsoft.com/office/2006/metadata/properties" ma:root="true" ma:fieldsID="7b796d3f5dbe204093f5eaef157c0cde" ns1:_="" ns2:_="">
    <xsd:import namespace="http://schemas.microsoft.com/sharepoint/v3"/>
    <xsd:import namespace="0104a4cd-1400-468e-be1b-c7aad71d7d5a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um zahájení plánování" ma:hidden="true" ma:internalName="PublishingStartDate" ma:readOnly="false">
      <xsd:simpleType>
        <xsd:restriction base="dms:Unknown"/>
      </xsd:simpleType>
    </xsd:element>
    <xsd:element name="PublishingExpirationDate" ma:index="9" nillable="true" ma:displayName="Datum ukončení plánování" ma:hidden="true" ma:internalName="PublishingExpirationDate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4a4cd-1400-468e-be1b-c7aad71d7d5a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11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Zachovat ID" ma:description="Ponechat ID po přidání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 ma:index="13" ma:displayName="Komentář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836A6B-B9C0-4044-A2B1-4CDBD2A5CC87}">
  <ds:schemaRefs>
    <ds:schemaRef ds:uri="http://www.w3.org/XML/1998/namespace"/>
    <ds:schemaRef ds:uri="http://schemas.microsoft.com/office/2006/documentManagement/types"/>
    <ds:schemaRef ds:uri="http://schemas.microsoft.com/sharepoint/v3"/>
    <ds:schemaRef ds:uri="http://purl.org/dc/terms/"/>
    <ds:schemaRef ds:uri="http://schemas.openxmlformats.org/package/2006/metadata/core-properties"/>
    <ds:schemaRef ds:uri="0104a4cd-1400-468e-be1b-c7aad71d7d5a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41FC87D-118F-4FFF-98EE-59ADE527E45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4AE58BB8-52B8-4EC9-BEDB-6E9B1A02BE72}">
  <ds:schemaRefs>
    <ds:schemaRef ds:uri="http://schemas.microsoft.com/office/2006/metadata/customXsn"/>
  </ds:schemaRefs>
</ds:datastoreItem>
</file>

<file path=customXml/itemProps4.xml><?xml version="1.0" encoding="utf-8"?>
<ds:datastoreItem xmlns:ds="http://schemas.openxmlformats.org/officeDocument/2006/customXml" ds:itemID="{EB7D9836-1CA0-4407-ABC7-093FC03A947E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76F3789F-0528-4FFA-8A0C-A14E3ED816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04a4cd-1400-468e-be1b-c7aad71d7d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2774</TotalTime>
  <Words>2822</Words>
  <Application>Microsoft Office PowerPoint</Application>
  <PresentationFormat>Předvádění na obrazovce (4:3)</PresentationFormat>
  <Paragraphs>396</Paragraphs>
  <Slides>45</Slides>
  <Notes>32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45</vt:i4>
      </vt:variant>
    </vt:vector>
  </HeadingPairs>
  <TitlesOfParts>
    <vt:vector size="49" baseType="lpstr">
      <vt:lpstr>Arial</vt:lpstr>
      <vt:lpstr>Calibri</vt:lpstr>
      <vt:lpstr>Calibri Light</vt:lpstr>
      <vt:lpstr>Vlastní návrh</vt:lpstr>
      <vt:lpstr>Prezentace aplikace PowerPoint</vt:lpstr>
      <vt:lpstr>Program semináře </vt:lpstr>
      <vt:lpstr>Prezentace aplikace PowerPoint</vt:lpstr>
      <vt:lpstr>Základní data k výzvě Šablony II </vt:lpstr>
      <vt:lpstr>Oprávnění žadatelé</vt:lpstr>
      <vt:lpstr>Základní data k výzvě </vt:lpstr>
      <vt:lpstr>Základní dokumentace</vt:lpstr>
      <vt:lpstr>Realizace projektu a sledovaná období</vt:lpstr>
      <vt:lpstr>Využití finančních prostředků</vt:lpstr>
      <vt:lpstr>Poskytnutí dotace</vt:lpstr>
      <vt:lpstr>Naplnění podmínek výzvy</vt:lpstr>
      <vt:lpstr>Výběr šablon pro školy dle §16 školského zákona</vt:lpstr>
      <vt:lpstr>Minimální a maximální výše dotace </vt:lpstr>
      <vt:lpstr>Dotazníkové šetření </vt:lpstr>
      <vt:lpstr>Dotazníkové šetření - posun</vt:lpstr>
      <vt:lpstr>Bagatelní podpora není povinná k naplnění</vt:lpstr>
      <vt:lpstr>Prezentace aplikace PowerPoint</vt:lpstr>
      <vt:lpstr>Podporované aktivity</vt:lpstr>
      <vt:lpstr>Zákaz duplicity aktivit!</vt:lpstr>
      <vt:lpstr>Personální podpora – přehled  </vt:lpstr>
      <vt:lpstr>Školní asistent – využití výjimky v kvalifikaci</vt:lpstr>
      <vt:lpstr>Osobnostní a profesní rozvoj pedagogů - DVPP</vt:lpstr>
      <vt:lpstr>Osobnostní a profesní rozvoj pedagogů - DVPP</vt:lpstr>
      <vt:lpstr>Změny – u šablon převzatých z výzvy 35/42 </vt:lpstr>
      <vt:lpstr>Nové šablony  </vt:lpstr>
      <vt:lpstr>Využití ICT ve vzdělávání</vt:lpstr>
      <vt:lpstr>Supervize/mentoring/koučink</vt:lpstr>
      <vt:lpstr>Projektový den ve škole</vt:lpstr>
      <vt:lpstr>Projektový den mimo školu</vt:lpstr>
      <vt:lpstr>Kluby </vt:lpstr>
      <vt:lpstr>Komunitně osvětová setkávání</vt:lpstr>
      <vt:lpstr>Prezentace aplikace PowerPoint</vt:lpstr>
      <vt:lpstr>Vazba mezi výstupovými a výsledkovými indikátory</vt:lpstr>
      <vt:lpstr>Vazba mezi výstupovými a výsledkovými indikátory</vt:lpstr>
      <vt:lpstr>Prezentace aplikace PowerPoint</vt:lpstr>
      <vt:lpstr>Hodnoticí proces</vt:lpstr>
      <vt:lpstr>Přílohy žádosti o podporu</vt:lpstr>
      <vt:lpstr>Práce s Kalkulačkou indikátorů  </vt:lpstr>
      <vt:lpstr>Připomínky – žádosti o přezkum</vt:lpstr>
      <vt:lpstr>Boj proti korupci</vt:lpstr>
      <vt:lpstr>Pravidla etiky zaměstnanců MŠMT – DARY</vt:lpstr>
      <vt:lpstr>Prezentace aplikace PowerPoint</vt:lpstr>
      <vt:lpstr>Portál IS KP14+</vt:lpstr>
      <vt:lpstr>Portál IS KP14+</vt:lpstr>
      <vt:lpstr>Kontakty – podpora žadatelům/příjemcům</vt:lpstr>
    </vt:vector>
  </TitlesOfParts>
  <Company>MSMT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Prezentace_obecná šablona</dc:title>
  <dc:creator>Presová Eva</dc:creator>
  <dc:description>pečlivžáky</dc:description>
  <cp:lastModifiedBy>Karešová Lucie</cp:lastModifiedBy>
  <cp:revision>325</cp:revision>
  <dcterms:created xsi:type="dcterms:W3CDTF">2015-09-11T08:58:50Z</dcterms:created>
  <dcterms:modified xsi:type="dcterms:W3CDTF">2019-02-04T09:17:02Z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0x0101005BDCA75A58C97E438F3C819E8D8D88E5</vt:lpwstr>
  </property>
  <property fmtid="{D5CDD505-2E9C-101B-9397-08002B2CF9AE}" pid="3" name="_dlc_DocIdItemGuid">
    <vt:lpwstr>183d629f-3cb1-404d-831d-439944844a48</vt:lpwstr>
  </property>
  <property fmtid="{D5CDD505-2E9C-101B-9397-08002B2CF9AE}" pid="4" name="Komentář">
    <vt:lpwstr>předepsané písmo Calibri, daná velikost a barva písma</vt:lpwstr>
  </property>
</Properties>
</file>