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1" r:id="rId2"/>
    <p:sldId id="318" r:id="rId3"/>
    <p:sldId id="319" r:id="rId4"/>
    <p:sldId id="320" r:id="rId5"/>
    <p:sldId id="322" r:id="rId6"/>
    <p:sldId id="321" r:id="rId7"/>
    <p:sldId id="323" r:id="rId8"/>
    <p:sldId id="324" r:id="rId9"/>
    <p:sldId id="306" r:id="rId10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pšinská Olga" initials="NO" lastIdx="5" clrIdx="0">
    <p:extLst>
      <p:ext uri="{19B8F6BF-5375-455C-9EA6-DF929625EA0E}">
        <p15:presenceInfo xmlns:p15="http://schemas.microsoft.com/office/powerpoint/2012/main" userId="Nepšinská Olg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400"/>
    <a:srgbClr val="93C846"/>
    <a:srgbClr val="C4262E"/>
    <a:srgbClr val="A1C05B"/>
    <a:srgbClr val="6BB7EB"/>
    <a:srgbClr val="00549F"/>
    <a:srgbClr val="578A4C"/>
    <a:srgbClr val="A5C659"/>
    <a:srgbClr val="EABB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581" y="110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2E10C-7B04-4E48-846C-34546B088BD9}" type="datetimeFigureOut">
              <a:rPr lang="cs-CZ" smtClean="0"/>
              <a:t>25.09.2023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FD7D2-DF41-463C-BD56-1AE58EEA9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0998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psv.cz/registr-poskytovatelu-sluze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psv.cz/documents/20142/225517/Doporuceny_postup_1-2015.pdf/9dafeb6a-baf4-31f4-fdab-f2ad10c9bae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-116379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>
                <a:solidFill>
                  <a:srgbClr val="FF0000"/>
                </a:solidFill>
              </a:rPr>
              <a:t/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>
                <a:solidFill>
                  <a:srgbClr val="FF0000"/>
                </a:solidFill>
              </a:rPr>
              <a:t/>
            </a:r>
            <a:br>
              <a:rPr lang="cs-CZ" b="1">
                <a:solidFill>
                  <a:srgbClr val="FF0000"/>
                </a:solidFill>
              </a:rPr>
            </a:br>
            <a:r>
              <a:rPr lang="cs-CZ" b="1" smtClean="0">
                <a:solidFill>
                  <a:srgbClr val="FF0000"/>
                </a:solidFill>
              </a:rPr>
              <a:t/>
            </a:r>
            <a:br>
              <a:rPr lang="cs-CZ" b="1" smtClean="0">
                <a:solidFill>
                  <a:srgbClr val="FF0000"/>
                </a:solidFill>
              </a:rPr>
            </a:br>
            <a:r>
              <a:rPr lang="cs-CZ" b="1" smtClean="0">
                <a:solidFill>
                  <a:srgbClr val="FF0000"/>
                </a:solidFill>
              </a:rPr>
              <a:t>Registrace </a:t>
            </a:r>
            <a:r>
              <a:rPr lang="cs-CZ" b="1" dirty="0">
                <a:solidFill>
                  <a:srgbClr val="FF0000"/>
                </a:solidFill>
              </a:rPr>
              <a:t>sociálních služeb: </a:t>
            </a:r>
            <a:r>
              <a:rPr lang="cs-CZ" dirty="0">
                <a:solidFill>
                  <a:srgbClr val="FF0000"/>
                </a:solidFill>
              </a:rPr>
              <a:t/>
            </a:r>
            <a:br>
              <a:rPr lang="cs-CZ" dirty="0">
                <a:solidFill>
                  <a:srgbClr val="FF000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Aktuální informace z oblasti registrace sociálních služeb</a:t>
            </a:r>
            <a:r>
              <a:rPr lang="cs-CZ" dirty="0">
                <a:solidFill>
                  <a:srgbClr val="FF0000"/>
                </a:solidFill>
              </a:rPr>
              <a:t/>
            </a:r>
            <a:br>
              <a:rPr lang="cs-CZ" dirty="0">
                <a:solidFill>
                  <a:srgbClr val="FF0000"/>
                </a:solidFill>
              </a:rPr>
            </a:br>
            <a:endParaRPr lang="cs-CZ" sz="3600" b="1" dirty="0">
              <a:solidFill>
                <a:srgbClr val="93C846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O. Nepšinská</a:t>
            </a:r>
            <a:r>
              <a:rPr lang="cs-CZ" dirty="0" smtClean="0"/>
              <a:t>, </a:t>
            </a:r>
          </a:p>
          <a:p>
            <a:r>
              <a:rPr lang="cs-CZ" dirty="0" smtClean="0"/>
              <a:t>Oddělení soc. pomoci, Odbor soc. </a:t>
            </a:r>
            <a:r>
              <a:rPr lang="cs-CZ" dirty="0"/>
              <a:t>věcí, </a:t>
            </a:r>
            <a:endParaRPr lang="cs-CZ" dirty="0" smtClean="0"/>
          </a:p>
          <a:p>
            <a:r>
              <a:rPr lang="cs-CZ" dirty="0" smtClean="0"/>
              <a:t>Krajský </a:t>
            </a:r>
            <a:r>
              <a:rPr lang="cs-CZ" dirty="0"/>
              <a:t>úřad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625970"/>
            <a:ext cx="10515600" cy="684000"/>
          </a:xfrm>
        </p:spPr>
        <p:txBody>
          <a:bodyPr>
            <a:normAutofit/>
          </a:bodyPr>
          <a:lstStyle/>
          <a:p>
            <a:r>
              <a:rPr lang="cs-CZ" sz="2500" b="1" u="sng" dirty="0" smtClean="0"/>
              <a:t>Varování před neregistrovanými sociálními službami</a:t>
            </a:r>
            <a:endParaRPr lang="cs-CZ" sz="2500" b="1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11215"/>
            <a:ext cx="10515600" cy="481958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cs-CZ" sz="7200" b="1" dirty="0" smtClean="0"/>
              <a:t>1</a:t>
            </a:r>
            <a:r>
              <a:rPr lang="cs-CZ" sz="7200" b="1" dirty="0" smtClean="0"/>
              <a:t>. již pravomocný </a:t>
            </a:r>
            <a:r>
              <a:rPr lang="cs-CZ" sz="7200" b="1" dirty="0"/>
              <a:t>rozsudek i v OK </a:t>
            </a:r>
            <a:endParaRPr lang="cs-CZ" sz="7200" b="1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7200" u="sng" dirty="0" smtClean="0"/>
              <a:t>přečiny:</a:t>
            </a:r>
            <a:r>
              <a:rPr lang="cs-CZ" sz="7200" dirty="0" smtClean="0"/>
              <a:t> neoprávněné podnikání, zpronevěra, dotační podvod, podílnictví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7200" u="sng" dirty="0" smtClean="0"/>
              <a:t>tresty:</a:t>
            </a:r>
            <a:r>
              <a:rPr lang="cs-CZ" sz="7200" dirty="0" smtClean="0"/>
              <a:t> odnětí svobody s podmíněným odložením, zákaz činnosti (zákaz podnikatelské činnosti v oblasti poskytování sociálních a pobytových služeb spojených s ošetřovatelskou péčí), propadnutí náhradní hodnoty, obecně prospěšné práce</a:t>
            </a:r>
          </a:p>
          <a:p>
            <a:pPr marL="0" indent="0" algn="just">
              <a:buNone/>
            </a:pPr>
            <a:r>
              <a:rPr lang="cs-CZ" sz="7200" b="1" dirty="0" smtClean="0"/>
              <a:t>Citace z rozsudku: </a:t>
            </a:r>
          </a:p>
          <a:p>
            <a:pPr marL="0" indent="0" algn="just">
              <a:buNone/>
            </a:pPr>
            <a:r>
              <a:rPr lang="cs-CZ" sz="7200" dirty="0" smtClean="0"/>
              <a:t>„I přesto, že lze souhlasit s neutěšenou situací v oblasti péče o seniory, není řešením takové situace svévolné zřizování nelegálních domovů pro seniory stojících mimo jakoukoli veřejnoprávní kontrolu“</a:t>
            </a:r>
          </a:p>
          <a:p>
            <a:pPr marL="0" indent="0" algn="just">
              <a:buNone/>
            </a:pPr>
            <a:r>
              <a:rPr lang="cs-CZ" sz="7200" dirty="0" smtClean="0"/>
              <a:t>„…nelze jednání… v žádném případě hodnotit jako čistý altruismus… jednání nebylo ani jakousi charitou“ </a:t>
            </a:r>
          </a:p>
          <a:p>
            <a:pPr marL="0" indent="0" algn="just">
              <a:buNone/>
            </a:pPr>
            <a:r>
              <a:rPr lang="cs-CZ" sz="7200" dirty="0" smtClean="0"/>
              <a:t>„… </a:t>
            </a:r>
            <a:r>
              <a:rPr lang="cs-CZ" sz="7200" b="1" dirty="0" smtClean="0"/>
              <a:t>takto zneužila situaci na trhu, vedlo k tomu, že příbuzní seniorů, potažmo samotní senioři, využili jí poskytovaných služeb, ačkoliv mohli mít nárok na služby kvalitnější či levnější</a:t>
            </a:r>
            <a:r>
              <a:rPr lang="cs-CZ" sz="7200" dirty="0" smtClean="0"/>
              <a:t>. Těžko lze připustit, že by se jednotliví senioři, kterým byla poskytnuta péče, smířili s tím, že se obžalovaná dopouští trestné činnosti a toto by akceptovali“; „</a:t>
            </a:r>
            <a:r>
              <a:rPr lang="cs-CZ" sz="7200" b="1" dirty="0" smtClean="0"/>
              <a:t>mohl systém vybudovaný obžalovanou fungovat levněji, než klasické domovy seniorů, ovšem stalo se tak nikoliv ve prospěch, ale na úkor samotných seniorů</a:t>
            </a:r>
            <a:r>
              <a:rPr lang="cs-CZ" sz="7200" dirty="0" smtClean="0"/>
              <a:t>“</a:t>
            </a:r>
            <a:endParaRPr lang="cs-CZ" sz="7200" dirty="0"/>
          </a:p>
          <a:p>
            <a:pPr marL="0" indent="0" algn="just">
              <a:buNone/>
            </a:pPr>
            <a:r>
              <a:rPr lang="cs-CZ" sz="7200" dirty="0"/>
              <a:t>„</a:t>
            </a:r>
            <a:r>
              <a:rPr lang="cs-CZ" sz="7200" u="sng" dirty="0"/>
              <a:t>Právě dodržování právní regulace zajišťuje seniorům poskytování řádné péče, eliminaci vzniku zásahů do jejich integrity, dostatečné materiální a personální zajištění služeb, zajištění potřebné zdravotní složky péče, </a:t>
            </a:r>
            <a:r>
              <a:rPr lang="cs-CZ" sz="7200" u="sng" dirty="0" smtClean="0"/>
              <a:t>ubytování v </a:t>
            </a:r>
            <a:r>
              <a:rPr lang="cs-CZ" sz="7200" u="sng" dirty="0"/>
              <a:t>přiměřených kolektivech, eliminaci zdravotního zanedbání, hlídání podávání tlumících léků, obecně vyloučení chybné medikace, zajištění dostatečného volného pohybu, přístupu na vzduch </a:t>
            </a:r>
            <a:r>
              <a:rPr lang="cs-CZ" sz="7200" u="sng" dirty="0" smtClean="0"/>
              <a:t>apod</a:t>
            </a:r>
            <a:r>
              <a:rPr lang="cs-CZ" sz="7200" dirty="0" smtClean="0"/>
              <a:t>.“</a:t>
            </a:r>
            <a:endParaRPr lang="cs-CZ" sz="7200" dirty="0"/>
          </a:p>
          <a:p>
            <a:endParaRPr lang="cs-CZ" sz="3300" dirty="0" smtClean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7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0859"/>
            <a:ext cx="10515600" cy="684000"/>
          </a:xfrm>
        </p:spPr>
        <p:txBody>
          <a:bodyPr>
            <a:normAutofit/>
          </a:bodyPr>
          <a:lstStyle/>
          <a:p>
            <a:r>
              <a:rPr lang="cs-CZ" sz="2500" b="1" u="sng" dirty="0" smtClean="0"/>
              <a:t>Varování před neregistrovanými sociálními službami</a:t>
            </a:r>
            <a:endParaRPr lang="cs-CZ" sz="2500" b="1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11215"/>
            <a:ext cx="10515600" cy="481958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cs-CZ" sz="2600" dirty="0" smtClean="0"/>
          </a:p>
          <a:p>
            <a:pPr algn="just"/>
            <a:r>
              <a:rPr lang="cs-CZ" sz="2600" b="1" dirty="0" smtClean="0"/>
              <a:t>počet potrestaných přestupků </a:t>
            </a:r>
            <a:r>
              <a:rPr lang="cs-CZ" sz="2600" dirty="0" smtClean="0"/>
              <a:t>poskytování sociální služby bez oprávnění řešených doposud </a:t>
            </a:r>
            <a:r>
              <a:rPr lang="cs-CZ" sz="2600" b="1" dirty="0" smtClean="0"/>
              <a:t>KÚOK</a:t>
            </a:r>
            <a:r>
              <a:rPr lang="cs-CZ" sz="2600" dirty="0" smtClean="0"/>
              <a:t>: 11 </a:t>
            </a:r>
          </a:p>
          <a:p>
            <a:pPr algn="just"/>
            <a:r>
              <a:rPr lang="cs-CZ" sz="2600" b="1" dirty="0" smtClean="0"/>
              <a:t>možný trest</a:t>
            </a:r>
            <a:r>
              <a:rPr lang="cs-CZ" sz="2600" dirty="0" smtClean="0"/>
              <a:t>: napomenutí, pokuta (do výše 2 milionů Kč), bohužel však nelze uložit zákaz činnosti</a:t>
            </a:r>
          </a:p>
          <a:p>
            <a:pPr algn="just"/>
            <a:r>
              <a:rPr lang="cs-CZ" sz="2600" dirty="0" smtClean="0"/>
              <a:t>kompetentní ke kontrole a trestání za přestupek je KÚ (lze podávat podněty) + prevence ale všichni!</a:t>
            </a:r>
          </a:p>
          <a:p>
            <a:pPr algn="just"/>
            <a:r>
              <a:rPr lang="cs-CZ" sz="2600" dirty="0"/>
              <a:t>vždy daný subjekt či adresu kontrolovat ve veřejném registru poskytovatelů soc. služeb (</a:t>
            </a:r>
            <a:r>
              <a:rPr lang="cs-CZ" sz="2600" dirty="0">
                <a:hlinkClick r:id="rId2"/>
              </a:rPr>
              <a:t>https://</a:t>
            </a:r>
            <a:r>
              <a:rPr lang="cs-CZ" sz="2600" dirty="0" smtClean="0">
                <a:hlinkClick r:id="rId2"/>
              </a:rPr>
              <a:t>www.mpsv.cz/registr-</a:t>
            </a:r>
            <a:r>
              <a:rPr lang="cs-CZ" sz="2600" dirty="0" err="1" smtClean="0">
                <a:hlinkClick r:id="rId2"/>
              </a:rPr>
              <a:t>poskytovatelu</a:t>
            </a:r>
            <a:r>
              <a:rPr lang="cs-CZ" sz="2600" dirty="0" smtClean="0">
                <a:hlinkClick r:id="rId2"/>
              </a:rPr>
              <a:t>-</a:t>
            </a:r>
            <a:r>
              <a:rPr lang="cs-CZ" sz="2600" dirty="0" err="1" smtClean="0">
                <a:hlinkClick r:id="rId2"/>
              </a:rPr>
              <a:t>sluzeb</a:t>
            </a:r>
            <a:r>
              <a:rPr lang="cs-CZ" sz="2600" dirty="0" smtClean="0"/>
              <a:t>) – </a:t>
            </a:r>
            <a:r>
              <a:rPr lang="cs-CZ" sz="2600" dirty="0"/>
              <a:t>pokud něco vypadá jako sociální služba, </a:t>
            </a:r>
            <a:r>
              <a:rPr lang="cs-CZ" sz="2600" dirty="0" smtClean="0"/>
              <a:t/>
            </a:r>
            <a:br>
              <a:rPr lang="cs-CZ" sz="2600" dirty="0" smtClean="0"/>
            </a:br>
            <a:r>
              <a:rPr lang="cs-CZ" sz="2600" dirty="0" smtClean="0"/>
              <a:t>ale </a:t>
            </a:r>
            <a:r>
              <a:rPr lang="cs-CZ" sz="2600" dirty="0"/>
              <a:t>daný subjekt ani adresa v registru nefiguruje, je hrubou chybou </a:t>
            </a:r>
            <a:r>
              <a:rPr lang="cs-CZ" sz="2600" dirty="0" smtClean="0"/>
              <a:t>doporučit či zprostředkovat </a:t>
            </a:r>
            <a:r>
              <a:rPr lang="cs-CZ" sz="2600" dirty="0"/>
              <a:t>klientovi </a:t>
            </a:r>
            <a:r>
              <a:rPr lang="cs-CZ" sz="2600" dirty="0" smtClean="0"/>
              <a:t>tuto </a:t>
            </a:r>
            <a:r>
              <a:rPr lang="cs-CZ" sz="2600" dirty="0"/>
              <a:t>„službu“ – ochrana práv </a:t>
            </a:r>
            <a:r>
              <a:rPr lang="cs-CZ" sz="2600" dirty="0" smtClean="0"/>
              <a:t/>
            </a:r>
            <a:br>
              <a:rPr lang="cs-CZ" sz="2600" dirty="0" smtClean="0"/>
            </a:br>
            <a:r>
              <a:rPr lang="cs-CZ" sz="2600" dirty="0" smtClean="0"/>
              <a:t>a </a:t>
            </a:r>
            <a:r>
              <a:rPr lang="cs-CZ" sz="2600" dirty="0"/>
              <a:t>oprávněných zájmů klienta! – už vůbec nelze jej tam </a:t>
            </a:r>
            <a:r>
              <a:rPr lang="cs-CZ" sz="2600" dirty="0" smtClean="0"/>
              <a:t>nenechat </a:t>
            </a:r>
            <a:r>
              <a:rPr lang="cs-CZ" sz="2600" dirty="0"/>
              <a:t>„zaparkovaného</a:t>
            </a:r>
            <a:r>
              <a:rPr lang="cs-CZ" sz="2600" dirty="0" smtClean="0"/>
              <a:t>“!</a:t>
            </a:r>
            <a:endParaRPr lang="cs-CZ" sz="2600" dirty="0"/>
          </a:p>
          <a:p>
            <a:pPr marL="0" indent="0">
              <a:buNone/>
            </a:pPr>
            <a:endParaRPr lang="cs-CZ" sz="3300" dirty="0" smtClean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360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0859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sz="2800" b="1" u="sng" dirty="0" smtClean="0"/>
              <a:t/>
            </a:r>
            <a:br>
              <a:rPr lang="cs-CZ" sz="2800" b="1" u="sng" dirty="0" smtClean="0"/>
            </a:br>
            <a:r>
              <a:rPr lang="cs-CZ" sz="2800" b="1" u="sng" dirty="0" smtClean="0"/>
              <a:t>Poskytovatelé</a:t>
            </a:r>
            <a:r>
              <a:rPr lang="cs-CZ" sz="2800" u="sng" dirty="0" smtClean="0"/>
              <a:t> </a:t>
            </a:r>
            <a:r>
              <a:rPr lang="cs-CZ" sz="2800" u="sng" dirty="0"/>
              <a:t>registrovaných sociálních služeb </a:t>
            </a:r>
            <a:r>
              <a:rPr lang="cs-CZ" sz="2800" b="1" u="sng" dirty="0"/>
              <a:t>mohou</a:t>
            </a:r>
            <a:r>
              <a:rPr lang="cs-CZ" sz="2800" u="sng" dirty="0"/>
              <a:t> </a:t>
            </a:r>
            <a:br>
              <a:rPr lang="cs-CZ" sz="2800" u="sng" dirty="0"/>
            </a:br>
            <a:r>
              <a:rPr lang="cs-CZ" sz="2800" u="sng" dirty="0"/>
              <a:t>(a KÚ Olomouckého kraje uvítá tuto pomoc):</a:t>
            </a:r>
            <a:br>
              <a:rPr lang="cs-CZ" sz="2800" u="sng" dirty="0"/>
            </a:br>
            <a:endParaRPr lang="cs-CZ" sz="25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11215"/>
            <a:ext cx="10515600" cy="481958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cs-CZ" sz="2600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cs-CZ" dirty="0" smtClean="0"/>
              <a:t> podávat </a:t>
            </a:r>
            <a:r>
              <a:rPr lang="cs-CZ" b="1" dirty="0"/>
              <a:t>podněty krajskému úřadu </a:t>
            </a:r>
            <a:r>
              <a:rPr lang="cs-CZ" dirty="0"/>
              <a:t>v případě podezření </a:t>
            </a:r>
            <a:br>
              <a:rPr lang="cs-CZ" dirty="0"/>
            </a:br>
            <a:r>
              <a:rPr lang="cs-CZ" dirty="0"/>
              <a:t>na poskytování soc. služby bez oprávnění (na základě znalosti lokality, díky zkušenostem klientů, v souvislosti s tím, že </a:t>
            </a:r>
            <a:r>
              <a:rPr lang="cs-CZ" dirty="0" smtClean="0"/>
              <a:t>registrovaný poskytovatel </a:t>
            </a:r>
            <a:r>
              <a:rPr lang="cs-CZ" dirty="0"/>
              <a:t>dochází do objektu </a:t>
            </a:r>
            <a:r>
              <a:rPr lang="cs-CZ" dirty="0" smtClean="0"/>
              <a:t>např. jako </a:t>
            </a:r>
            <a:r>
              <a:rPr lang="cs-CZ" dirty="0"/>
              <a:t>poskytovatel zdravotní služby aj</a:t>
            </a:r>
            <a:r>
              <a:rPr lang="cs-CZ" dirty="0" smtClean="0"/>
              <a:t>.) + </a:t>
            </a:r>
            <a:r>
              <a:rPr lang="cs-CZ" b="1" dirty="0"/>
              <a:t>zprostředkovat zdroje </a:t>
            </a:r>
            <a:r>
              <a:rPr lang="cs-CZ" b="1" dirty="0" smtClean="0"/>
              <a:t>podkladů pro </a:t>
            </a:r>
            <a:r>
              <a:rPr lang="cs-CZ" b="1" dirty="0"/>
              <a:t>KÚ </a:t>
            </a:r>
            <a:r>
              <a:rPr lang="cs-CZ" dirty="0"/>
              <a:t>a možnost kontaktovat osoby, které mohou poskytnout cenná svědectví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 </a:t>
            </a:r>
            <a:r>
              <a:rPr lang="cs-CZ" dirty="0"/>
              <a:t>objasnění </a:t>
            </a:r>
            <a:r>
              <a:rPr lang="cs-CZ" dirty="0" smtClean="0"/>
              <a:t>činnosti (např. bývalý klient neregistrované služby, nyní klient registrované služby);</a:t>
            </a:r>
            <a:endParaRPr lang="cs-CZ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cs-CZ" b="1" dirty="0" smtClean="0"/>
              <a:t> </a:t>
            </a:r>
            <a:r>
              <a:rPr lang="cs-CZ" b="1" dirty="0" err="1" smtClean="0"/>
              <a:t>edukovat</a:t>
            </a:r>
            <a:r>
              <a:rPr lang="cs-CZ" b="1" dirty="0" smtClean="0"/>
              <a:t> </a:t>
            </a:r>
            <a:r>
              <a:rPr lang="cs-CZ" b="1" dirty="0"/>
              <a:t>zájemce či uživatele </a:t>
            </a:r>
            <a:r>
              <a:rPr lang="cs-CZ" b="1" dirty="0" smtClean="0"/>
              <a:t>neregistrovaných sociálních služeb, kteří jsou současně klienty registrované sociální služby </a:t>
            </a:r>
            <a:r>
              <a:rPr lang="cs-CZ" dirty="0" smtClean="0"/>
              <a:t>– </a:t>
            </a:r>
            <a:r>
              <a:rPr lang="cs-CZ" dirty="0"/>
              <a:t>poučení o rizicích neregistrované sociální služby;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cs-CZ" b="1" dirty="0" smtClean="0"/>
              <a:t> zajistit </a:t>
            </a:r>
            <a:r>
              <a:rPr lang="cs-CZ" b="1" dirty="0"/>
              <a:t>registrovanou soc. službu</a:t>
            </a:r>
            <a:r>
              <a:rPr lang="cs-CZ" dirty="0"/>
              <a:t> </a:t>
            </a:r>
            <a:r>
              <a:rPr lang="cs-CZ" b="1" dirty="0"/>
              <a:t>či pomoci při jejím zprostředkování</a:t>
            </a:r>
            <a:r>
              <a:rPr lang="cs-CZ" dirty="0"/>
              <a:t> (zejména při náhlém ukončení činnosti neregistrované soc. služby).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5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93371"/>
            <a:ext cx="10515600" cy="684000"/>
          </a:xfrm>
        </p:spPr>
        <p:txBody>
          <a:bodyPr>
            <a:normAutofit/>
          </a:bodyPr>
          <a:lstStyle/>
          <a:p>
            <a:r>
              <a:rPr lang="cs-CZ" sz="2800" b="1" u="sng" dirty="0" smtClean="0"/>
              <a:t>Kvalifikace sociálního pracovníka</a:t>
            </a:r>
            <a:endParaRPr lang="cs-CZ" sz="2800" b="1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02921"/>
            <a:ext cx="10515600" cy="432787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b="1" dirty="0" smtClean="0"/>
              <a:t>Doporučený postup č. 2/2008 </a:t>
            </a:r>
          </a:p>
          <a:p>
            <a:pPr algn="just">
              <a:buFontTx/>
              <a:buChar char="-"/>
            </a:pPr>
            <a:r>
              <a:rPr lang="cs-CZ" dirty="0" smtClean="0"/>
              <a:t>Plnění odborné způsobilosti dle § 110 odst. 4 písm. b) zákona o soc. službách, pokud je vysokoškolské vzdělání </a:t>
            </a:r>
            <a:r>
              <a:rPr lang="cs-CZ" u="sng" dirty="0" smtClean="0"/>
              <a:t>v bakalářském, magisterském či doktorském</a:t>
            </a:r>
            <a:r>
              <a:rPr lang="cs-CZ" dirty="0" smtClean="0"/>
              <a:t>:</a:t>
            </a:r>
          </a:p>
          <a:p>
            <a:pPr>
              <a:buFontTx/>
              <a:buChar char="-"/>
            </a:pPr>
            <a:r>
              <a:rPr lang="cs-CZ" b="1" dirty="0" smtClean="0"/>
              <a:t>studijním programu</a:t>
            </a:r>
            <a:r>
              <a:rPr lang="cs-CZ" dirty="0" smtClean="0"/>
              <a:t>					</a:t>
            </a:r>
            <a:r>
              <a:rPr lang="cs-CZ" b="1" dirty="0" smtClean="0"/>
              <a:t>1 z toho názvem</a:t>
            </a:r>
          </a:p>
          <a:p>
            <a:pPr>
              <a:buFontTx/>
              <a:buChar char="-"/>
            </a:pPr>
            <a:r>
              <a:rPr lang="cs-CZ" b="1" dirty="0" smtClean="0"/>
              <a:t>studijním oboru</a:t>
            </a:r>
            <a:r>
              <a:rPr lang="cs-CZ" dirty="0" smtClean="0"/>
              <a:t>							</a:t>
            </a:r>
            <a:r>
              <a:rPr lang="cs-CZ" b="1" dirty="0" smtClean="0"/>
              <a:t>odpovídá</a:t>
            </a:r>
          </a:p>
          <a:p>
            <a:pPr>
              <a:buFontTx/>
              <a:buChar char="-"/>
            </a:pPr>
            <a:r>
              <a:rPr lang="cs-CZ" b="1" dirty="0" smtClean="0"/>
              <a:t>některá ze státních závěrečných zkoušek</a:t>
            </a:r>
            <a:r>
              <a:rPr lang="cs-CZ" dirty="0" smtClean="0"/>
              <a:t>		</a:t>
            </a:r>
            <a:r>
              <a:rPr lang="cs-CZ" b="1" dirty="0" smtClean="0"/>
              <a:t>znění v zákoně</a:t>
            </a:r>
          </a:p>
          <a:p>
            <a:pPr marL="0" indent="0" algn="just">
              <a:buNone/>
            </a:pPr>
            <a:r>
              <a:rPr lang="cs-CZ" dirty="0" smtClean="0"/>
              <a:t>Doporučený postup bude zrušen či upraven v části, která uznávala jakékoliv právo ad. jako splnění odborné způsobilosti soc. pracovníka, tj. příliš extenzivně vykládala dané ustanovení a umožnila vykonávat sociální práci </a:t>
            </a:r>
            <a:br>
              <a:rPr lang="cs-CZ" dirty="0" smtClean="0"/>
            </a:br>
            <a:r>
              <a:rPr lang="cs-CZ" dirty="0" smtClean="0"/>
              <a:t>i absolventům oborů zaměřených na zcela jinou oblast (např. Politologie, Evropské právo ad.)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7" name="Pravá složená závorka 6"/>
          <p:cNvSpPr/>
          <p:nvPr/>
        </p:nvSpPr>
        <p:spPr>
          <a:xfrm>
            <a:off x="7315201" y="3181483"/>
            <a:ext cx="898585" cy="107830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656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129225"/>
            <a:ext cx="10515600" cy="684000"/>
          </a:xfrm>
        </p:spPr>
        <p:txBody>
          <a:bodyPr>
            <a:noAutofit/>
          </a:bodyPr>
          <a:lstStyle/>
          <a:p>
            <a:r>
              <a:rPr lang="cs-CZ" altLang="cs-CZ" sz="2800" b="1" u="sng" dirty="0"/>
              <a:t>příloha č. 4 vyhlášky č. 505/2006 Sb. </a:t>
            </a:r>
            <a:br>
              <a:rPr lang="cs-CZ" altLang="cs-CZ" sz="2800" b="1" u="sng" dirty="0"/>
            </a:br>
            <a:r>
              <a:rPr lang="cs-CZ" altLang="cs-CZ" sz="2800" b="1" u="sng" dirty="0"/>
              <a:t>– střední vzdělání nahrazující kurz PSS </a:t>
            </a:r>
            <a:br>
              <a:rPr lang="cs-CZ" altLang="cs-CZ" sz="2800" b="1" u="sng" dirty="0"/>
            </a:br>
            <a:r>
              <a:rPr lang="cs-CZ" altLang="cs-CZ" sz="2800" b="1" u="sng" dirty="0"/>
              <a:t>u PSS § 116 odst. 1 písm. a), b), c)</a:t>
            </a:r>
            <a:endParaRPr lang="cs-CZ" sz="2800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04845"/>
            <a:ext cx="10515600" cy="4025955"/>
          </a:xfrm>
        </p:spPr>
        <p:txBody>
          <a:bodyPr>
            <a:normAutofit fontScale="92500" lnSpcReduction="20000"/>
          </a:bodyPr>
          <a:lstStyle/>
          <a:p>
            <a:pPr algn="just">
              <a:buFontTx/>
              <a:buChar char="-"/>
            </a:pPr>
            <a:r>
              <a:rPr lang="cs-CZ" b="1" dirty="0"/>
              <a:t>toto vzdělání je dokladem o splnění odborné způsobilosti </a:t>
            </a:r>
            <a:br>
              <a:rPr lang="cs-CZ" b="1" dirty="0"/>
            </a:br>
            <a:r>
              <a:rPr lang="cs-CZ" dirty="0"/>
              <a:t>u 3 ze 4 „druhů“ pracovníků v sociálních službách, tj. těch </a:t>
            </a:r>
            <a:br>
              <a:rPr lang="cs-CZ" dirty="0"/>
            </a:br>
            <a:r>
              <a:rPr lang="cs-CZ" dirty="0"/>
              <a:t>s pracovní náplní definovanou </a:t>
            </a:r>
            <a:r>
              <a:rPr lang="cs-CZ" b="1" dirty="0"/>
              <a:t>§ 116 odst. 1 písm. a), b) a c), netýká se </a:t>
            </a:r>
            <a:r>
              <a:rPr lang="cs-CZ" dirty="0"/>
              <a:t>tedy pracovníka v sociálních službách s pracovní náplní dle </a:t>
            </a:r>
            <a:r>
              <a:rPr lang="cs-CZ" b="1" dirty="0"/>
              <a:t>§ 116 odst. 1 písm. d) zákona o soc. službách</a:t>
            </a:r>
            <a:r>
              <a:rPr lang="cs-CZ" dirty="0"/>
              <a:t>;</a:t>
            </a:r>
          </a:p>
          <a:p>
            <a:pPr algn="just">
              <a:buFontTx/>
              <a:buChar char="-"/>
            </a:pPr>
            <a:r>
              <a:rPr lang="cs-CZ" dirty="0"/>
              <a:t>v předmětné příloze jsou uváděny staré kódy a staré názvy oborů, které neodpovídají současné akreditaci, jsou i nadále uznatelné, kromě nich ale se uznávají i další kódy a názvy oborů dle nové akreditace – jelikož stále nedošlo k novelizaci vyhlášky, </a:t>
            </a:r>
            <a:r>
              <a:rPr lang="cs-CZ" b="1" dirty="0"/>
              <a:t>je třeba se řídit doporučeným postupem MPSV č. 1/2015:</a:t>
            </a:r>
          </a:p>
          <a:p>
            <a:pPr marL="0" indent="0" algn="just">
              <a:buNone/>
            </a:pPr>
            <a:r>
              <a:rPr lang="cs-CZ" b="1" dirty="0">
                <a:solidFill>
                  <a:srgbClr val="FF0000"/>
                </a:solidFill>
                <a:hlinkClick r:id="rId2"/>
              </a:rPr>
              <a:t>https://www.mpsv.cz/documents/20142/225517/Doporuceny_postup_1-2015.pdf/9dafeb6a-baf4-31f4-fdab-f2ad10c9baea</a:t>
            </a:r>
            <a:endParaRPr lang="cs-CZ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5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64800"/>
            <a:ext cx="10515600" cy="684000"/>
          </a:xfrm>
        </p:spPr>
        <p:txBody>
          <a:bodyPr>
            <a:noAutofit/>
          </a:bodyPr>
          <a:lstStyle/>
          <a:p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u="sng" dirty="0" smtClean="0"/>
              <a:t>Rizika </a:t>
            </a:r>
            <a:r>
              <a:rPr lang="cs-CZ" altLang="cs-CZ" sz="2400" b="1" u="sng" dirty="0"/>
              <a:t>při nedodržování podmínek registrace </a:t>
            </a:r>
            <a:br>
              <a:rPr lang="cs-CZ" altLang="cs-CZ" sz="2400" b="1" u="sng" dirty="0"/>
            </a:br>
            <a:r>
              <a:rPr lang="cs-CZ" altLang="cs-CZ" sz="2400" b="1" u="sng" dirty="0"/>
              <a:t>a povinností poskytovatele vůči registr. orgánu</a:t>
            </a:r>
            <a:br>
              <a:rPr lang="cs-CZ" altLang="cs-CZ" sz="2400" b="1" u="sng" dirty="0"/>
            </a:br>
            <a:endParaRPr lang="cs-CZ" sz="2400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77042"/>
            <a:ext cx="10515600" cy="435375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altLang="cs-CZ" b="1" dirty="0">
                <a:ea typeface="ＭＳ Ｐゴシック" panose="020B0600070205080204" pitchFamily="34" charset="-128"/>
              </a:rPr>
              <a:t>dodržovat lhůtu pro oznamovací povinnost </a:t>
            </a:r>
            <a:r>
              <a:rPr lang="cs-CZ" altLang="cs-CZ" dirty="0">
                <a:ea typeface="ＭＳ Ｐゴシック" panose="020B0600070205080204" pitchFamily="34" charset="-128"/>
              </a:rPr>
              <a:t>(do 15. dne následujícího kalendářního měsíce) – nedodržení lhůty je přestupkem, pokuta až 10 000 Kč</a:t>
            </a:r>
          </a:p>
          <a:p>
            <a:pPr marL="0" indent="0" algn="just">
              <a:buNone/>
            </a:pPr>
            <a:r>
              <a:rPr lang="cs-CZ" altLang="cs-CZ" dirty="0">
                <a:ea typeface="ＭＳ Ｐゴシック" panose="020B0600070205080204" pitchFamily="34" charset="-128"/>
              </a:rPr>
              <a:t>+ </a:t>
            </a:r>
            <a:r>
              <a:rPr lang="cs-CZ" altLang="cs-CZ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vždy uvádět odesílatele</a:t>
            </a:r>
            <a:r>
              <a:rPr lang="cs-CZ" altLang="cs-CZ" dirty="0">
                <a:ea typeface="ＭＳ Ｐゴシック" panose="020B0600070205080204" pitchFamily="34" charset="-128"/>
              </a:rPr>
              <a:t>, přiložit průvodní dopis s popisem změn</a:t>
            </a:r>
          </a:p>
          <a:p>
            <a:pPr marL="0" indent="0" algn="just">
              <a:buNone/>
            </a:pPr>
            <a:r>
              <a:rPr lang="cs-CZ" altLang="cs-CZ" dirty="0">
                <a:ea typeface="ＭＳ Ｐゴシック" panose="020B0600070205080204" pitchFamily="34" charset="-128"/>
              </a:rPr>
              <a:t>+ </a:t>
            </a:r>
            <a:r>
              <a:rPr lang="cs-CZ" altLang="cs-CZ" dirty="0">
                <a:solidFill>
                  <a:srgbClr val="006600"/>
                </a:solidFill>
                <a:ea typeface="ＭＳ Ｐゴシック" panose="020B0600070205080204" pitchFamily="34" charset="-128"/>
              </a:rPr>
              <a:t>z důvodu hospodárnosti: </a:t>
            </a:r>
            <a:r>
              <a:rPr lang="cs-CZ" altLang="cs-CZ" dirty="0">
                <a:ea typeface="ＭＳ Ｐゴシック" panose="020B0600070205080204" pitchFamily="34" charset="-128"/>
              </a:rPr>
              <a:t>je vhodné všechny změny za daný měsíc poslat společně v jednom hlášení (úspora poštovného), co lze, odeslat datovou schránkou ad.);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altLang="cs-CZ" b="1" dirty="0">
                <a:ea typeface="ＭＳ Ｐゴシック" panose="020B0600070205080204" pitchFamily="34" charset="-128"/>
              </a:rPr>
              <a:t>s dostatečným předstihem žádat o změny registrace </a:t>
            </a:r>
            <a:r>
              <a:rPr lang="cs-CZ" altLang="cs-CZ" dirty="0">
                <a:ea typeface="ＭＳ Ｐゴシック" panose="020B0600070205080204" pitchFamily="34" charset="-128"/>
              </a:rPr>
              <a:t>(obzvlášť, jde-li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/>
            </a:r>
            <a:br>
              <a:rPr lang="cs-CZ" altLang="cs-CZ" dirty="0" smtClean="0">
                <a:ea typeface="ＭＳ Ｐゴシック" panose="020B0600070205080204" pitchFamily="34" charset="-128"/>
              </a:rPr>
            </a:br>
            <a:r>
              <a:rPr lang="cs-CZ" altLang="cs-CZ" dirty="0" smtClean="0">
                <a:ea typeface="ＭＳ Ｐゴシック" panose="020B0600070205080204" pitchFamily="34" charset="-128"/>
              </a:rPr>
              <a:t>o </a:t>
            </a:r>
            <a:r>
              <a:rPr lang="cs-CZ" altLang="cs-CZ" dirty="0">
                <a:ea typeface="ＭＳ Ｐゴシック" panose="020B0600070205080204" pitchFamily="34" charset="-128"/>
              </a:rPr>
              <a:t>novou službu či nové místo poskytování apod., kdy podáním žádosti shromažďování podkladů pro vydání rozhodnutí nekončí, </a:t>
            </a:r>
            <a:br>
              <a:rPr lang="cs-CZ" altLang="cs-CZ" dirty="0">
                <a:ea typeface="ＭＳ Ｐゴシック" panose="020B0600070205080204" pitchFamily="34" charset="-128"/>
              </a:rPr>
            </a:br>
            <a:r>
              <a:rPr lang="cs-CZ" altLang="cs-CZ" dirty="0">
                <a:ea typeface="ＭＳ Ｐゴシック" panose="020B0600070205080204" pitchFamily="34" charset="-128"/>
              </a:rPr>
              <a:t>je třeba, aby registrující orgán provedl na daném místě šetření </a:t>
            </a:r>
            <a:br>
              <a:rPr lang="cs-CZ" altLang="cs-CZ" dirty="0">
                <a:ea typeface="ＭＳ Ｐゴシック" panose="020B0600070205080204" pitchFamily="34" charset="-128"/>
              </a:rPr>
            </a:br>
            <a:r>
              <a:rPr lang="cs-CZ" altLang="cs-CZ" dirty="0">
                <a:ea typeface="ＭＳ Ｐゴシック" panose="020B0600070205080204" pitchFamily="34" charset="-128"/>
              </a:rPr>
              <a:t>– ověření materiálních a technických podmínek apod.) </a:t>
            </a:r>
            <a:br>
              <a:rPr lang="cs-CZ" altLang="cs-CZ" dirty="0">
                <a:ea typeface="ＭＳ Ｐゴシック" panose="020B0600070205080204" pitchFamily="34" charset="-128"/>
              </a:rPr>
            </a:br>
            <a:r>
              <a:rPr lang="cs-CZ" altLang="cs-CZ" dirty="0">
                <a:ea typeface="ＭＳ Ｐゴシック" panose="020B0600070205080204" pitchFamily="34" charset="-128"/>
              </a:rPr>
              <a:t>+ nezaměňovat s oznamovací povinností (pokud bude zpětně oznámeno, že došlo ke změně údaje obsaženého v R o registraci, jedná se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/>
            </a:r>
            <a:br>
              <a:rPr lang="cs-CZ" altLang="cs-CZ" dirty="0" smtClean="0">
                <a:ea typeface="ＭＳ Ｐゴシック" panose="020B0600070205080204" pitchFamily="34" charset="-128"/>
              </a:rPr>
            </a:br>
            <a:r>
              <a:rPr lang="cs-CZ" altLang="cs-CZ" dirty="0" smtClean="0">
                <a:ea typeface="ＭＳ Ｐゴシック" panose="020B0600070205080204" pitchFamily="34" charset="-128"/>
              </a:rPr>
              <a:t>o </a:t>
            </a:r>
            <a:r>
              <a:rPr lang="cs-CZ" altLang="cs-CZ" dirty="0">
                <a:ea typeface="ＭＳ Ｐゴシック" panose="020B0600070205080204" pitchFamily="34" charset="-128"/>
              </a:rPr>
              <a:t>přestupek, pokuta až 20 000 Kč)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46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39381"/>
            <a:ext cx="10515600" cy="684000"/>
          </a:xfrm>
        </p:spPr>
        <p:txBody>
          <a:bodyPr>
            <a:normAutofit/>
          </a:bodyPr>
          <a:lstStyle/>
          <a:p>
            <a:r>
              <a:rPr lang="cs-CZ" sz="2800" b="1" u="sng" dirty="0" smtClean="0"/>
              <a:t>Uznávání vzdělání cizinců</a:t>
            </a:r>
            <a:endParaRPr lang="cs-CZ" sz="2800" b="1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- bude zasláno v samostatné příloze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7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Děkuji za pozornost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7200" b="1" dirty="0" smtClean="0">
                <a:solidFill>
                  <a:srgbClr val="FF0000"/>
                </a:solidFill>
                <a:latin typeface="Imprint MT Shadow" panose="04020605060303030202" pitchFamily="82" charset="0"/>
              </a:rPr>
              <a:t>Pěkné babí léto</a:t>
            </a:r>
          </a:p>
          <a:p>
            <a:pPr marL="0" indent="0">
              <a:buNone/>
            </a:pPr>
            <a:r>
              <a:rPr lang="cs-CZ" sz="7200" b="1" dirty="0" smtClean="0">
                <a:solidFill>
                  <a:srgbClr val="FF0000"/>
                </a:solidFill>
                <a:latin typeface="Imprint MT Shadow" panose="04020605060303030202" pitchFamily="82" charset="0"/>
              </a:rPr>
              <a:t>a pohodový podzim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					O. Nepšinská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438" y="1134272"/>
            <a:ext cx="3933672" cy="262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1277</TotalTime>
  <Words>1046</Words>
  <Application>Microsoft Office PowerPoint</Application>
  <PresentationFormat>Širokoúhlá obrazovka</PresentationFormat>
  <Paragraphs>56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Imprint MT Shadow</vt:lpstr>
      <vt:lpstr>Inter</vt:lpstr>
      <vt:lpstr>Wingdings</vt:lpstr>
      <vt:lpstr>Motiv Office</vt:lpstr>
      <vt:lpstr>     Registrace sociálních služeb:  Aktuální informace z oblasti registrace sociálních služeb </vt:lpstr>
      <vt:lpstr>Varování před neregistrovanými sociálními službami</vt:lpstr>
      <vt:lpstr>Varování před neregistrovanými sociálními službami</vt:lpstr>
      <vt:lpstr> Poskytovatelé registrovaných sociálních služeb mohou  (a KÚ Olomouckého kraje uvítá tuto pomoc): </vt:lpstr>
      <vt:lpstr>Kvalifikace sociálního pracovníka</vt:lpstr>
      <vt:lpstr>příloha č. 4 vyhlášky č. 505/2006 Sb.  – střední vzdělání nahrazující kurz PSS  u PSS § 116 odst. 1 písm. a), b), c)</vt:lpstr>
      <vt:lpstr> Rizika při nedodržování podmínek registrace  a povinností poskytovatele vůči registr. orgánu </vt:lpstr>
      <vt:lpstr>Uznávání vzdělání cizinců</vt:lpstr>
      <vt:lpstr>Děkuji za pozornost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Nepšinská Olga</cp:lastModifiedBy>
  <cp:revision>339</cp:revision>
  <cp:lastPrinted>2023-09-19T06:41:05Z</cp:lastPrinted>
  <dcterms:created xsi:type="dcterms:W3CDTF">2022-03-10T07:10:19Z</dcterms:created>
  <dcterms:modified xsi:type="dcterms:W3CDTF">2023-09-25T20:41:41Z</dcterms:modified>
</cp:coreProperties>
</file>