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44"/>
  </p:notesMasterIdLst>
  <p:handoutMasterIdLst>
    <p:handoutMasterId r:id="rId45"/>
  </p:handoutMasterIdLst>
  <p:sldIdLst>
    <p:sldId id="422" r:id="rId3"/>
    <p:sldId id="441" r:id="rId4"/>
    <p:sldId id="399" r:id="rId5"/>
    <p:sldId id="434" r:id="rId6"/>
    <p:sldId id="433" r:id="rId7"/>
    <p:sldId id="435" r:id="rId8"/>
    <p:sldId id="464" r:id="rId9"/>
    <p:sldId id="442" r:id="rId10"/>
    <p:sldId id="439" r:id="rId11"/>
    <p:sldId id="403" r:id="rId12"/>
    <p:sldId id="404" r:id="rId13"/>
    <p:sldId id="405" r:id="rId14"/>
    <p:sldId id="406" r:id="rId15"/>
    <p:sldId id="448" r:id="rId16"/>
    <p:sldId id="449" r:id="rId17"/>
    <p:sldId id="450" r:id="rId18"/>
    <p:sldId id="400" r:id="rId19"/>
    <p:sldId id="408" r:id="rId20"/>
    <p:sldId id="407" r:id="rId21"/>
    <p:sldId id="421" r:id="rId22"/>
    <p:sldId id="409" r:id="rId23"/>
    <p:sldId id="410" r:id="rId24"/>
    <p:sldId id="411" r:id="rId25"/>
    <p:sldId id="412" r:id="rId26"/>
    <p:sldId id="414" r:id="rId27"/>
    <p:sldId id="415" r:id="rId28"/>
    <p:sldId id="417" r:id="rId29"/>
    <p:sldId id="451" r:id="rId30"/>
    <p:sldId id="452" r:id="rId31"/>
    <p:sldId id="453" r:id="rId32"/>
    <p:sldId id="454" r:id="rId33"/>
    <p:sldId id="455" r:id="rId34"/>
    <p:sldId id="456" r:id="rId35"/>
    <p:sldId id="457" r:id="rId36"/>
    <p:sldId id="458" r:id="rId37"/>
    <p:sldId id="459" r:id="rId38"/>
    <p:sldId id="460" r:id="rId39"/>
    <p:sldId id="461" r:id="rId40"/>
    <p:sldId id="462" r:id="rId41"/>
    <p:sldId id="463" r:id="rId42"/>
    <p:sldId id="361" r:id="rId43"/>
  </p:sldIdLst>
  <p:sldSz cx="9144000" cy="6858000" type="screen4x3"/>
  <p:notesSz cx="6858000" cy="9945688"/>
  <p:custDataLst>
    <p:tags r:id="rId46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DD"/>
    <a:srgbClr val="DA251C"/>
    <a:srgbClr val="E7F7FF"/>
    <a:srgbClr val="F45E52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75" d="100"/>
          <a:sy n="75" d="100"/>
        </p:scale>
        <p:origin x="-2664" y="-10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8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45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20"/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111-45DF-BF2C-A646266D22C6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111-45DF-BF2C-A646266D22C6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111-45DF-BF2C-A646266D22C6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111-45DF-BF2C-A646266D22C6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111-45DF-BF2C-A646266D22C6}"/>
              </c:ext>
            </c:extLst>
          </c:dPt>
          <c:dLbls>
            <c:delete val="1"/>
          </c:dLbls>
          <c:cat>
            <c:strRef>
              <c:f>List3!$F$11:$F$15</c:f>
              <c:strCache>
                <c:ptCount val="5"/>
                <c:pt idx="0">
                  <c:v>Požární zabezpečení objektu (EPS)</c:v>
                </c:pt>
                <c:pt idx="1">
                  <c:v>Zabezpečení proti vniknutí cizí osoby (mechanické, elektronické)</c:v>
                </c:pt>
                <c:pt idx="2">
                  <c:v>Monitorování dění v objektu (CCTV)</c:v>
                </c:pt>
                <c:pt idx="3">
                  <c:v>Kontrola docházky žáků (ACS)</c:v>
                </c:pt>
                <c:pt idx="4">
                  <c:v>Režimová opatření (Školní řád, PBŘ)</c:v>
                </c:pt>
              </c:strCache>
            </c:strRef>
          </c:cat>
          <c:val>
            <c:numRef>
              <c:f>List3!$G$11:$G$15</c:f>
              <c:numCache>
                <c:formatCode>0%</c:formatCode>
                <c:ptCount val="5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0.2</c:v>
                </c:pt>
                <c:pt idx="4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2111-45DF-BF2C-A646266D22C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9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20"/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06-44BA-958C-5C025678D584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806-44BA-958C-5C025678D584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806-44BA-958C-5C025678D584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806-44BA-958C-5C025678D584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806-44BA-958C-5C025678D584}"/>
              </c:ext>
            </c:extLst>
          </c:dPt>
          <c:dLbls>
            <c:delete val="1"/>
          </c:dLbls>
          <c:cat>
            <c:strRef>
              <c:f>List3!$F$24:$F$28</c:f>
              <c:strCache>
                <c:ptCount val="5"/>
                <c:pt idx="0">
                  <c:v>Požární zabezpečení objektu (EPS)</c:v>
                </c:pt>
                <c:pt idx="1">
                  <c:v>Zabezpečení proti vniknutí cizí osoby (PZTS, ACS, VDT, zámkové a dveřní systémy)</c:v>
                </c:pt>
                <c:pt idx="2">
                  <c:v>Monitorování dění v objektu (CCTV)</c:v>
                </c:pt>
                <c:pt idx="3">
                  <c:v>Kontrola docházky žáků (ACS)</c:v>
                </c:pt>
                <c:pt idx="4">
                  <c:v>Režimová opatření (Školní řád, PBŘ)</c:v>
                </c:pt>
              </c:strCache>
            </c:strRef>
          </c:cat>
          <c:val>
            <c:numRef>
              <c:f>List3!$G$24:$G$28</c:f>
              <c:numCache>
                <c:formatCode>0%</c:formatCode>
                <c:ptCount val="5"/>
                <c:pt idx="0">
                  <c:v>0.05</c:v>
                </c:pt>
                <c:pt idx="1">
                  <c:v>0.05</c:v>
                </c:pt>
                <c:pt idx="2">
                  <c:v>0.05</c:v>
                </c:pt>
                <c:pt idx="3">
                  <c:v>0.05</c:v>
                </c:pt>
                <c:pt idx="4">
                  <c:v>0.8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8806-44BA-958C-5C025678D5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67B678-0783-495D-AECD-EF6688038E1A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173F7D2-64C7-434C-9153-B5CF497D6370}">
      <dgm:prSet phldrT="[Text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cs-CZ" sz="2000" b="1" dirty="0">
              <a:latin typeface="Segoe UI Light" panose="020B0502040204020203" pitchFamily="34" charset="0"/>
            </a:rPr>
            <a:t>Tři základní pilíře dle ČSN 73 4400</a:t>
          </a:r>
        </a:p>
      </dgm:t>
    </dgm:pt>
    <dgm:pt modelId="{B52449A3-5FA3-49B4-AED5-F5CF15C75857}" type="parTrans" cxnId="{1DEA131B-74C8-445A-927A-8E1AAA60474A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cs-CZ" b="0">
            <a:latin typeface="Segoe UI Light" panose="020B0502040204020203" pitchFamily="34" charset="0"/>
          </a:endParaRPr>
        </a:p>
      </dgm:t>
    </dgm:pt>
    <dgm:pt modelId="{7FE044E0-BEC9-4E19-860A-316E26F8927B}" type="sibTrans" cxnId="{1DEA131B-74C8-445A-927A-8E1AAA60474A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cs-CZ" b="0">
            <a:latin typeface="Segoe UI Light" panose="020B0502040204020203" pitchFamily="34" charset="0"/>
          </a:endParaRPr>
        </a:p>
      </dgm:t>
    </dgm:pt>
    <dgm:pt modelId="{CBCE1E3B-2DD0-4AE3-814F-77D722181A67}">
      <dgm:prSet phldrT="[Text]" custT="1"/>
      <dgm:spPr>
        <a:solidFill>
          <a:srgbClr val="C00000"/>
        </a:solidFill>
        <a:ln>
          <a:solidFill>
            <a:schemeClr val="bg1"/>
          </a:solidFill>
        </a:ln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cs-CZ" sz="1100" b="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Bezpečnostní audit definovaných hrozeb</a:t>
          </a:r>
        </a:p>
      </dgm:t>
    </dgm:pt>
    <dgm:pt modelId="{E5115598-F8AA-4158-99D5-E8E4403F3553}" type="parTrans" cxnId="{F5849CFC-6AFB-44D0-B292-9383F5D5BBB0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cs-CZ" b="0" dirty="0">
            <a:latin typeface="Segoe UI Light" panose="020B0502040204020203" pitchFamily="34" charset="0"/>
          </a:endParaRPr>
        </a:p>
      </dgm:t>
    </dgm:pt>
    <dgm:pt modelId="{00AAF9E4-69D5-493F-949C-1A963709299C}" type="sibTrans" cxnId="{F5849CFC-6AFB-44D0-B292-9383F5D5BBB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cs-CZ" b="0">
            <a:latin typeface="Segoe UI Light" panose="020B0502040204020203" pitchFamily="34" charset="0"/>
          </a:endParaRPr>
        </a:p>
      </dgm:t>
    </dgm:pt>
    <dgm:pt modelId="{E5AB6406-CD60-4B5B-9688-1381A6DA143E}">
      <dgm:prSet phldrT="[Text]" custT="1"/>
      <dgm:spPr>
        <a:solidFill>
          <a:srgbClr val="0093DD"/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cs-CZ" sz="1100" b="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Školení a semináře a vzdělávání</a:t>
          </a:r>
        </a:p>
      </dgm:t>
    </dgm:pt>
    <dgm:pt modelId="{DD0676D4-262C-473F-A7B9-470BB5B1EE5F}" type="parTrans" cxnId="{E3750D5C-065F-4033-9697-FCAE1A80BAFA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cs-CZ" b="0" dirty="0">
            <a:latin typeface="Segoe UI Light" panose="020B0502040204020203" pitchFamily="34" charset="0"/>
          </a:endParaRPr>
        </a:p>
      </dgm:t>
    </dgm:pt>
    <dgm:pt modelId="{7BD0B80A-236C-4090-823D-85D311CA0662}" type="sibTrans" cxnId="{E3750D5C-065F-4033-9697-FCAE1A80BAFA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cs-CZ" b="0">
            <a:latin typeface="Segoe UI Light" panose="020B0502040204020203" pitchFamily="34" charset="0"/>
          </a:endParaRPr>
        </a:p>
      </dgm:t>
    </dgm:pt>
    <dgm:pt modelId="{5847A24E-B1B4-40AD-AF7F-E7F49B19D5EB}">
      <dgm:prSet phldrT="[Text]" custT="1"/>
      <dgm:spPr>
        <a:solidFill>
          <a:srgbClr val="0093DD"/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cs-CZ" sz="1100" b="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Zavedení organizačních a režimových opatření</a:t>
          </a:r>
        </a:p>
      </dgm:t>
    </dgm:pt>
    <dgm:pt modelId="{04E13327-E8FF-47E0-9D6C-83D6D205CDD6}" type="parTrans" cxnId="{CD5CFDCA-9DFC-4712-908F-3922825A0398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cs-CZ" dirty="0"/>
        </a:p>
      </dgm:t>
    </dgm:pt>
    <dgm:pt modelId="{361598BE-97D1-4D5D-84E4-021FFF2832B8}" type="sibTrans" cxnId="{CD5CFDCA-9DFC-4712-908F-3922825A0398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cs-CZ"/>
        </a:p>
      </dgm:t>
    </dgm:pt>
    <dgm:pt modelId="{819CD75F-FDC2-428C-B36B-921916EBB5B7}">
      <dgm:prSet phldrT="[Text]" custT="1"/>
      <dgm:spPr>
        <a:solidFill>
          <a:srgbClr val="0093DD"/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cs-CZ" sz="1100" b="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Instalace technických prostředků zabezpečení</a:t>
          </a:r>
        </a:p>
      </dgm:t>
    </dgm:pt>
    <dgm:pt modelId="{0D6FFBF2-EDAB-4749-86B5-5928F76F2573}" type="sibTrans" cxnId="{D10692B1-1B2C-408B-9722-B12B921F458F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cs-CZ"/>
        </a:p>
      </dgm:t>
    </dgm:pt>
    <dgm:pt modelId="{618FE371-B2FF-4D5E-BDAA-3B5A0E37AE58}" type="parTrans" cxnId="{D10692B1-1B2C-408B-9722-B12B921F458F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cs-CZ" dirty="0"/>
        </a:p>
      </dgm:t>
    </dgm:pt>
    <dgm:pt modelId="{85A65562-4C5F-46C2-88C0-238E96CC82F6}" type="pres">
      <dgm:prSet presAssocID="{0A67B678-0783-495D-AECD-EF6688038E1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60ACFFF-5A6B-442D-AD85-38FCCE651E7F}" type="pres">
      <dgm:prSet presAssocID="{D173F7D2-64C7-434C-9153-B5CF497D6370}" presName="centerShape" presStyleLbl="node0" presStyleIdx="0" presStyleCnt="1" custScaleX="163420" custScaleY="158103"/>
      <dgm:spPr/>
      <dgm:t>
        <a:bodyPr/>
        <a:lstStyle/>
        <a:p>
          <a:endParaRPr lang="cs-CZ"/>
        </a:p>
      </dgm:t>
    </dgm:pt>
    <dgm:pt modelId="{F697FEEC-C0E5-4896-97AE-CB9FEB6C45D1}" type="pres">
      <dgm:prSet presAssocID="{E5115598-F8AA-4158-99D5-E8E4403F3553}" presName="parTrans" presStyleLbl="sibTrans2D1" presStyleIdx="0" presStyleCnt="4"/>
      <dgm:spPr/>
      <dgm:t>
        <a:bodyPr/>
        <a:lstStyle/>
        <a:p>
          <a:endParaRPr lang="cs-CZ"/>
        </a:p>
      </dgm:t>
    </dgm:pt>
    <dgm:pt modelId="{22FA6883-6273-4154-8B3B-E957E5FEA803}" type="pres">
      <dgm:prSet presAssocID="{E5115598-F8AA-4158-99D5-E8E4403F3553}" presName="connectorText" presStyleLbl="sibTrans2D1" presStyleIdx="0" presStyleCnt="4"/>
      <dgm:spPr/>
      <dgm:t>
        <a:bodyPr/>
        <a:lstStyle/>
        <a:p>
          <a:endParaRPr lang="cs-CZ"/>
        </a:p>
      </dgm:t>
    </dgm:pt>
    <dgm:pt modelId="{5FE24590-35D7-4B37-9221-C2A77A4DF6EC}" type="pres">
      <dgm:prSet presAssocID="{CBCE1E3B-2DD0-4AE3-814F-77D722181A6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BDA3850-DAF9-4EEF-953B-E369B6279C62}" type="pres">
      <dgm:prSet presAssocID="{DD0676D4-262C-473F-A7B9-470BB5B1EE5F}" presName="parTrans" presStyleLbl="sibTrans2D1" presStyleIdx="1" presStyleCnt="4"/>
      <dgm:spPr/>
      <dgm:t>
        <a:bodyPr/>
        <a:lstStyle/>
        <a:p>
          <a:endParaRPr lang="cs-CZ"/>
        </a:p>
      </dgm:t>
    </dgm:pt>
    <dgm:pt modelId="{4938A50D-6DFD-45B2-AB99-2DCD75FA02AF}" type="pres">
      <dgm:prSet presAssocID="{DD0676D4-262C-473F-A7B9-470BB5B1EE5F}" presName="connectorText" presStyleLbl="sibTrans2D1" presStyleIdx="1" presStyleCnt="4"/>
      <dgm:spPr/>
      <dgm:t>
        <a:bodyPr/>
        <a:lstStyle/>
        <a:p>
          <a:endParaRPr lang="cs-CZ"/>
        </a:p>
      </dgm:t>
    </dgm:pt>
    <dgm:pt modelId="{9CF42EC4-E185-484A-9219-6779C7E2328A}" type="pres">
      <dgm:prSet presAssocID="{E5AB6406-CD60-4B5B-9688-1381A6DA143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C650E71-6043-44E4-9FC7-A0F8D85DF860}" type="pres">
      <dgm:prSet presAssocID="{04E13327-E8FF-47E0-9D6C-83D6D205CDD6}" presName="parTrans" presStyleLbl="sibTrans2D1" presStyleIdx="2" presStyleCnt="4"/>
      <dgm:spPr/>
      <dgm:t>
        <a:bodyPr/>
        <a:lstStyle/>
        <a:p>
          <a:endParaRPr lang="cs-CZ"/>
        </a:p>
      </dgm:t>
    </dgm:pt>
    <dgm:pt modelId="{B58D16E3-722F-4042-88C6-A0A75FBE6DBA}" type="pres">
      <dgm:prSet presAssocID="{04E13327-E8FF-47E0-9D6C-83D6D205CDD6}" presName="connectorText" presStyleLbl="sibTrans2D1" presStyleIdx="2" presStyleCnt="4"/>
      <dgm:spPr/>
      <dgm:t>
        <a:bodyPr/>
        <a:lstStyle/>
        <a:p>
          <a:endParaRPr lang="cs-CZ"/>
        </a:p>
      </dgm:t>
    </dgm:pt>
    <dgm:pt modelId="{16F9DAD6-1A2A-4263-BBC1-4CC1AF51E3B8}" type="pres">
      <dgm:prSet presAssocID="{5847A24E-B1B4-40AD-AF7F-E7F49B19D5EB}" presName="node" presStyleLbl="node1" presStyleIdx="2" presStyleCnt="4" custRadScaleRad="10036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61F478E-9827-4FCF-B27F-B88C0FCDDED7}" type="pres">
      <dgm:prSet presAssocID="{618FE371-B2FF-4D5E-BDAA-3B5A0E37AE58}" presName="parTrans" presStyleLbl="sibTrans2D1" presStyleIdx="3" presStyleCnt="4"/>
      <dgm:spPr/>
      <dgm:t>
        <a:bodyPr/>
        <a:lstStyle/>
        <a:p>
          <a:endParaRPr lang="cs-CZ"/>
        </a:p>
      </dgm:t>
    </dgm:pt>
    <dgm:pt modelId="{BA7DE7AD-D1A4-4C24-9094-B8398469611F}" type="pres">
      <dgm:prSet presAssocID="{618FE371-B2FF-4D5E-BDAA-3B5A0E37AE58}" presName="connectorText" presStyleLbl="sibTrans2D1" presStyleIdx="3" presStyleCnt="4"/>
      <dgm:spPr/>
      <dgm:t>
        <a:bodyPr/>
        <a:lstStyle/>
        <a:p>
          <a:endParaRPr lang="cs-CZ"/>
        </a:p>
      </dgm:t>
    </dgm:pt>
    <dgm:pt modelId="{2CB54098-091F-455C-A287-4930279E0A83}" type="pres">
      <dgm:prSet presAssocID="{819CD75F-FDC2-428C-B36B-921916EBB5B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3750D5C-065F-4033-9697-FCAE1A80BAFA}" srcId="{D173F7D2-64C7-434C-9153-B5CF497D6370}" destId="{E5AB6406-CD60-4B5B-9688-1381A6DA143E}" srcOrd="1" destOrd="0" parTransId="{DD0676D4-262C-473F-A7B9-470BB5B1EE5F}" sibTransId="{7BD0B80A-236C-4090-823D-85D311CA0662}"/>
    <dgm:cxn modelId="{1DEA131B-74C8-445A-927A-8E1AAA60474A}" srcId="{0A67B678-0783-495D-AECD-EF6688038E1A}" destId="{D173F7D2-64C7-434C-9153-B5CF497D6370}" srcOrd="0" destOrd="0" parTransId="{B52449A3-5FA3-49B4-AED5-F5CF15C75857}" sibTransId="{7FE044E0-BEC9-4E19-860A-316E26F8927B}"/>
    <dgm:cxn modelId="{DD419D0A-09E3-4458-A6AF-0260DDAF9561}" type="presOf" srcId="{618FE371-B2FF-4D5E-BDAA-3B5A0E37AE58}" destId="{461F478E-9827-4FCF-B27F-B88C0FCDDED7}" srcOrd="0" destOrd="0" presId="urn:microsoft.com/office/officeart/2005/8/layout/radial5"/>
    <dgm:cxn modelId="{F5849CFC-6AFB-44D0-B292-9383F5D5BBB0}" srcId="{D173F7D2-64C7-434C-9153-B5CF497D6370}" destId="{CBCE1E3B-2DD0-4AE3-814F-77D722181A67}" srcOrd="0" destOrd="0" parTransId="{E5115598-F8AA-4158-99D5-E8E4403F3553}" sibTransId="{00AAF9E4-69D5-493F-949C-1A963709299C}"/>
    <dgm:cxn modelId="{B1642CB7-2786-478B-9063-29B00AF4ABB6}" type="presOf" srcId="{D173F7D2-64C7-434C-9153-B5CF497D6370}" destId="{960ACFFF-5A6B-442D-AD85-38FCCE651E7F}" srcOrd="0" destOrd="0" presId="urn:microsoft.com/office/officeart/2005/8/layout/radial5"/>
    <dgm:cxn modelId="{979BA516-0345-4F5B-8D86-BE7D1A622C0F}" type="presOf" srcId="{E5AB6406-CD60-4B5B-9688-1381A6DA143E}" destId="{9CF42EC4-E185-484A-9219-6779C7E2328A}" srcOrd="0" destOrd="0" presId="urn:microsoft.com/office/officeart/2005/8/layout/radial5"/>
    <dgm:cxn modelId="{93D09811-FABF-4CCF-869F-1FB2DD999CA7}" type="presOf" srcId="{819CD75F-FDC2-428C-B36B-921916EBB5B7}" destId="{2CB54098-091F-455C-A287-4930279E0A83}" srcOrd="0" destOrd="0" presId="urn:microsoft.com/office/officeart/2005/8/layout/radial5"/>
    <dgm:cxn modelId="{B733D813-4625-4A12-8B4C-281E8765CDAE}" type="presOf" srcId="{0A67B678-0783-495D-AECD-EF6688038E1A}" destId="{85A65562-4C5F-46C2-88C0-238E96CC82F6}" srcOrd="0" destOrd="0" presId="urn:microsoft.com/office/officeart/2005/8/layout/radial5"/>
    <dgm:cxn modelId="{760F2008-5ACC-4CD5-A566-A4ACD3499E1E}" type="presOf" srcId="{5847A24E-B1B4-40AD-AF7F-E7F49B19D5EB}" destId="{16F9DAD6-1A2A-4263-BBC1-4CC1AF51E3B8}" srcOrd="0" destOrd="0" presId="urn:microsoft.com/office/officeart/2005/8/layout/radial5"/>
    <dgm:cxn modelId="{9F1E0CC9-4D7C-40A4-AF6A-2FD8301035CC}" type="presOf" srcId="{E5115598-F8AA-4158-99D5-E8E4403F3553}" destId="{F697FEEC-C0E5-4896-97AE-CB9FEB6C45D1}" srcOrd="0" destOrd="0" presId="urn:microsoft.com/office/officeart/2005/8/layout/radial5"/>
    <dgm:cxn modelId="{C1323213-C4AD-4C24-B044-99A60146006E}" type="presOf" srcId="{CBCE1E3B-2DD0-4AE3-814F-77D722181A67}" destId="{5FE24590-35D7-4B37-9221-C2A77A4DF6EC}" srcOrd="0" destOrd="0" presId="urn:microsoft.com/office/officeart/2005/8/layout/radial5"/>
    <dgm:cxn modelId="{986A7752-7246-4ED2-B226-C22899AA82D3}" type="presOf" srcId="{DD0676D4-262C-473F-A7B9-470BB5B1EE5F}" destId="{FBDA3850-DAF9-4EEF-953B-E369B6279C62}" srcOrd="0" destOrd="0" presId="urn:microsoft.com/office/officeart/2005/8/layout/radial5"/>
    <dgm:cxn modelId="{24E831BE-68C1-455B-8D1C-3CA85A9606C7}" type="presOf" srcId="{DD0676D4-262C-473F-A7B9-470BB5B1EE5F}" destId="{4938A50D-6DFD-45B2-AB99-2DCD75FA02AF}" srcOrd="1" destOrd="0" presId="urn:microsoft.com/office/officeart/2005/8/layout/radial5"/>
    <dgm:cxn modelId="{CD5CFDCA-9DFC-4712-908F-3922825A0398}" srcId="{D173F7D2-64C7-434C-9153-B5CF497D6370}" destId="{5847A24E-B1B4-40AD-AF7F-E7F49B19D5EB}" srcOrd="2" destOrd="0" parTransId="{04E13327-E8FF-47E0-9D6C-83D6D205CDD6}" sibTransId="{361598BE-97D1-4D5D-84E4-021FFF2832B8}"/>
    <dgm:cxn modelId="{D110CFA8-DDDE-4527-8B80-EA664E69BC94}" type="presOf" srcId="{E5115598-F8AA-4158-99D5-E8E4403F3553}" destId="{22FA6883-6273-4154-8B3B-E957E5FEA803}" srcOrd="1" destOrd="0" presId="urn:microsoft.com/office/officeart/2005/8/layout/radial5"/>
    <dgm:cxn modelId="{8DC86316-617E-4D66-A2AD-D85CCA3C1878}" type="presOf" srcId="{04E13327-E8FF-47E0-9D6C-83D6D205CDD6}" destId="{B58D16E3-722F-4042-88C6-A0A75FBE6DBA}" srcOrd="1" destOrd="0" presId="urn:microsoft.com/office/officeart/2005/8/layout/radial5"/>
    <dgm:cxn modelId="{FE4CE860-1FCA-414C-A84A-9FE9371A0545}" type="presOf" srcId="{04E13327-E8FF-47E0-9D6C-83D6D205CDD6}" destId="{1C650E71-6043-44E4-9FC7-A0F8D85DF860}" srcOrd="0" destOrd="0" presId="urn:microsoft.com/office/officeart/2005/8/layout/radial5"/>
    <dgm:cxn modelId="{1322CD3A-AD66-4758-A611-5B46790F346B}" type="presOf" srcId="{618FE371-B2FF-4D5E-BDAA-3B5A0E37AE58}" destId="{BA7DE7AD-D1A4-4C24-9094-B8398469611F}" srcOrd="1" destOrd="0" presId="urn:microsoft.com/office/officeart/2005/8/layout/radial5"/>
    <dgm:cxn modelId="{D10692B1-1B2C-408B-9722-B12B921F458F}" srcId="{D173F7D2-64C7-434C-9153-B5CF497D6370}" destId="{819CD75F-FDC2-428C-B36B-921916EBB5B7}" srcOrd="3" destOrd="0" parTransId="{618FE371-B2FF-4D5E-BDAA-3B5A0E37AE58}" sibTransId="{0D6FFBF2-EDAB-4749-86B5-5928F76F2573}"/>
    <dgm:cxn modelId="{930C4E33-CD88-48F1-8FBE-6DE8B4CDA85E}" type="presParOf" srcId="{85A65562-4C5F-46C2-88C0-238E96CC82F6}" destId="{960ACFFF-5A6B-442D-AD85-38FCCE651E7F}" srcOrd="0" destOrd="0" presId="urn:microsoft.com/office/officeart/2005/8/layout/radial5"/>
    <dgm:cxn modelId="{497E8BE3-F3FE-421D-916B-073A048D4302}" type="presParOf" srcId="{85A65562-4C5F-46C2-88C0-238E96CC82F6}" destId="{F697FEEC-C0E5-4896-97AE-CB9FEB6C45D1}" srcOrd="1" destOrd="0" presId="urn:microsoft.com/office/officeart/2005/8/layout/radial5"/>
    <dgm:cxn modelId="{58B343A5-A9A5-4228-AD83-1DBFB938D6C0}" type="presParOf" srcId="{F697FEEC-C0E5-4896-97AE-CB9FEB6C45D1}" destId="{22FA6883-6273-4154-8B3B-E957E5FEA803}" srcOrd="0" destOrd="0" presId="urn:microsoft.com/office/officeart/2005/8/layout/radial5"/>
    <dgm:cxn modelId="{9E84E2E5-6483-4360-AAD1-B8DF1D2BE924}" type="presParOf" srcId="{85A65562-4C5F-46C2-88C0-238E96CC82F6}" destId="{5FE24590-35D7-4B37-9221-C2A77A4DF6EC}" srcOrd="2" destOrd="0" presId="urn:microsoft.com/office/officeart/2005/8/layout/radial5"/>
    <dgm:cxn modelId="{3EF40264-00D2-48A0-AA35-DA82949C5CDD}" type="presParOf" srcId="{85A65562-4C5F-46C2-88C0-238E96CC82F6}" destId="{FBDA3850-DAF9-4EEF-953B-E369B6279C62}" srcOrd="3" destOrd="0" presId="urn:microsoft.com/office/officeart/2005/8/layout/radial5"/>
    <dgm:cxn modelId="{CDB658F3-02F9-4A75-930E-47DB9FDCA45F}" type="presParOf" srcId="{FBDA3850-DAF9-4EEF-953B-E369B6279C62}" destId="{4938A50D-6DFD-45B2-AB99-2DCD75FA02AF}" srcOrd="0" destOrd="0" presId="urn:microsoft.com/office/officeart/2005/8/layout/radial5"/>
    <dgm:cxn modelId="{D6DA9278-76C7-4EEB-BD47-5D94070F3611}" type="presParOf" srcId="{85A65562-4C5F-46C2-88C0-238E96CC82F6}" destId="{9CF42EC4-E185-484A-9219-6779C7E2328A}" srcOrd="4" destOrd="0" presId="urn:microsoft.com/office/officeart/2005/8/layout/radial5"/>
    <dgm:cxn modelId="{3C1C5FB8-CBAA-4AA3-8DB4-52215E3C1762}" type="presParOf" srcId="{85A65562-4C5F-46C2-88C0-238E96CC82F6}" destId="{1C650E71-6043-44E4-9FC7-A0F8D85DF860}" srcOrd="5" destOrd="0" presId="urn:microsoft.com/office/officeart/2005/8/layout/radial5"/>
    <dgm:cxn modelId="{C6BA6BCD-FAC3-44E5-ABF6-FEADDC266AEE}" type="presParOf" srcId="{1C650E71-6043-44E4-9FC7-A0F8D85DF860}" destId="{B58D16E3-722F-4042-88C6-A0A75FBE6DBA}" srcOrd="0" destOrd="0" presId="urn:microsoft.com/office/officeart/2005/8/layout/radial5"/>
    <dgm:cxn modelId="{83E271BB-5172-4E6D-84B0-727EF3E8BF3B}" type="presParOf" srcId="{85A65562-4C5F-46C2-88C0-238E96CC82F6}" destId="{16F9DAD6-1A2A-4263-BBC1-4CC1AF51E3B8}" srcOrd="6" destOrd="0" presId="urn:microsoft.com/office/officeart/2005/8/layout/radial5"/>
    <dgm:cxn modelId="{AA516CA3-872E-410B-9C51-312055773811}" type="presParOf" srcId="{85A65562-4C5F-46C2-88C0-238E96CC82F6}" destId="{461F478E-9827-4FCF-B27F-B88C0FCDDED7}" srcOrd="7" destOrd="0" presId="urn:microsoft.com/office/officeart/2005/8/layout/radial5"/>
    <dgm:cxn modelId="{22C76BA1-B7B5-42EF-86F4-4BAF00D89862}" type="presParOf" srcId="{461F478E-9827-4FCF-B27F-B88C0FCDDED7}" destId="{BA7DE7AD-D1A4-4C24-9094-B8398469611F}" srcOrd="0" destOrd="0" presId="urn:microsoft.com/office/officeart/2005/8/layout/radial5"/>
    <dgm:cxn modelId="{60FE64C2-41B7-4014-9254-35B57F12C3A2}" type="presParOf" srcId="{85A65562-4C5F-46C2-88C0-238E96CC82F6}" destId="{2CB54098-091F-455C-A287-4930279E0A83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67B678-0783-495D-AECD-EF6688038E1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173F7D2-64C7-434C-9153-B5CF497D6370}">
      <dgm:prSet phldrT="[Text]" custT="1"/>
      <dgm:spPr>
        <a:solidFill>
          <a:srgbClr val="0093DD"/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cs-CZ" sz="1600" b="1" dirty="0">
            <a:solidFill>
              <a:schemeClr val="bg1"/>
            </a:solidFill>
            <a:latin typeface="Segoe UI Light" panose="020B0502040204020203" pitchFamily="34" charset="0"/>
          </a:endParaRP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cs-CZ" sz="1600" b="1" dirty="0">
              <a:solidFill>
                <a:schemeClr val="bg1"/>
              </a:solidFill>
              <a:latin typeface="Segoe UI Light" panose="020B0502040204020203" pitchFamily="34" charset="0"/>
            </a:rPr>
            <a:t>Implementace nápravných opatření 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cs-CZ" sz="1600" b="1" dirty="0">
            <a:latin typeface="Segoe UI Light" panose="020B0502040204020203" pitchFamily="34" charset="0"/>
          </a:endParaRPr>
        </a:p>
      </dgm:t>
    </dgm:pt>
    <dgm:pt modelId="{B52449A3-5FA3-49B4-AED5-F5CF15C75857}" type="parTrans" cxnId="{1DEA131B-74C8-445A-927A-8E1AAA60474A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cs-CZ" b="0">
            <a:latin typeface="Segoe UI Light" panose="020B0502040204020203" pitchFamily="34" charset="0"/>
          </a:endParaRPr>
        </a:p>
      </dgm:t>
    </dgm:pt>
    <dgm:pt modelId="{7FE044E0-BEC9-4E19-860A-316E26F8927B}" type="sibTrans" cxnId="{1DEA131B-74C8-445A-927A-8E1AAA60474A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cs-CZ" b="0">
            <a:latin typeface="Segoe UI Light" panose="020B0502040204020203" pitchFamily="34" charset="0"/>
          </a:endParaRPr>
        </a:p>
      </dgm:t>
    </dgm:pt>
    <dgm:pt modelId="{6DEACAFC-C4D4-46F1-A95F-E3B19E8441BD}">
      <dgm:prSet phldrT="[Text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cs-CZ" sz="1100" b="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Pravidelné školení a semináře + nácviky reakcí při mimořádných událostech </a:t>
          </a:r>
        </a:p>
      </dgm:t>
    </dgm:pt>
    <dgm:pt modelId="{60E0327F-4DF3-428D-BCF3-E629F95C915B}" type="parTrans" cxnId="{C536C40A-A4F3-404F-BFE9-15F11688B989}">
      <dgm:prSet/>
      <dgm:spPr/>
      <dgm:t>
        <a:bodyPr/>
        <a:lstStyle/>
        <a:p>
          <a:endParaRPr lang="cs-CZ"/>
        </a:p>
      </dgm:t>
    </dgm:pt>
    <dgm:pt modelId="{6B0C32C4-25F9-464F-968D-F3582196D455}" type="sibTrans" cxnId="{C536C40A-A4F3-404F-BFE9-15F11688B98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466F3025-878A-456F-B2DC-3ABCA4294CA9}">
      <dgm:prSet phldrT="[Text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cs-CZ" sz="1100" b="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Projekt (ve vazbě na režim a typ školy) a instalace stavebně-technických bezpečnostních opatření</a:t>
          </a:r>
        </a:p>
      </dgm:t>
    </dgm:pt>
    <dgm:pt modelId="{DA1DC776-3457-48D1-9FE0-C62D6E7C3C3E}" type="parTrans" cxnId="{EAA96D9C-AF5D-4139-B5BB-2FDF302988C8}">
      <dgm:prSet/>
      <dgm:spPr/>
      <dgm:t>
        <a:bodyPr/>
        <a:lstStyle/>
        <a:p>
          <a:endParaRPr lang="cs-CZ"/>
        </a:p>
      </dgm:t>
    </dgm:pt>
    <dgm:pt modelId="{BC8B7829-261B-4FFF-BFE3-544DF3D616DE}" type="sibTrans" cxnId="{EAA96D9C-AF5D-4139-B5BB-2FDF302988C8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41FE5176-BD73-48F2-822D-64209C795DC6}">
      <dgm:prSet phldrT="[Text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cs-CZ" sz="1100" b="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Sepsání a zavedení do praxe bezpečnostně režimových opatření</a:t>
          </a:r>
        </a:p>
      </dgm:t>
    </dgm:pt>
    <dgm:pt modelId="{A423BCB2-C1DA-4B9F-B979-D24DE0BDB806}" type="sibTrans" cxnId="{EC40EDA2-62A9-4419-9B42-F6F82B0B4796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BC211E66-DEA2-4FD0-8AEB-B436011BC2A7}" type="parTrans" cxnId="{EC40EDA2-62A9-4419-9B42-F6F82B0B4796}">
      <dgm:prSet/>
      <dgm:spPr/>
      <dgm:t>
        <a:bodyPr/>
        <a:lstStyle/>
        <a:p>
          <a:endParaRPr lang="cs-CZ"/>
        </a:p>
      </dgm:t>
    </dgm:pt>
    <dgm:pt modelId="{3577E62B-937B-4FA6-9DAB-FA08E61DC873}" type="pres">
      <dgm:prSet presAssocID="{0A67B678-0783-495D-AECD-EF6688038E1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49CC498-1E7E-4E59-833C-B7E3EC7299BE}" type="pres">
      <dgm:prSet presAssocID="{D173F7D2-64C7-434C-9153-B5CF497D6370}" presName="centerShape" presStyleLbl="node0" presStyleIdx="0" presStyleCnt="1"/>
      <dgm:spPr/>
      <dgm:t>
        <a:bodyPr/>
        <a:lstStyle/>
        <a:p>
          <a:endParaRPr lang="cs-CZ"/>
        </a:p>
      </dgm:t>
    </dgm:pt>
    <dgm:pt modelId="{4A5C34F6-A0BB-4699-88A4-4DD93A6A3A8F}" type="pres">
      <dgm:prSet presAssocID="{41FE5176-BD73-48F2-822D-64209C795DC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DDBF54E-6EF8-4FFE-B602-D0403A9E541D}" type="pres">
      <dgm:prSet presAssocID="{41FE5176-BD73-48F2-822D-64209C795DC6}" presName="dummy" presStyleCnt="0"/>
      <dgm:spPr/>
    </dgm:pt>
    <dgm:pt modelId="{F760E6C4-70F6-43E0-B0A7-736448F52FA1}" type="pres">
      <dgm:prSet presAssocID="{A423BCB2-C1DA-4B9F-B979-D24DE0BDB806}" presName="sibTrans" presStyleLbl="sibTrans2D1" presStyleIdx="0" presStyleCnt="3"/>
      <dgm:spPr/>
      <dgm:t>
        <a:bodyPr/>
        <a:lstStyle/>
        <a:p>
          <a:endParaRPr lang="cs-CZ"/>
        </a:p>
      </dgm:t>
    </dgm:pt>
    <dgm:pt modelId="{D8ADB5BF-888A-49D2-98A1-364FD2617639}" type="pres">
      <dgm:prSet presAssocID="{6DEACAFC-C4D4-46F1-A95F-E3B19E8441B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097E292-6F7D-41F8-8A4C-0599EA09C111}" type="pres">
      <dgm:prSet presAssocID="{6DEACAFC-C4D4-46F1-A95F-E3B19E8441BD}" presName="dummy" presStyleCnt="0"/>
      <dgm:spPr/>
    </dgm:pt>
    <dgm:pt modelId="{6130B486-918D-496C-A216-F4C72A21ADD7}" type="pres">
      <dgm:prSet presAssocID="{6B0C32C4-25F9-464F-968D-F3582196D455}" presName="sibTrans" presStyleLbl="sibTrans2D1" presStyleIdx="1" presStyleCnt="3"/>
      <dgm:spPr/>
      <dgm:t>
        <a:bodyPr/>
        <a:lstStyle/>
        <a:p>
          <a:endParaRPr lang="cs-CZ"/>
        </a:p>
      </dgm:t>
    </dgm:pt>
    <dgm:pt modelId="{C7E5CFDD-161D-435C-A8FD-A02BE4B08287}" type="pres">
      <dgm:prSet presAssocID="{466F3025-878A-456F-B2DC-3ABCA4294C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951D253-BA6F-4B97-AC95-458E8638FE07}" type="pres">
      <dgm:prSet presAssocID="{466F3025-878A-456F-B2DC-3ABCA4294CA9}" presName="dummy" presStyleCnt="0"/>
      <dgm:spPr/>
    </dgm:pt>
    <dgm:pt modelId="{CD151823-ECF4-4FD6-94CC-071C6CDFE061}" type="pres">
      <dgm:prSet presAssocID="{BC8B7829-261B-4FFF-BFE3-544DF3D616DE}" presName="sibTrans" presStyleLbl="sibTrans2D1" presStyleIdx="2" presStyleCnt="3"/>
      <dgm:spPr/>
      <dgm:t>
        <a:bodyPr/>
        <a:lstStyle/>
        <a:p>
          <a:endParaRPr lang="cs-CZ"/>
        </a:p>
      </dgm:t>
    </dgm:pt>
  </dgm:ptLst>
  <dgm:cxnLst>
    <dgm:cxn modelId="{94EA8A8A-21A5-4989-8495-6B22F18840A1}" type="presOf" srcId="{D173F7D2-64C7-434C-9153-B5CF497D6370}" destId="{E49CC498-1E7E-4E59-833C-B7E3EC7299BE}" srcOrd="0" destOrd="0" presId="urn:microsoft.com/office/officeart/2005/8/layout/radial6"/>
    <dgm:cxn modelId="{8346E66F-6DA9-4856-A3AD-31C4F284D39B}" type="presOf" srcId="{6DEACAFC-C4D4-46F1-A95F-E3B19E8441BD}" destId="{D8ADB5BF-888A-49D2-98A1-364FD2617639}" srcOrd="0" destOrd="0" presId="urn:microsoft.com/office/officeart/2005/8/layout/radial6"/>
    <dgm:cxn modelId="{1DEA131B-74C8-445A-927A-8E1AAA60474A}" srcId="{0A67B678-0783-495D-AECD-EF6688038E1A}" destId="{D173F7D2-64C7-434C-9153-B5CF497D6370}" srcOrd="0" destOrd="0" parTransId="{B52449A3-5FA3-49B4-AED5-F5CF15C75857}" sibTransId="{7FE044E0-BEC9-4E19-860A-316E26F8927B}"/>
    <dgm:cxn modelId="{490DC77C-AE61-49AF-BD71-F6FA879EF3CC}" type="presOf" srcId="{BC8B7829-261B-4FFF-BFE3-544DF3D616DE}" destId="{CD151823-ECF4-4FD6-94CC-071C6CDFE061}" srcOrd="0" destOrd="0" presId="urn:microsoft.com/office/officeart/2005/8/layout/radial6"/>
    <dgm:cxn modelId="{2CEEBD2F-2F9A-4426-90BE-D2AFAD4B9ADD}" type="presOf" srcId="{6B0C32C4-25F9-464F-968D-F3582196D455}" destId="{6130B486-918D-496C-A216-F4C72A21ADD7}" srcOrd="0" destOrd="0" presId="urn:microsoft.com/office/officeart/2005/8/layout/radial6"/>
    <dgm:cxn modelId="{9A796CA3-1173-48F4-A772-04FAD866A4C6}" type="presOf" srcId="{466F3025-878A-456F-B2DC-3ABCA4294CA9}" destId="{C7E5CFDD-161D-435C-A8FD-A02BE4B08287}" srcOrd="0" destOrd="0" presId="urn:microsoft.com/office/officeart/2005/8/layout/radial6"/>
    <dgm:cxn modelId="{8EB32A07-7103-43F2-8951-D80C566A1503}" type="presOf" srcId="{0A67B678-0783-495D-AECD-EF6688038E1A}" destId="{3577E62B-937B-4FA6-9DAB-FA08E61DC873}" srcOrd="0" destOrd="0" presId="urn:microsoft.com/office/officeart/2005/8/layout/radial6"/>
    <dgm:cxn modelId="{7B0005F1-A3A5-4257-A1D6-522143F92E00}" type="presOf" srcId="{41FE5176-BD73-48F2-822D-64209C795DC6}" destId="{4A5C34F6-A0BB-4699-88A4-4DD93A6A3A8F}" srcOrd="0" destOrd="0" presId="urn:microsoft.com/office/officeart/2005/8/layout/radial6"/>
    <dgm:cxn modelId="{C536C40A-A4F3-404F-BFE9-15F11688B989}" srcId="{D173F7D2-64C7-434C-9153-B5CF497D6370}" destId="{6DEACAFC-C4D4-46F1-A95F-E3B19E8441BD}" srcOrd="1" destOrd="0" parTransId="{60E0327F-4DF3-428D-BCF3-E629F95C915B}" sibTransId="{6B0C32C4-25F9-464F-968D-F3582196D455}"/>
    <dgm:cxn modelId="{39B47A86-29CA-4C84-89E9-3EAC2BAA1735}" type="presOf" srcId="{A423BCB2-C1DA-4B9F-B979-D24DE0BDB806}" destId="{F760E6C4-70F6-43E0-B0A7-736448F52FA1}" srcOrd="0" destOrd="0" presId="urn:microsoft.com/office/officeart/2005/8/layout/radial6"/>
    <dgm:cxn modelId="{EAA96D9C-AF5D-4139-B5BB-2FDF302988C8}" srcId="{D173F7D2-64C7-434C-9153-B5CF497D6370}" destId="{466F3025-878A-456F-B2DC-3ABCA4294CA9}" srcOrd="2" destOrd="0" parTransId="{DA1DC776-3457-48D1-9FE0-C62D6E7C3C3E}" sibTransId="{BC8B7829-261B-4FFF-BFE3-544DF3D616DE}"/>
    <dgm:cxn modelId="{EC40EDA2-62A9-4419-9B42-F6F82B0B4796}" srcId="{D173F7D2-64C7-434C-9153-B5CF497D6370}" destId="{41FE5176-BD73-48F2-822D-64209C795DC6}" srcOrd="0" destOrd="0" parTransId="{BC211E66-DEA2-4FD0-8AEB-B436011BC2A7}" sibTransId="{A423BCB2-C1DA-4B9F-B979-D24DE0BDB806}"/>
    <dgm:cxn modelId="{251EC895-FEF9-46E9-A711-234206C8196A}" type="presParOf" srcId="{3577E62B-937B-4FA6-9DAB-FA08E61DC873}" destId="{E49CC498-1E7E-4E59-833C-B7E3EC7299BE}" srcOrd="0" destOrd="0" presId="urn:microsoft.com/office/officeart/2005/8/layout/radial6"/>
    <dgm:cxn modelId="{91FCB7C9-8729-4FD1-B0FD-EF546834DB5B}" type="presParOf" srcId="{3577E62B-937B-4FA6-9DAB-FA08E61DC873}" destId="{4A5C34F6-A0BB-4699-88A4-4DD93A6A3A8F}" srcOrd="1" destOrd="0" presId="urn:microsoft.com/office/officeart/2005/8/layout/radial6"/>
    <dgm:cxn modelId="{12CB65F8-0EEF-415D-A7D6-B171CC61074E}" type="presParOf" srcId="{3577E62B-937B-4FA6-9DAB-FA08E61DC873}" destId="{EDDBF54E-6EF8-4FFE-B602-D0403A9E541D}" srcOrd="2" destOrd="0" presId="urn:microsoft.com/office/officeart/2005/8/layout/radial6"/>
    <dgm:cxn modelId="{C1930BA5-CECE-4350-B024-F44D46294763}" type="presParOf" srcId="{3577E62B-937B-4FA6-9DAB-FA08E61DC873}" destId="{F760E6C4-70F6-43E0-B0A7-736448F52FA1}" srcOrd="3" destOrd="0" presId="urn:microsoft.com/office/officeart/2005/8/layout/radial6"/>
    <dgm:cxn modelId="{B4BB3A97-D977-4624-A5BF-7CDBEAD9C374}" type="presParOf" srcId="{3577E62B-937B-4FA6-9DAB-FA08E61DC873}" destId="{D8ADB5BF-888A-49D2-98A1-364FD2617639}" srcOrd="4" destOrd="0" presId="urn:microsoft.com/office/officeart/2005/8/layout/radial6"/>
    <dgm:cxn modelId="{0B5098BF-6025-4213-B302-1A550D570191}" type="presParOf" srcId="{3577E62B-937B-4FA6-9DAB-FA08E61DC873}" destId="{A097E292-6F7D-41F8-8A4C-0599EA09C111}" srcOrd="5" destOrd="0" presId="urn:microsoft.com/office/officeart/2005/8/layout/radial6"/>
    <dgm:cxn modelId="{94B94C15-1686-4569-A868-4FB253D1EBC7}" type="presParOf" srcId="{3577E62B-937B-4FA6-9DAB-FA08E61DC873}" destId="{6130B486-918D-496C-A216-F4C72A21ADD7}" srcOrd="6" destOrd="0" presId="urn:microsoft.com/office/officeart/2005/8/layout/radial6"/>
    <dgm:cxn modelId="{7DB475D5-EB6A-4997-99C7-2CC395A30682}" type="presParOf" srcId="{3577E62B-937B-4FA6-9DAB-FA08E61DC873}" destId="{C7E5CFDD-161D-435C-A8FD-A02BE4B08287}" srcOrd="7" destOrd="0" presId="urn:microsoft.com/office/officeart/2005/8/layout/radial6"/>
    <dgm:cxn modelId="{C423B5AE-D32E-46B8-98B7-E2AF75998B12}" type="presParOf" srcId="{3577E62B-937B-4FA6-9DAB-FA08E61DC873}" destId="{9951D253-BA6F-4B97-AC95-458E8638FE07}" srcOrd="8" destOrd="0" presId="urn:microsoft.com/office/officeart/2005/8/layout/radial6"/>
    <dgm:cxn modelId="{69DB52F9-479B-4711-B869-54661FDD177B}" type="presParOf" srcId="{3577E62B-937B-4FA6-9DAB-FA08E61DC873}" destId="{CD151823-ECF4-4FD6-94CC-071C6CDFE06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ACFFF-5A6B-442D-AD85-38FCCE651E7F}">
      <dsp:nvSpPr>
        <dsp:cNvPr id="0" name=""/>
        <dsp:cNvSpPr/>
      </dsp:nvSpPr>
      <dsp:spPr>
        <a:xfrm>
          <a:off x="2515233" y="1788929"/>
          <a:ext cx="2627633" cy="2542141"/>
        </a:xfrm>
        <a:prstGeom prst="ellipse">
          <a:avLst/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000" b="1" kern="1200" dirty="0">
              <a:latin typeface="Segoe UI Light" panose="020B0502040204020203" pitchFamily="34" charset="0"/>
            </a:rPr>
            <a:t>Tři základní pilíře dle ČSN 73 4400</a:t>
          </a:r>
        </a:p>
      </dsp:txBody>
      <dsp:txXfrm>
        <a:off x="2900041" y="2161217"/>
        <a:ext cx="1858017" cy="1797565"/>
      </dsp:txXfrm>
    </dsp:sp>
    <dsp:sp modelId="{F697FEEC-C0E5-4896-97AE-CB9FEB6C45D1}">
      <dsp:nvSpPr>
        <dsp:cNvPr id="0" name=""/>
        <dsp:cNvSpPr/>
      </dsp:nvSpPr>
      <dsp:spPr>
        <a:xfrm rot="16200000">
          <a:off x="3781725" y="1428972"/>
          <a:ext cx="94649" cy="546686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cs-CZ" sz="1900" b="0" kern="1200" dirty="0">
            <a:latin typeface="Segoe UI Light" panose="020B0502040204020203" pitchFamily="34" charset="0"/>
          </a:endParaRPr>
        </a:p>
      </dsp:txBody>
      <dsp:txXfrm>
        <a:off x="3795923" y="1552507"/>
        <a:ext cx="66254" cy="328012"/>
      </dsp:txXfrm>
    </dsp:sp>
    <dsp:sp modelId="{5FE24590-35D7-4B37-9221-C2A77A4DF6EC}">
      <dsp:nvSpPr>
        <dsp:cNvPr id="0" name=""/>
        <dsp:cNvSpPr/>
      </dsp:nvSpPr>
      <dsp:spPr>
        <a:xfrm>
          <a:off x="3025099" y="2443"/>
          <a:ext cx="1607901" cy="1607901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1100" b="0" kern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Bezpečnostní audit definovaných hrozeb</a:t>
          </a:r>
        </a:p>
      </dsp:txBody>
      <dsp:txXfrm>
        <a:off x="3260571" y="237915"/>
        <a:ext cx="1136957" cy="1136957"/>
      </dsp:txXfrm>
    </dsp:sp>
    <dsp:sp modelId="{FBDA3850-DAF9-4EEF-953B-E369B6279C62}">
      <dsp:nvSpPr>
        <dsp:cNvPr id="0" name=""/>
        <dsp:cNvSpPr/>
      </dsp:nvSpPr>
      <dsp:spPr>
        <a:xfrm>
          <a:off x="5172751" y="2786656"/>
          <a:ext cx="71994" cy="546686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cs-CZ" sz="1900" b="0" kern="1200" dirty="0">
            <a:latin typeface="Segoe UI Light" panose="020B0502040204020203" pitchFamily="34" charset="0"/>
          </a:endParaRPr>
        </a:p>
      </dsp:txBody>
      <dsp:txXfrm>
        <a:off x="5172751" y="2895993"/>
        <a:ext cx="50396" cy="328012"/>
      </dsp:txXfrm>
    </dsp:sp>
    <dsp:sp modelId="{9CF42EC4-E185-484A-9219-6779C7E2328A}">
      <dsp:nvSpPr>
        <dsp:cNvPr id="0" name=""/>
        <dsp:cNvSpPr/>
      </dsp:nvSpPr>
      <dsp:spPr>
        <a:xfrm>
          <a:off x="5278705" y="2256049"/>
          <a:ext cx="1607901" cy="1607901"/>
        </a:xfrm>
        <a:prstGeom prst="ellipse">
          <a:avLst/>
        </a:prstGeom>
        <a:solidFill>
          <a:srgbClr val="0093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1100" b="0" kern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Školení a semináře a vzdělávání</a:t>
          </a:r>
        </a:p>
      </dsp:txBody>
      <dsp:txXfrm>
        <a:off x="5514177" y="2491521"/>
        <a:ext cx="1136957" cy="1136957"/>
      </dsp:txXfrm>
    </dsp:sp>
    <dsp:sp modelId="{1C650E71-6043-44E4-9FC7-A0F8D85DF860}">
      <dsp:nvSpPr>
        <dsp:cNvPr id="0" name=""/>
        <dsp:cNvSpPr/>
      </dsp:nvSpPr>
      <dsp:spPr>
        <a:xfrm rot="5400000">
          <a:off x="3781077" y="4145525"/>
          <a:ext cx="95944" cy="546686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300" kern="1200" dirty="0"/>
        </a:p>
      </dsp:txBody>
      <dsp:txXfrm>
        <a:off x="3795469" y="4240471"/>
        <a:ext cx="67161" cy="328012"/>
      </dsp:txXfrm>
    </dsp:sp>
    <dsp:sp modelId="{16F9DAD6-1A2A-4263-BBC1-4CC1AF51E3B8}">
      <dsp:nvSpPr>
        <dsp:cNvPr id="0" name=""/>
        <dsp:cNvSpPr/>
      </dsp:nvSpPr>
      <dsp:spPr>
        <a:xfrm>
          <a:off x="3025099" y="4512098"/>
          <a:ext cx="1607901" cy="1607901"/>
        </a:xfrm>
        <a:prstGeom prst="ellipse">
          <a:avLst/>
        </a:prstGeom>
        <a:solidFill>
          <a:srgbClr val="0093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1100" b="0" kern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Zavedení organizačních a režimových opatření</a:t>
          </a:r>
        </a:p>
      </dsp:txBody>
      <dsp:txXfrm>
        <a:off x="3260571" y="4747570"/>
        <a:ext cx="1136957" cy="1136957"/>
      </dsp:txXfrm>
    </dsp:sp>
    <dsp:sp modelId="{461F478E-9827-4FCF-B27F-B88C0FCDDED7}">
      <dsp:nvSpPr>
        <dsp:cNvPr id="0" name=""/>
        <dsp:cNvSpPr/>
      </dsp:nvSpPr>
      <dsp:spPr>
        <a:xfrm rot="10800000">
          <a:off x="2413354" y="2786656"/>
          <a:ext cx="71994" cy="546686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300" kern="1200" dirty="0"/>
        </a:p>
      </dsp:txBody>
      <dsp:txXfrm rot="10800000">
        <a:off x="2434952" y="2895993"/>
        <a:ext cx="50396" cy="328012"/>
      </dsp:txXfrm>
    </dsp:sp>
    <dsp:sp modelId="{2CB54098-091F-455C-A287-4930279E0A83}">
      <dsp:nvSpPr>
        <dsp:cNvPr id="0" name=""/>
        <dsp:cNvSpPr/>
      </dsp:nvSpPr>
      <dsp:spPr>
        <a:xfrm>
          <a:off x="771493" y="2256049"/>
          <a:ext cx="1607901" cy="1607901"/>
        </a:xfrm>
        <a:prstGeom prst="ellipse">
          <a:avLst/>
        </a:prstGeom>
        <a:solidFill>
          <a:srgbClr val="0093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1100" b="0" kern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Instalace technických prostředků zabezpečení</a:t>
          </a:r>
        </a:p>
      </dsp:txBody>
      <dsp:txXfrm>
        <a:off x="1006965" y="2491521"/>
        <a:ext cx="1136957" cy="11369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51823-ECF4-4FD6-94CC-071C6CDFE061}">
      <dsp:nvSpPr>
        <dsp:cNvPr id="0" name=""/>
        <dsp:cNvSpPr/>
      </dsp:nvSpPr>
      <dsp:spPr>
        <a:xfrm>
          <a:off x="1310617" y="755264"/>
          <a:ext cx="5036864" cy="5036864"/>
        </a:xfrm>
        <a:prstGeom prst="blockArc">
          <a:avLst>
            <a:gd name="adj1" fmla="val 9000000"/>
            <a:gd name="adj2" fmla="val 16200000"/>
            <a:gd name="adj3" fmla="val 464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30B486-918D-496C-A216-F4C72A21ADD7}">
      <dsp:nvSpPr>
        <dsp:cNvPr id="0" name=""/>
        <dsp:cNvSpPr/>
      </dsp:nvSpPr>
      <dsp:spPr>
        <a:xfrm>
          <a:off x="1310617" y="755264"/>
          <a:ext cx="5036864" cy="5036864"/>
        </a:xfrm>
        <a:prstGeom prst="blockArc">
          <a:avLst>
            <a:gd name="adj1" fmla="val 1800000"/>
            <a:gd name="adj2" fmla="val 9000000"/>
            <a:gd name="adj3" fmla="val 464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0E6C4-70F6-43E0-B0A7-736448F52FA1}">
      <dsp:nvSpPr>
        <dsp:cNvPr id="0" name=""/>
        <dsp:cNvSpPr/>
      </dsp:nvSpPr>
      <dsp:spPr>
        <a:xfrm>
          <a:off x="1310617" y="755264"/>
          <a:ext cx="5036864" cy="5036864"/>
        </a:xfrm>
        <a:prstGeom prst="blockArc">
          <a:avLst>
            <a:gd name="adj1" fmla="val 16200000"/>
            <a:gd name="adj2" fmla="val 1800000"/>
            <a:gd name="adj3" fmla="val 464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9CC498-1E7E-4E59-833C-B7E3EC7299BE}">
      <dsp:nvSpPr>
        <dsp:cNvPr id="0" name=""/>
        <dsp:cNvSpPr/>
      </dsp:nvSpPr>
      <dsp:spPr>
        <a:xfrm>
          <a:off x="2669864" y="2114511"/>
          <a:ext cx="2318370" cy="2318370"/>
        </a:xfrm>
        <a:prstGeom prst="ellipse">
          <a:avLst/>
        </a:prstGeom>
        <a:solidFill>
          <a:srgbClr val="0093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cs-CZ" sz="1600" b="1" kern="1200" dirty="0">
            <a:solidFill>
              <a:schemeClr val="bg1"/>
            </a:solidFill>
            <a:latin typeface="Segoe UI Light" panose="020B0502040204020203" pitchFamily="34" charset="0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1600" b="1" kern="1200" dirty="0">
              <a:solidFill>
                <a:schemeClr val="bg1"/>
              </a:solidFill>
              <a:latin typeface="Segoe UI Light" panose="020B0502040204020203" pitchFamily="34" charset="0"/>
            </a:rPr>
            <a:t>Implementace nápravných opatření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cs-CZ" sz="1600" b="1" kern="1200" dirty="0">
            <a:latin typeface="Segoe UI Light" panose="020B0502040204020203" pitchFamily="34" charset="0"/>
          </a:endParaRPr>
        </a:p>
      </dsp:txBody>
      <dsp:txXfrm>
        <a:off x="3009381" y="2454028"/>
        <a:ext cx="1639336" cy="1639336"/>
      </dsp:txXfrm>
    </dsp:sp>
    <dsp:sp modelId="{4A5C34F6-A0BB-4699-88A4-4DD93A6A3A8F}">
      <dsp:nvSpPr>
        <dsp:cNvPr id="0" name=""/>
        <dsp:cNvSpPr/>
      </dsp:nvSpPr>
      <dsp:spPr>
        <a:xfrm>
          <a:off x="3017620" y="2257"/>
          <a:ext cx="1622859" cy="1622859"/>
        </a:xfrm>
        <a:prstGeom prst="ellipse">
          <a:avLst/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b="0" kern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Sepsání a zavedení do praxe bezpečnostně režimových opatření</a:t>
          </a:r>
        </a:p>
      </dsp:txBody>
      <dsp:txXfrm>
        <a:off x="3255282" y="239919"/>
        <a:ext cx="1147535" cy="1147535"/>
      </dsp:txXfrm>
    </dsp:sp>
    <dsp:sp modelId="{D8ADB5BF-888A-49D2-98A1-364FD2617639}">
      <dsp:nvSpPr>
        <dsp:cNvPr id="0" name=""/>
        <dsp:cNvSpPr/>
      </dsp:nvSpPr>
      <dsp:spPr>
        <a:xfrm>
          <a:off x="5148050" y="3692271"/>
          <a:ext cx="1622859" cy="1622859"/>
        </a:xfrm>
        <a:prstGeom prst="ellipse">
          <a:avLst/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b="0" kern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Pravidelné školení a semináře + nácviky reakcí při mimořádných událostech </a:t>
          </a:r>
        </a:p>
      </dsp:txBody>
      <dsp:txXfrm>
        <a:off x="5385712" y="3929933"/>
        <a:ext cx="1147535" cy="1147535"/>
      </dsp:txXfrm>
    </dsp:sp>
    <dsp:sp modelId="{C7E5CFDD-161D-435C-A8FD-A02BE4B08287}">
      <dsp:nvSpPr>
        <dsp:cNvPr id="0" name=""/>
        <dsp:cNvSpPr/>
      </dsp:nvSpPr>
      <dsp:spPr>
        <a:xfrm>
          <a:off x="887190" y="3692271"/>
          <a:ext cx="1622859" cy="1622859"/>
        </a:xfrm>
        <a:prstGeom prst="ellipse">
          <a:avLst/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b="0" kern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Projekt (ve vazbě na režim a typ školy) a instalace stavebně-technických bezpečnostních opatření</a:t>
          </a:r>
        </a:p>
      </dsp:txBody>
      <dsp:txXfrm>
        <a:off x="1124852" y="3929933"/>
        <a:ext cx="1147535" cy="1147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7842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7" cy="497842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D1BAC493-AF6E-4980-8F78-AA1B2E52951F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6257"/>
            <a:ext cx="2972547" cy="497841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3852" y="9446257"/>
            <a:ext cx="2972547" cy="497841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D43AD893-2908-46B2-AF01-1FF8F73F5A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6464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7842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97842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9669F340-E375-4493-8985-4B647AFA7F81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44600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0" tIns="45935" rIns="91870" bIns="4593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480" y="4785955"/>
            <a:ext cx="5487041" cy="3915926"/>
          </a:xfrm>
          <a:prstGeom prst="rect">
            <a:avLst/>
          </a:prstGeom>
        </p:spPr>
        <p:txBody>
          <a:bodyPr vert="horz" lIns="91870" tIns="45935" rIns="91870" bIns="45935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7846"/>
            <a:ext cx="2972547" cy="497842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3852" y="9447846"/>
            <a:ext cx="2972547" cy="497842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1E485F02-2BEA-4867-8BDA-5943AA9285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5660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85F02-2BEA-4867-8BDA-5943AA92858C}" type="slidenum">
              <a:rPr lang="cs-CZ" smtClean="0"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9743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98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272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418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68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3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547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660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745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54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761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75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3251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652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665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62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66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336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814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8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571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01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18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22000">
              <a:schemeClr val="bg1">
                <a:alpha val="83000"/>
              </a:schemeClr>
            </a:gs>
            <a:gs pos="83000">
              <a:srgbClr val="E7F7FF">
                <a:alpha val="68000"/>
              </a:srgbClr>
            </a:gs>
            <a:gs pos="100000">
              <a:srgbClr val="E7F7FF">
                <a:alpha val="97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68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22000">
              <a:schemeClr val="bg1"/>
            </a:gs>
            <a:gs pos="83000">
              <a:srgbClr val="E7F7FF"/>
            </a:gs>
            <a:gs pos="100000">
              <a:srgbClr val="E7F7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95C3C-9B7F-4DAE-A8C6-3198296D284F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16.10.2018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AAC8D-5B90-4D76-816D-7EB938395B2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00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file:///C:\DISK%20G\a%20-%20DOVERVILLE\AB&#352;\V&#253;kres1\Drawing\~Str&#225;nka-1\Obd&#233;ln&#237;k%20" TargetMode="External"/><Relationship Id="rId3" Type="http://schemas.openxmlformats.org/officeDocument/2006/relationships/image" Target="../media/image5.jp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ociacebezpecnaskola.cz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://www.mvcr.cz/clanek/zverejneni-ceske-technicke-normy-csn-73-4400-prevence-kriminality-rizeni-bezpecnosti-pri-planovani-realizaci-a-uzivani-skol-a-skolskych-zarizeni.asp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ázek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53385" y="4571906"/>
            <a:ext cx="5090615" cy="2285811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90162" y="-1"/>
            <a:ext cx="5053838" cy="22860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4053385" y="2117936"/>
            <a:ext cx="5090615" cy="2604189"/>
          </a:xfrm>
          <a:prstGeom prst="rect">
            <a:avLst/>
          </a:prstGeom>
          <a:solidFill>
            <a:srgbClr val="0093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7675" y="2969660"/>
            <a:ext cx="2880000" cy="90074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127103" y="2239323"/>
            <a:ext cx="1564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 spolupráci s</a:t>
            </a:r>
          </a:p>
        </p:txBody>
      </p:sp>
      <p:sp>
        <p:nvSpPr>
          <p:cNvPr id="11" name="Ovál 4"/>
          <p:cNvSpPr/>
          <p:nvPr/>
        </p:nvSpPr>
        <p:spPr>
          <a:xfrm>
            <a:off x="4597952" y="2457687"/>
            <a:ext cx="4143599" cy="19494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4000" b="1" kern="1200" dirty="0">
                <a:latin typeface="Segoe UI Light" panose="020B0502040204020203" pitchFamily="34" charset="0"/>
              </a:rPr>
              <a:t>Asociace </a:t>
            </a:r>
          </a:p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4000" b="1" kern="1200" dirty="0">
                <a:latin typeface="Segoe UI Light" panose="020B0502040204020203" pitchFamily="34" charset="0"/>
              </a:rPr>
              <a:t>Bezpečná škola</a:t>
            </a:r>
          </a:p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2400" b="1" dirty="0" smtClean="0">
                <a:latin typeface="Segoe UI Light" panose="020B0502040204020203" pitchFamily="34" charset="0"/>
              </a:rPr>
              <a:t>Veronika FÁBEROVÁ</a:t>
            </a:r>
          </a:p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800" b="1" dirty="0" smtClean="0">
                <a:latin typeface="Segoe UI Light" panose="020B0502040204020203" pitchFamily="34" charset="0"/>
              </a:rPr>
              <a:t>(</a:t>
            </a:r>
            <a:r>
              <a:rPr lang="cs-CZ" sz="800" b="1" dirty="0" err="1" smtClean="0">
                <a:latin typeface="Segoe UI Light" panose="020B0502040204020203" pitchFamily="34" charset="0"/>
              </a:rPr>
              <a:t>IK</a:t>
            </a:r>
            <a:r>
              <a:rPr lang="cs-CZ" sz="800" b="1" dirty="0" smtClean="0">
                <a:latin typeface="Segoe UI Light" panose="020B0502040204020203" pitchFamily="34" charset="0"/>
              </a:rPr>
              <a:t> </a:t>
            </a:r>
            <a:r>
              <a:rPr lang="cs-CZ" sz="800" b="1" dirty="0" err="1" smtClean="0">
                <a:latin typeface="Segoe UI Light" panose="020B0502040204020203" pitchFamily="34" charset="0"/>
              </a:rPr>
              <a:t>OMC</a:t>
            </a:r>
            <a:r>
              <a:rPr lang="cs-CZ" sz="800" b="1" dirty="0" smtClean="0">
                <a:latin typeface="Segoe UI Light" panose="020B0502040204020203" pitchFamily="34" charset="0"/>
              </a:rPr>
              <a:t>)</a:t>
            </a:r>
            <a:endParaRPr lang="cs-CZ" sz="800" b="1" kern="1200" dirty="0">
              <a:latin typeface="Segoe UI Light" panose="020B0502040204020203" pitchFamily="34" charset="0"/>
            </a:endParaRPr>
          </a:p>
        </p:txBody>
      </p:sp>
      <p:cxnSp>
        <p:nvCxnSpPr>
          <p:cNvPr id="12" name="Přímá spojnice 11"/>
          <p:cNvCxnSpPr/>
          <p:nvPr/>
        </p:nvCxnSpPr>
        <p:spPr>
          <a:xfrm>
            <a:off x="4053385" y="-163773"/>
            <a:ext cx="0" cy="719237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378940" y="172995"/>
            <a:ext cx="3237471" cy="185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18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391886" y="0"/>
            <a:ext cx="9535886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269546" y="1760539"/>
            <a:ext cx="8596668" cy="38807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4400" dirty="0" smtClean="0"/>
          </a:p>
          <a:p>
            <a:endParaRPr lang="cs-CZ" sz="4400" dirty="0"/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587527" y="683740"/>
            <a:ext cx="60672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dirty="0"/>
              <a:t>TOHLE ASI NECHCEME, ŽE?</a:t>
            </a:r>
            <a:endParaRPr lang="cs-CZ" sz="3600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  <p:pic>
        <p:nvPicPr>
          <p:cNvPr id="8" name="Picture 2" descr="Výsledek obrázku pro HI SECURITY IN SCHO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18" y="1525646"/>
            <a:ext cx="7348364" cy="489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74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391886" y="0"/>
            <a:ext cx="9535886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269546" y="1760539"/>
            <a:ext cx="8596668" cy="38807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4400" dirty="0" smtClean="0"/>
          </a:p>
          <a:p>
            <a:endParaRPr lang="cs-CZ" sz="4400" dirty="0"/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587527" y="683740"/>
            <a:ext cx="60672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dirty="0"/>
              <a:t>TOHLE ASI NECHCEME, ŽE?</a:t>
            </a:r>
            <a:endParaRPr lang="cs-CZ" sz="3600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  <p:pic>
        <p:nvPicPr>
          <p:cNvPr id="10" name="Zástupný symbol pro obsah 3"/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353" y="1591853"/>
            <a:ext cx="5071294" cy="507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66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391886" y="0"/>
            <a:ext cx="9535886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269546" y="1760539"/>
            <a:ext cx="8596668" cy="38807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4400" dirty="0" smtClean="0"/>
          </a:p>
          <a:p>
            <a:endParaRPr lang="cs-CZ" sz="4400" dirty="0"/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587527" y="683740"/>
            <a:ext cx="60672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dirty="0"/>
              <a:t>TOHLE ASI NECHCEME, ŽE?</a:t>
            </a:r>
            <a:endParaRPr lang="cs-CZ" sz="3600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  <p:pic>
        <p:nvPicPr>
          <p:cNvPr id="15" name="Zástupný symbol pro obsah 3"/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27" y="1898650"/>
            <a:ext cx="787400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85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391886" y="0"/>
            <a:ext cx="9535886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>
                <a:solidFill>
                  <a:prstClr val="white"/>
                </a:solidFill>
                <a:latin typeface="Segoe UI Light" panose="020B0502040204020203" pitchFamily="34" charset="0"/>
              </a:rPr>
              <a:t>Proces řízení bezpečnosti</a:t>
            </a: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269546" y="1760539"/>
            <a:ext cx="8596668" cy="38807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4400" dirty="0" smtClean="0"/>
          </a:p>
          <a:p>
            <a:endParaRPr lang="cs-CZ" sz="4400" dirty="0"/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587527" y="683740"/>
            <a:ext cx="60672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dirty="0"/>
              <a:t>TOHLE ASI NECHCEME, ŽE?</a:t>
            </a:r>
            <a:endParaRPr lang="cs-CZ" sz="3600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  <p:pic>
        <p:nvPicPr>
          <p:cNvPr id="15" name="Zástupný symbol pro obsah 3"/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98" y="1760539"/>
            <a:ext cx="4408003" cy="49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053385" y="2117936"/>
            <a:ext cx="5090615" cy="2604189"/>
          </a:xfrm>
          <a:prstGeom prst="rect">
            <a:avLst/>
          </a:prstGeom>
          <a:solidFill>
            <a:srgbClr val="DA2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11" name="Ovál 4"/>
          <p:cNvSpPr/>
          <p:nvPr/>
        </p:nvSpPr>
        <p:spPr>
          <a:xfrm>
            <a:off x="4597952" y="2457687"/>
            <a:ext cx="4143599" cy="19494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algn="ctr" defTabSz="889000">
              <a:spcBef>
                <a:spcPct val="0"/>
              </a:spcBef>
            </a:pPr>
            <a:r>
              <a:rPr lang="cs-CZ" sz="4000" b="1" dirty="0">
                <a:solidFill>
                  <a:prstClr val="white"/>
                </a:solidFill>
                <a:latin typeface="Segoe UI Light" panose="020B0502040204020203" pitchFamily="34" charset="0"/>
              </a:rPr>
              <a:t>Význam bezpečnostních opatření</a:t>
            </a:r>
          </a:p>
        </p:txBody>
      </p:sp>
      <p:cxnSp>
        <p:nvCxnSpPr>
          <p:cNvPr id="12" name="Přímá spojnice 11"/>
          <p:cNvCxnSpPr>
            <a:cxnSpLocks/>
          </p:cNvCxnSpPr>
          <p:nvPr/>
        </p:nvCxnSpPr>
        <p:spPr>
          <a:xfrm>
            <a:off x="4053385" y="-163773"/>
            <a:ext cx="0" cy="7021773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Obrázek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90162" y="-1"/>
            <a:ext cx="5053838" cy="228600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162" y="4403936"/>
            <a:ext cx="5053838" cy="2454065"/>
          </a:xfrm>
          <a:prstGeom prst="rect">
            <a:avLst/>
          </a:prstGeom>
        </p:spPr>
      </p:pic>
      <p:cxnSp>
        <p:nvCxnSpPr>
          <p:cNvPr id="23" name="Přímá spojnice 22"/>
          <p:cNvCxnSpPr>
            <a:cxnSpLocks/>
          </p:cNvCxnSpPr>
          <p:nvPr/>
        </p:nvCxnSpPr>
        <p:spPr>
          <a:xfrm>
            <a:off x="4053385" y="-163773"/>
            <a:ext cx="0" cy="7021773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402449" y="2493273"/>
            <a:ext cx="3237471" cy="185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98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DA251C"/>
              </a:gs>
              <a:gs pos="24000">
                <a:srgbClr val="DA251C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>
                <a:solidFill>
                  <a:prstClr val="white"/>
                </a:solidFill>
                <a:latin typeface="Segoe UI Light" panose="020B0502040204020203" pitchFamily="34" charset="0"/>
              </a:rPr>
              <a:t>Význam preventivních  bezpečnostních opatření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70300" y="681679"/>
            <a:ext cx="6995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9000">
              <a:spcBef>
                <a:spcPct val="0"/>
              </a:spcBef>
            </a:pPr>
            <a:r>
              <a:rPr lang="cs-CZ" dirty="0">
                <a:solidFill>
                  <a:prstClr val="black">
                    <a:lumMod val="75000"/>
                    <a:lumOff val="25000"/>
                  </a:prstClr>
                </a:solidFill>
                <a:latin typeface="Segoe UI Light" panose="020B0502040204020203" pitchFamily="34" charset="0"/>
              </a:rPr>
              <a:t>Vliv bezpečnostních opatření </a:t>
            </a:r>
            <a:r>
              <a:rPr lang="cs-CZ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 Light" panose="020B0502040204020203" pitchFamily="34" charset="0"/>
              </a:rPr>
              <a:t>na bezpečnost žáků</a:t>
            </a:r>
          </a:p>
        </p:txBody>
      </p:sp>
      <p:graphicFrame>
        <p:nvGraphicFramePr>
          <p:cNvPr id="8" name="Graf 7"/>
          <p:cNvGraphicFramePr/>
          <p:nvPr>
            <p:extLst>
              <p:ext uri="{D42A27DB-BD31-4B8C-83A1-F6EECF244321}">
                <p14:modId xmlns:p14="http://schemas.microsoft.com/office/powerpoint/2010/main" val="2825397197"/>
              </p:ext>
            </p:extLst>
          </p:nvPr>
        </p:nvGraphicFramePr>
        <p:xfrm>
          <a:off x="54000" y="1467986"/>
          <a:ext cx="9036000" cy="556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0647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DA251C"/>
              </a:gs>
              <a:gs pos="24000">
                <a:srgbClr val="DA251C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>
                <a:solidFill>
                  <a:prstClr val="white"/>
                </a:solidFill>
                <a:latin typeface="Segoe UI Light" panose="020B0502040204020203" pitchFamily="34" charset="0"/>
              </a:rPr>
              <a:t>Význam bezpečnostních opatření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70300" y="681679"/>
            <a:ext cx="6995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9000">
              <a:spcBef>
                <a:spcPct val="0"/>
              </a:spcBef>
            </a:pPr>
            <a:r>
              <a:rPr lang="cs-CZ" dirty="0">
                <a:solidFill>
                  <a:prstClr val="black">
                    <a:lumMod val="75000"/>
                    <a:lumOff val="25000"/>
                  </a:prstClr>
                </a:solidFill>
                <a:latin typeface="Segoe UI Light" panose="020B0502040204020203" pitchFamily="34" charset="0"/>
              </a:rPr>
              <a:t>Vliv bezpečnostních opatření </a:t>
            </a:r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 Light" panose="020B0502040204020203" pitchFamily="34" charset="0"/>
              </a:rPr>
              <a:t>v závislosti na lidském faktoru</a:t>
            </a:r>
            <a:endParaRPr lang="cs-CZ" b="1" dirty="0">
              <a:solidFill>
                <a:prstClr val="black">
                  <a:lumMod val="75000"/>
                  <a:lumOff val="25000"/>
                </a:prstClr>
              </a:solidFill>
              <a:latin typeface="Segoe UI Light" panose="020B0502040204020203" pitchFamily="34" charset="0"/>
            </a:endParaRPr>
          </a:p>
        </p:txBody>
      </p:sp>
      <p:graphicFrame>
        <p:nvGraphicFramePr>
          <p:cNvPr id="11" name="Graf 10"/>
          <p:cNvGraphicFramePr/>
          <p:nvPr>
            <p:extLst>
              <p:ext uri="{D42A27DB-BD31-4B8C-83A1-F6EECF244321}">
                <p14:modId xmlns:p14="http://schemas.microsoft.com/office/powerpoint/2010/main" val="1595548666"/>
              </p:ext>
            </p:extLst>
          </p:nvPr>
        </p:nvGraphicFramePr>
        <p:xfrm>
          <a:off x="54000" y="1310400"/>
          <a:ext cx="9036000" cy="554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038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391886" y="0"/>
            <a:ext cx="9535886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Bezpečnostní audity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152400" y="1485901"/>
            <a:ext cx="8713814" cy="41554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4400" dirty="0"/>
              <a:t>Jedná se o objektivní zjištění a popis stavu z </a:t>
            </a:r>
            <a:r>
              <a:rPr lang="cs-CZ" sz="4400" dirty="0" smtClean="0"/>
              <a:t>hlediska:</a:t>
            </a:r>
          </a:p>
          <a:p>
            <a:pPr lvl="1"/>
            <a:r>
              <a:rPr lang="cs-CZ" sz="4000" dirty="0" smtClean="0"/>
              <a:t> </a:t>
            </a:r>
            <a:r>
              <a:rPr lang="cs-CZ" sz="4000" dirty="0"/>
              <a:t>provozních, </a:t>
            </a:r>
            <a:endParaRPr lang="cs-CZ" sz="4000" dirty="0" smtClean="0"/>
          </a:p>
          <a:p>
            <a:pPr lvl="1"/>
            <a:r>
              <a:rPr lang="cs-CZ" sz="4000" dirty="0" smtClean="0"/>
              <a:t>Režimových,	</a:t>
            </a:r>
          </a:p>
          <a:p>
            <a:pPr lvl="1"/>
            <a:r>
              <a:rPr lang="cs-CZ" sz="4000" dirty="0" smtClean="0"/>
              <a:t>bezpečnostních opatření</a:t>
            </a:r>
          </a:p>
          <a:p>
            <a:pPr marL="457200" lvl="1" indent="0">
              <a:buNone/>
            </a:pPr>
            <a:r>
              <a:rPr lang="cs-CZ" sz="4000" dirty="0" smtClean="0"/>
              <a:t>při </a:t>
            </a:r>
            <a:r>
              <a:rPr lang="cs-CZ" sz="4000" dirty="0"/>
              <a:t>využití stavebně technických a technických zařízení.</a:t>
            </a:r>
          </a:p>
          <a:p>
            <a:endParaRPr lang="cs-CZ" sz="4400" dirty="0" smtClean="0"/>
          </a:p>
          <a:p>
            <a:endParaRPr lang="cs-CZ" sz="4400" dirty="0"/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587527" y="683740"/>
            <a:ext cx="60672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>
                <a:latin typeface="+mn-lt"/>
              </a:rPr>
              <a:t>CO JE „BEZPEČNOSTNÍ AUDIT“</a:t>
            </a:r>
            <a:endParaRPr lang="cs-CZ" sz="36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370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341086" y="0"/>
            <a:ext cx="9535886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Bezpečnostní audity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269546" y="1760539"/>
            <a:ext cx="8596668" cy="38807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4400" dirty="0" smtClean="0"/>
          </a:p>
          <a:p>
            <a:endParaRPr lang="cs-CZ" sz="4400" dirty="0"/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587527" y="683740"/>
            <a:ext cx="60672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>
                <a:latin typeface="+mn-lt"/>
              </a:rPr>
              <a:t>PROČ POTŘEBUJEME AUDIT?</a:t>
            </a:r>
            <a:endParaRPr lang="cs-CZ" sz="36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5" name="Zástupný symbol pro obsah 3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46" y="2390032"/>
            <a:ext cx="4038566" cy="2657636"/>
          </a:xfrm>
          <a:prstGeom prst="rect">
            <a:avLst/>
          </a:prstGeom>
        </p:spPr>
      </p:pic>
      <p:sp>
        <p:nvSpPr>
          <p:cNvPr id="21" name="Zástupný symbol pro obsah 6"/>
          <p:cNvSpPr txBox="1">
            <a:spLocks/>
          </p:cNvSpPr>
          <p:nvPr/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ZJIŠTĚNÍ SOUČASNÉHO STAVU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OBJEVENÍ PROBLÉMŮ, KTERÉ JE TŘEBA HNED ŘEŠIT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VYHLEDÁNÍ SLABIN, KTERÉ JE TŘEBA HLOUBĚJI PROVĚŘIT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NÁLEZ, KTERÝ JE TŘEBA DLOUHODOBĚ SLEDOVAT</a:t>
            </a: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Zástupný symbol pro text 5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JAKO PREVENTIVNÍ LÉKAŘSKÁ PROHLÍDKA</a:t>
            </a:r>
            <a:endParaRPr kumimoji="0" lang="cs-CZ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063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391886" y="0"/>
            <a:ext cx="9535886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Bezpečnostní audity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269546" y="1760539"/>
            <a:ext cx="8596668" cy="38807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4400" dirty="0" smtClean="0"/>
          </a:p>
          <a:p>
            <a:endParaRPr lang="cs-CZ" sz="4400" dirty="0"/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587527" y="683740"/>
            <a:ext cx="60672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>
                <a:latin typeface="+mn-lt"/>
              </a:rPr>
              <a:t>PROČ POTŘEBUJEME AUDIT?</a:t>
            </a:r>
            <a:endParaRPr lang="cs-CZ" sz="36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" name="Zástupný symbol pro obsah 3"/>
          <p:cNvPicPr>
            <a:picLocks noGrp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95" y="1313623"/>
            <a:ext cx="3441270" cy="2387302"/>
          </a:xfrm>
          <a:prstGeom prst="rect">
            <a:avLst/>
          </a:prstGeom>
        </p:spPr>
      </p:pic>
      <p:pic>
        <p:nvPicPr>
          <p:cNvPr id="16" name="Picture 2" descr="Výsledek obrázku pro rozřazovací test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637" y="1167493"/>
            <a:ext cx="2952326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ýsledek obrázku pro rozřazovací test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899" y="3851672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325703"/>
              </p:ext>
            </p:extLst>
          </p:nvPr>
        </p:nvGraphicFramePr>
        <p:xfrm>
          <a:off x="5040312" y="3808412"/>
          <a:ext cx="3228975" cy="239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Visio" r:id="rId8" imgW="3228899" imgH="2390850" progId="Visio.Drawing.15">
                  <p:link updateAutomatic="1"/>
                </p:oleObj>
              </mc:Choice>
              <mc:Fallback>
                <p:oleObj name="Visio" r:id="rId8" imgW="3228899" imgH="2390850" progId="Visio.Drawing.15">
                  <p:link updateAutomatic="1"/>
                  <p:pic>
                    <p:nvPicPr>
                      <p:cNvPr id="0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0312" y="3808412"/>
                        <a:ext cx="3228975" cy="239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93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129230" y="590550"/>
            <a:ext cx="8877300" cy="56769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3200" b="1" dirty="0" smtClean="0">
                <a:solidFill>
                  <a:schemeClr val="tx1"/>
                </a:solidFill>
                <a:hlinkClick r:id="rId3"/>
              </a:rPr>
              <a:t>www.asociacebezpecnaskola.cz</a:t>
            </a:r>
            <a:r>
              <a:rPr lang="cs-CZ" sz="3200" b="1" dirty="0" smtClean="0">
                <a:solidFill>
                  <a:schemeClr val="tx1"/>
                </a:solidFill>
              </a:rPr>
              <a:t> </a:t>
            </a:r>
          </a:p>
          <a:p>
            <a:endParaRPr lang="cs-CZ" sz="3200" b="1" dirty="0" smtClean="0">
              <a:solidFill>
                <a:schemeClr val="tx1"/>
              </a:solidFill>
            </a:endParaRPr>
          </a:p>
          <a:p>
            <a:r>
              <a:rPr lang="cs-CZ" sz="3200" b="1" dirty="0" smtClean="0">
                <a:solidFill>
                  <a:schemeClr val="tx1"/>
                </a:solidFill>
              </a:rPr>
              <a:t>Posláním </a:t>
            </a:r>
            <a:r>
              <a:rPr lang="cs-CZ" sz="3200" b="1" dirty="0">
                <a:solidFill>
                  <a:schemeClr val="tx1"/>
                </a:solidFill>
              </a:rPr>
              <a:t>Asociace bezpečná </a:t>
            </a:r>
            <a:r>
              <a:rPr lang="cs-CZ" sz="3200" b="1" dirty="0" smtClean="0">
                <a:solidFill>
                  <a:schemeClr val="tx1"/>
                </a:solidFill>
              </a:rPr>
              <a:t>škola je:</a:t>
            </a:r>
          </a:p>
          <a:p>
            <a:endParaRPr lang="cs-CZ" sz="3200" b="1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1"/>
                </a:solidFill>
              </a:rPr>
              <a:t>Napomoci</a:t>
            </a:r>
            <a:r>
              <a:rPr lang="cs-CZ" sz="3200" b="1" dirty="0" smtClean="0">
                <a:solidFill>
                  <a:schemeClr val="tx1"/>
                </a:solidFill>
              </a:rPr>
              <a:t> smysluplnému </a:t>
            </a:r>
            <a:r>
              <a:rPr lang="cs-CZ" sz="3200" b="1" dirty="0">
                <a:solidFill>
                  <a:schemeClr val="tx1"/>
                </a:solidFill>
              </a:rPr>
              <a:t>řešení </a:t>
            </a:r>
            <a:r>
              <a:rPr lang="cs-CZ" sz="3200" b="1" dirty="0" smtClean="0">
                <a:solidFill>
                  <a:schemeClr val="tx1"/>
                </a:solidFill>
              </a:rPr>
              <a:t>bezpečnosti škol</a:t>
            </a:r>
            <a:endParaRPr lang="cs-CZ" sz="32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1"/>
                </a:solidFill>
              </a:rPr>
              <a:t>Poskytnout školám </a:t>
            </a:r>
            <a:r>
              <a:rPr lang="cs-CZ" sz="3200" b="1" dirty="0">
                <a:solidFill>
                  <a:schemeClr val="tx1"/>
                </a:solidFill>
              </a:rPr>
              <a:t>odbornou </a:t>
            </a:r>
            <a:r>
              <a:rPr lang="cs-CZ" sz="3200" b="1" dirty="0" smtClean="0">
                <a:solidFill>
                  <a:schemeClr val="tx1"/>
                </a:solidFill>
              </a:rPr>
              <a:t>bezpečnostní pomoc </a:t>
            </a:r>
            <a:r>
              <a:rPr lang="cs-CZ" sz="3200" b="1" dirty="0">
                <a:solidFill>
                  <a:schemeClr val="tx1"/>
                </a:solidFill>
              </a:rPr>
              <a:t>a </a:t>
            </a:r>
            <a:r>
              <a:rPr lang="cs-CZ" sz="3200" b="1" dirty="0" smtClean="0">
                <a:solidFill>
                  <a:schemeClr val="tx1"/>
                </a:solidFill>
              </a:rPr>
              <a:t>metodické vedení</a:t>
            </a:r>
            <a:endParaRPr lang="cs-CZ" sz="3200" b="1" dirty="0">
              <a:solidFill>
                <a:schemeClr val="tx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>
                <a:solidFill>
                  <a:prstClr val="white"/>
                </a:solidFill>
                <a:latin typeface="Segoe UI Light" panose="020B0502040204020203" pitchFamily="34" charset="0"/>
              </a:rPr>
              <a:t>Představení Asociace Bezpečná škola</a:t>
            </a: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81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Bezpečnostní audity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06186" y="1443841"/>
            <a:ext cx="828675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dirty="0"/>
              <a:t>CÍLEM BEZPEČNOSTNÍHO AUDITU JE: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/>
              <a:t>DEFINOVAT BEZPEČNOSTNÍ HROZBY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/>
              <a:t>STAVIT MÍRU RIZIKA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/>
              <a:t>NAVRHNOUT OPATŘENÍ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/>
              <a:t>KOMUNIKOVAT OPATŘENÍ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63085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latin typeface="+mn-lt"/>
              </a:rPr>
              <a:t>CO JE „BEZPEČNOSTNÍ AUDIT“</a:t>
            </a:r>
            <a:endParaRPr lang="cs-CZ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11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8238" y="74716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Bezpečnostní audity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06186" y="1443841"/>
            <a:ext cx="828675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DOHODNEME SI TERMÍN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PROSTUDUJEME SI PŘEDEM URČITÉ DOKUMENTY, O KTERÉ VÁS POŽÁDÁME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ZREALIZUJEME ÚVODNÍ SCHŮZKU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VLASTNÍ AUDIT NA MÍSTĚ TRVÁ ZPRAVIDLA 1 -2 DNY – DLE SLOŽITOSTI OBJEKTU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POŠLEME VÁM NÁŠ NÁVRH ZPRÁVY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SEJDEME SE NA ZÁVĚREČNÉ SCHŮZCE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latin typeface="+mn-lt"/>
              </a:rPr>
              <a:t>JAK AUDIT PROBÍHÁ?</a:t>
            </a:r>
            <a:endParaRPr lang="cs-CZ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190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8238" y="74716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Bezpečnostní audity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06186" y="1443841"/>
            <a:ext cx="828675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dirty="0"/>
              <a:t>POTŘEBUJEME OD VÁS: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Dohodnout </a:t>
            </a:r>
            <a:r>
              <a:rPr lang="cs-CZ" sz="3200" dirty="0"/>
              <a:t>si termín/y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Poskytnout </a:t>
            </a:r>
            <a:r>
              <a:rPr lang="cs-CZ" sz="3200" dirty="0"/>
              <a:t>některé informace předem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Určit </a:t>
            </a:r>
            <a:r>
              <a:rPr lang="cs-CZ" sz="3200" dirty="0"/>
              <a:t>„průvodce“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Realizovat </a:t>
            </a:r>
            <a:r>
              <a:rPr lang="cs-CZ" sz="3200" dirty="0"/>
              <a:t>úvodní a závěrečnou schůzku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latin typeface="+mn-lt"/>
              </a:rPr>
              <a:t>CO SE ODE MNE BUDE CHTÍT?</a:t>
            </a:r>
            <a:endParaRPr lang="cs-CZ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742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8238" y="74716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Bezpečnostní audity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06186" y="1443841"/>
            <a:ext cx="828675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dirty="0"/>
              <a:t>TERMÍNY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cs-CZ" sz="2800" dirty="0"/>
              <a:t>KDY NÁM ZAŠLETE DOKUMENTY K PROSTUDOVÁNÍ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cs-CZ" sz="2800" dirty="0"/>
              <a:t>KDY UDĚLÁME VSTUPNÍ SCHŮZKU/ZAHÁJENÍ AUDITU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cs-CZ" sz="2800" dirty="0"/>
              <a:t>AUDIT TRVÁ 1-2 DNY NA MÍSTĚ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cs-CZ" sz="2800" dirty="0"/>
              <a:t>CCA DO TÝDNE VÁM POŠLEME NÁVRH ZPRÁVY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cs-CZ" sz="2800" dirty="0"/>
              <a:t>VY NAVRHNETE TERMÍN ZÁVĚREČNÉ SCHŮZKY cca za týden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latin typeface="+mn-lt"/>
              </a:rPr>
              <a:t>CO SE ODE MNE BUDE CHTÍT?</a:t>
            </a:r>
            <a:endParaRPr lang="cs-CZ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264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8238" y="74716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>
                <a:solidFill>
                  <a:prstClr val="white"/>
                </a:solidFill>
                <a:latin typeface="Segoe UI Light" panose="020B0502040204020203" pitchFamily="34" charset="0"/>
              </a:rPr>
              <a:t>Představení Asociace Bezpečná škola</a:t>
            </a:r>
          </a:p>
        </p:txBody>
      </p:sp>
      <p:sp>
        <p:nvSpPr>
          <p:cNvPr id="2" name="Obdélník 1"/>
          <p:cNvSpPr/>
          <p:nvPr/>
        </p:nvSpPr>
        <p:spPr>
          <a:xfrm>
            <a:off x="506186" y="1443841"/>
            <a:ext cx="828675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/>
              <a:t>Dokumentace pro auditora (před návštěvou) : </a:t>
            </a: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Vyplněný dotazník ABŠ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Organizační, provozní či jiný podobný typ řádu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 Požární směrnice (požární evakuační plán)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 Dokumentace BOZP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 Traumatologický plán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 Krizový plán pro případ mimořádných událostí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 Seznam zavedených preventivních programů bezpečnosti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 Stavební půdorysy objektu (pokud existují)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Ideální způsob předání je elektronickou formou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latin typeface="+mn-lt"/>
              </a:rPr>
              <a:t>CO SE ODE MNE BUDE CHTÍT?</a:t>
            </a:r>
            <a:endParaRPr lang="cs-CZ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645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391886" y="0"/>
            <a:ext cx="9535886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Bezpečnostní audity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269546" y="1760539"/>
            <a:ext cx="8596668" cy="38807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4400" dirty="0" smtClean="0"/>
          </a:p>
          <a:p>
            <a:endParaRPr lang="cs-CZ" sz="4400" dirty="0"/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1" y="683740"/>
            <a:ext cx="8242300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>
                <a:latin typeface="+mn-lt"/>
              </a:rPr>
              <a:t>VÝSLEDKY NEJSOU </a:t>
            </a:r>
            <a:r>
              <a:rPr lang="cs-CZ" sz="3600" b="1" dirty="0" smtClean="0">
                <a:latin typeface="+mn-lt"/>
              </a:rPr>
              <a:t>  „</a:t>
            </a:r>
            <a:r>
              <a:rPr lang="cs-CZ" sz="3600" b="1" dirty="0">
                <a:latin typeface="+mn-lt"/>
              </a:rPr>
              <a:t>VRAŽEDNÁ ZBRAŇ“</a:t>
            </a:r>
            <a:r>
              <a:rPr lang="cs-CZ" sz="3600" dirty="0"/>
              <a:t/>
            </a:r>
            <a:br>
              <a:rPr lang="cs-CZ" sz="3600" dirty="0"/>
            </a:br>
            <a:endParaRPr lang="cs-CZ" sz="3600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  <p:pic>
        <p:nvPicPr>
          <p:cNvPr id="10" name="Zástupný symbol pro obsah 3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1167493"/>
            <a:ext cx="4103288" cy="549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4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Bezpečnostní audity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06186" y="1443841"/>
            <a:ext cx="304981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/>
              <a:t>ZEPTEJTE SE: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71213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latin typeface="+mn-lt"/>
              </a:rPr>
              <a:t>JAK DOBŘE VYBRAT AUDITORA?</a:t>
            </a:r>
            <a:endParaRPr lang="cs-CZ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Zástupný symbol pro text 9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mtClean="0"/>
              <a:t>ZVAŽTE:</a:t>
            </a:r>
            <a:endParaRPr lang="cs-CZ" dirty="0"/>
          </a:p>
        </p:txBody>
      </p:sp>
      <p:sp>
        <p:nvSpPr>
          <p:cNvPr id="11" name="Zástupný symbol pro obsah 8"/>
          <p:cNvSpPr txBox="1">
            <a:spLocks/>
          </p:cNvSpPr>
          <p:nvPr/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 ZKUŠENOSTI Z AUDITNÍ PRAXE (NEJLÉPE NA ŠKOLÁCH)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KDO JSOU JEJICH KLIENTI?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JSOU SCHOPNI S VÁMI DLOUHODOBĚ SPOLUPRACOVAT?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JAKÉ JSOU JEJICH ZNALOSTI O POSTUPECH BEZP. SLOŽEK</a:t>
            </a: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Zástupný symbol pro obsah 10"/>
          <p:cNvSpPr txBox="1">
            <a:spLocks/>
          </p:cNvSpPr>
          <p:nvPr/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MAJÍ DOBROU POVĚST?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MAJÍ VŮBEC NĚJAKOU ODBORNOU POVĚST?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JSOU ZÁROVEŇ DODAVATELÉ BEZP. SYSTÉMŮ?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41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-8238" y="74716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Bezpečnostní audity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06186" y="1443841"/>
            <a:ext cx="828675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/>
              <a:t>SYSTÉM ŠKOLENÍ AUDITORŮ ABŠ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/>
              <a:t>PRAXE V OBORU BEZPEČNOSTI (PRŮZKUMY A AUDITY)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/>
              <a:t>KOMUNIKAČNÍ SCHOPNOSTI,  PSANÍ ZPRÁV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/>
              <a:t>ABSOLVOVÁNÍ ODBORNÉHO ŠKOLENÍ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/>
              <a:t>ABSOLVOVÁNÍ PRAKTICKÉHO ZÁCVIKU POD VEDENÍM ZKUŠENÉHO AUDITORA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/>
              <a:t>ZNALOST PŘÍSLUŠNÝCH TECHNICKÝCH NOREM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/>
              <a:t>PRAVIDELNÉ DOŠKOLOVÁNÍ  –  UP-DATE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6689573" cy="4837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latin typeface="+mn-lt"/>
              </a:rPr>
              <a:t>JAK DOBŘE VYBRAT AUDITORA?</a:t>
            </a:r>
            <a:endParaRPr lang="cs-CZ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683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15" descr="C:\Users\PSchmid\Desktop\JOB\Audity\České Budějovice 2016\HLUBOKÁ NAD VLTAVOU\foto\DSCN44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8890" y="4047067"/>
            <a:ext cx="5075110" cy="281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81722" y="-16933"/>
            <a:ext cx="5062278" cy="2959985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4053385" y="2279822"/>
            <a:ext cx="5090616" cy="2298357"/>
          </a:xfrm>
          <a:prstGeom prst="rect">
            <a:avLst/>
          </a:prstGeom>
          <a:solidFill>
            <a:srgbClr val="0093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1" name="Ovál 4"/>
          <p:cNvSpPr/>
          <p:nvPr/>
        </p:nvSpPr>
        <p:spPr>
          <a:xfrm>
            <a:off x="4110681" y="2279822"/>
            <a:ext cx="5033320" cy="229835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4000" b="1" dirty="0">
                <a:latin typeface="Segoe UI Light" panose="020B0502040204020203" pitchFamily="34" charset="0"/>
              </a:rPr>
              <a:t>Stav škol </a:t>
            </a:r>
          </a:p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3200" b="1" dirty="0" smtClean="0">
                <a:latin typeface="Segoe UI Light" panose="020B0502040204020203" pitchFamily="34" charset="0"/>
              </a:rPr>
              <a:t>24 </a:t>
            </a:r>
            <a:r>
              <a:rPr lang="cs-CZ" sz="3200" b="1" dirty="0">
                <a:latin typeface="Segoe UI Light" panose="020B0502040204020203" pitchFamily="34" charset="0"/>
              </a:rPr>
              <a:t>měsíců od nabytí platnosti ČSN 73 4400</a:t>
            </a:r>
            <a:endParaRPr lang="cs-CZ" sz="3200" b="1" kern="1200" dirty="0">
              <a:latin typeface="Segoe UI Light" panose="020B050204020402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376502" y="1175473"/>
            <a:ext cx="3237471" cy="185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Přímá spojnice 8"/>
          <p:cNvCxnSpPr/>
          <p:nvPr/>
        </p:nvCxnSpPr>
        <p:spPr>
          <a:xfrm>
            <a:off x="4053385" y="-163773"/>
            <a:ext cx="0" cy="719237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35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Stav škol – </a:t>
            </a:r>
            <a:r>
              <a:rPr lang="cs-CZ" sz="1400" b="1" dirty="0" smtClean="0">
                <a:solidFill>
                  <a:schemeClr val="bg1"/>
                </a:solidFill>
                <a:latin typeface="Segoe UI Light" panose="020B0502040204020203" pitchFamily="34" charset="0"/>
              </a:rPr>
              <a:t>24 </a:t>
            </a: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měsíců po  nabytí platnosti ČSN 73 4400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xmlns="" id="{71AAB637-9DB4-4D77-B590-CE2D6FDEB4FD}"/>
              </a:ext>
            </a:extLst>
          </p:cNvPr>
          <p:cNvSpPr/>
          <p:nvPr/>
        </p:nvSpPr>
        <p:spPr>
          <a:xfrm>
            <a:off x="293204" y="1298210"/>
            <a:ext cx="855759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cs-CZ" sz="2400" b="1" dirty="0"/>
              <a:t>Jaké chyby při zabezpečení škol se u nás nejčastěji dělají?</a:t>
            </a:r>
          </a:p>
          <a:p>
            <a:pPr>
              <a:spcAft>
                <a:spcPts val="0"/>
              </a:spcAft>
            </a:pPr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Chybí 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systematické vedení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zavedený systém v této problematice.  Pokud nepřijmeme osvědčené modely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principy systematického řízení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,obdobné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požární prevenci, je zavedení normy do praxe složité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Řada škol udělala po auditech nebo uceleném projektu „Ozbrojený útočník“ </a:t>
            </a:r>
            <a:r>
              <a:rPr lang="cs-CZ" sz="2000" b="1" dirty="0"/>
              <a:t>dílčí kroky, ale chybí jim komplexnost.</a:t>
            </a:r>
            <a:r>
              <a:rPr lang="cs-CZ" sz="2000" dirty="0"/>
              <a:t> Něco začali řešit, ale často se neposunuli dál, nebo se po nějaké době opět vrátily k původním chybám.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Například - stále je velká část škol fyzicky otevřená jakékoliv návštěvě s tím, že škola má být přeci otevřená komukoliv. V tomto ohledu často slyšíme od škol, že „to“ nejde </a:t>
            </a:r>
            <a:r>
              <a:rPr lang="cs-CZ" sz="2000" dirty="0" smtClean="0"/>
              <a:t>vyřešit…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Problém není v tom, že to nejde, ale v tom zda vedení školy chce nebo nechce a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zda má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následně sílu 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vyžadovat režimová opatření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 zaměstnanců školy, žáků a rodičů.</a:t>
            </a:r>
          </a:p>
        </p:txBody>
      </p:sp>
    </p:spTree>
    <p:extLst>
      <p:ext uri="{BB962C8B-B14F-4D97-AF65-F5344CB8AC3E}">
        <p14:creationId xmlns:p14="http://schemas.microsoft.com/office/powerpoint/2010/main" val="392608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86" y="1089087"/>
            <a:ext cx="7829550" cy="4474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14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Stav škol – </a:t>
            </a:r>
            <a:r>
              <a:rPr lang="cs-CZ" sz="1400" b="1" dirty="0" smtClean="0">
                <a:solidFill>
                  <a:schemeClr val="bg1"/>
                </a:solidFill>
                <a:latin typeface="Segoe UI Light" panose="020B0502040204020203" pitchFamily="34" charset="0"/>
              </a:rPr>
              <a:t>24 měsíců </a:t>
            </a: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po  nabytí platnosti ČSN 73 4400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xmlns="" id="{71AAB637-9DB4-4D77-B590-CE2D6FDEB4FD}"/>
              </a:ext>
            </a:extLst>
          </p:cNvPr>
          <p:cNvSpPr/>
          <p:nvPr/>
        </p:nvSpPr>
        <p:spPr>
          <a:xfrm>
            <a:off x="293204" y="1298210"/>
            <a:ext cx="8557591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cs-CZ" sz="2400" b="1" dirty="0"/>
              <a:t>Jaké chyby při zabezpečení škol se u nás nejčastěji dělají?</a:t>
            </a:r>
          </a:p>
          <a:p>
            <a:pPr>
              <a:spcAft>
                <a:spcPts val="0"/>
              </a:spcAft>
            </a:pPr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Řada škol vidí řešení 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jen v instalované bezpečnostní technice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která ale samozřejmě není samospasná a opět vyžaduje režim. 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Školy mnohdy 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nakoupí ne zcela smysluplnou techniku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nebo ji nemají dobře nainstalovanou a používanou.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Školy také neumí  vnímání varovných signálů, které jsou mnohdy od žáků nebo dalších osob vysílány, ale školy je nevidí, nebo nerozpoznají. Řada útoků v zahraničí se dala eliminovat, kdyby se 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naslouchalo varovným signálům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které byly vysílány.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Školy mnohdy přeceňují dopad a význam nácviků jednání při ozbrojeném útočníkovi a nadřazují jej každodenní „nudné“ prevenci.  Žel to je rys i některých zřizovatelů, kteří se 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shlédly v nácviku a zapomněli na systém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40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15" descr="C:\Users\PSchmid\Desktop\JOB\Audity\České Budějovice 2016\HLUBOKÁ NAD VLTAVOU\foto\DSCN44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8890" y="4047067"/>
            <a:ext cx="5075110" cy="281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81722" y="-16933"/>
            <a:ext cx="5062278" cy="2959985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4053385" y="2279822"/>
            <a:ext cx="5090616" cy="2298357"/>
          </a:xfrm>
          <a:prstGeom prst="rect">
            <a:avLst/>
          </a:prstGeom>
          <a:solidFill>
            <a:srgbClr val="0093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1" name="Ovál 4"/>
          <p:cNvSpPr/>
          <p:nvPr/>
        </p:nvSpPr>
        <p:spPr>
          <a:xfrm>
            <a:off x="4110681" y="2279822"/>
            <a:ext cx="5033320" cy="229835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4000" b="1" dirty="0">
                <a:latin typeface="Segoe UI Light" panose="020B0502040204020203" pitchFamily="34" charset="0"/>
              </a:rPr>
              <a:t>Typické chyby </a:t>
            </a:r>
          </a:p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4000" b="1" dirty="0">
                <a:latin typeface="Segoe UI Light" panose="020B0502040204020203" pitchFamily="34" charset="0"/>
              </a:rPr>
              <a:t>v řízení bezpečnosti</a:t>
            </a:r>
            <a:endParaRPr lang="cs-CZ" sz="1400" b="1" kern="1200" dirty="0">
              <a:latin typeface="Segoe UI Light" panose="020B050204020402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376502" y="1175473"/>
            <a:ext cx="3237471" cy="185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Přímá spojnice 8"/>
          <p:cNvCxnSpPr/>
          <p:nvPr/>
        </p:nvCxnSpPr>
        <p:spPr>
          <a:xfrm>
            <a:off x="4053385" y="-163773"/>
            <a:ext cx="0" cy="719237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61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15" descr="C:\Users\PSchmid\Desktop\JOB\Audity\České Budějovice 2016\HLUBOKÁ NAD VLTAVOU\foto\DSCN44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100" y="2274580"/>
            <a:ext cx="4320000" cy="33034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Pilíř číslo jedna – bezpečnostně režimová opatření  nejčastější chyby</a:t>
            </a:r>
          </a:p>
        </p:txBody>
      </p:sp>
      <p:sp>
        <p:nvSpPr>
          <p:cNvPr id="8" name="Obdélník 7"/>
          <p:cNvSpPr/>
          <p:nvPr/>
        </p:nvSpPr>
        <p:spPr>
          <a:xfrm>
            <a:off x="335470" y="793119"/>
            <a:ext cx="85002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Neuzavřené dveře v době vyučování na perimetru (plášti) budovy,  škola je  </a:t>
            </a:r>
            <a:r>
              <a:rPr lang="cs-CZ" sz="2000" b="1" dirty="0" smtClean="0"/>
              <a:t>přístupná, protože </a:t>
            </a:r>
            <a:r>
              <a:rPr lang="cs-CZ" sz="2000" b="1" dirty="0"/>
              <a:t>není dodržován režim z mnoha „objektivních“ důvodů.  </a:t>
            </a:r>
          </a:p>
          <a:p>
            <a:r>
              <a:rPr lang="cs-CZ" sz="2000" b="1" dirty="0"/>
              <a:t>Například  kuřácké pauzy,  nutnost vyvětrat,  nutnost si „jen odběhnout“ </a:t>
            </a:r>
            <a:r>
              <a:rPr lang="cs-CZ" sz="2000" b="1" dirty="0" smtClean="0"/>
              <a:t>atd.  </a:t>
            </a:r>
            <a:endParaRPr lang="cs-CZ" sz="2000" b="1" dirty="0"/>
          </a:p>
        </p:txBody>
      </p:sp>
      <p:pic>
        <p:nvPicPr>
          <p:cNvPr id="11" name="Obrázek 10" descr="B:\Audity_škol\ZŠ_Sokolov\Fota\IMG_399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764" y="3314000"/>
            <a:ext cx="4026943" cy="30886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632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Pilíř číslo jedna – bezpečnostně režimová opatření  nejčastější chyby</a:t>
            </a:r>
          </a:p>
        </p:txBody>
      </p:sp>
      <p:sp>
        <p:nvSpPr>
          <p:cNvPr id="8" name="Obdélník 7"/>
          <p:cNvSpPr/>
          <p:nvPr/>
        </p:nvSpPr>
        <p:spPr>
          <a:xfrm>
            <a:off x="335470" y="780404"/>
            <a:ext cx="85478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Neuzavřené dveře v době vyučování na perimetru (plášti) budovy,  škola je  </a:t>
            </a:r>
            <a:r>
              <a:rPr lang="cs-CZ" sz="2000" b="1" dirty="0" smtClean="0"/>
              <a:t>přístupná, protože </a:t>
            </a:r>
            <a:r>
              <a:rPr lang="cs-CZ" sz="2000" b="1" dirty="0"/>
              <a:t>není dodržován režim z mnoha „objektivních“ důvodů.  </a:t>
            </a:r>
          </a:p>
          <a:p>
            <a:r>
              <a:rPr lang="cs-CZ" sz="2000" b="1" dirty="0"/>
              <a:t>Například  kuřácké pauzy,  nutnost vyvětrat,  nutnost si „jen odběhnout“ </a:t>
            </a:r>
            <a:r>
              <a:rPr lang="cs-CZ" sz="2000" b="1" dirty="0" err="1"/>
              <a:t>atd</a:t>
            </a:r>
            <a:r>
              <a:rPr lang="cs-CZ" sz="2000" b="1" dirty="0"/>
              <a:t>  </a:t>
            </a:r>
          </a:p>
        </p:txBody>
      </p:sp>
      <p:pic>
        <p:nvPicPr>
          <p:cNvPr id="1026" name="Picture 2" descr="B:\Audity_škol\2017_AUDITY\Audit_ZŠ_Plzeň\Fota\2016-03-03 17.58.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04" y="2240400"/>
            <a:ext cx="4328160" cy="3246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B:\Audity_škol\2017_AUDITY\Audit_ZŠ_Plzeň\Fota\2016-04-27 11.30.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116" y="2985637"/>
            <a:ext cx="4206240" cy="31546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69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Pilíř číslo jedna – bezpečnostně režimová opatření  nejčastější chyby</a:t>
            </a:r>
          </a:p>
        </p:txBody>
      </p:sp>
      <p:pic>
        <p:nvPicPr>
          <p:cNvPr id="5" name="obrázek 52" descr="C:\Users\PSchmid\Desktop\JOB\Audity\České Budějovice 2016\ČESKÉ BUDĚJOVICE\FOTO\klíče\DSCN3923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65100" y="2252463"/>
            <a:ext cx="4320000" cy="33034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Obdélník 7"/>
          <p:cNvSpPr/>
          <p:nvPr/>
        </p:nvSpPr>
        <p:spPr>
          <a:xfrm>
            <a:off x="307594" y="805418"/>
            <a:ext cx="86608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Klíčové hospodářství – vedeno chaoticky, bez evidence vydávání/vrácení klíčů, není jasný </a:t>
            </a:r>
            <a:r>
              <a:rPr lang="cs-CZ" sz="2000" b="1" dirty="0" smtClean="0"/>
              <a:t>stav </a:t>
            </a:r>
            <a:r>
              <a:rPr lang="cs-CZ" sz="2000" b="1" dirty="0"/>
              <a:t>kolik existuje kopií klíčů, klíče jsou nakupovány bez </a:t>
            </a:r>
            <a:r>
              <a:rPr lang="cs-CZ" sz="2000" b="1" dirty="0" smtClean="0"/>
              <a:t>režimu…</a:t>
            </a:r>
            <a:endParaRPr lang="cs-CZ" sz="2000" b="1" dirty="0"/>
          </a:p>
        </p:txBody>
      </p:sp>
      <p:pic>
        <p:nvPicPr>
          <p:cNvPr id="9" name="Obrázek 8"/>
          <p:cNvPicPr/>
          <p:nvPr/>
        </p:nvPicPr>
        <p:blipFill>
          <a:blip r:embed="rId4"/>
          <a:stretch>
            <a:fillRect/>
          </a:stretch>
        </p:blipFill>
        <p:spPr>
          <a:xfrm>
            <a:off x="4745232" y="2918806"/>
            <a:ext cx="4223204" cy="3825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890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Pilíř číslo jedna – bezpečnostně režimová opatření  nejčastější chyby</a:t>
            </a:r>
          </a:p>
        </p:txBody>
      </p:sp>
      <p:sp>
        <p:nvSpPr>
          <p:cNvPr id="8" name="Obdélník 7"/>
          <p:cNvSpPr/>
          <p:nvPr/>
        </p:nvSpPr>
        <p:spPr>
          <a:xfrm>
            <a:off x="307594" y="805418"/>
            <a:ext cx="85443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Návštěvnický řád, zvláště v kritických časech (přelomy vyučování, obědy </a:t>
            </a:r>
            <a:r>
              <a:rPr lang="cs-CZ" sz="2000" b="1" dirty="0" err="1"/>
              <a:t>atd</a:t>
            </a:r>
            <a:r>
              <a:rPr lang="cs-CZ" sz="2000" b="1" dirty="0"/>
              <a:t>).  Škola, </a:t>
            </a:r>
            <a:r>
              <a:rPr lang="cs-CZ" sz="2000" b="1" dirty="0" smtClean="0"/>
              <a:t>která byla </a:t>
            </a:r>
            <a:r>
              <a:rPr lang="cs-CZ" sz="2000" b="1" dirty="0"/>
              <a:t>ráno kvalitně režimově ošetřena, se stává volně dostupnou pro cizí osoby.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997" y="2016125"/>
            <a:ext cx="6166714" cy="46250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47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Pilíř číslo jedna – bezpečnostně režimová opatření  nejčastější chyby</a:t>
            </a:r>
          </a:p>
        </p:txBody>
      </p:sp>
      <p:pic>
        <p:nvPicPr>
          <p:cNvPr id="9" name="Obrázek 8" descr="C:\Users\Sladky.ICS-KV\AppData\Local\Microsoft\Windows\Temporary Internet Files\Content.Word\IMG_408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94" y="2012941"/>
            <a:ext cx="4255690" cy="3301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Obdélník 6"/>
          <p:cNvSpPr/>
          <p:nvPr/>
        </p:nvSpPr>
        <p:spPr>
          <a:xfrm>
            <a:off x="307595" y="805418"/>
            <a:ext cx="87094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Opačné extrémy režimového řešení – škola je zamčena v rozporu s požárními </a:t>
            </a:r>
            <a:r>
              <a:rPr lang="cs-CZ" sz="2000" b="1" dirty="0" smtClean="0"/>
              <a:t>předpisy a </a:t>
            </a:r>
            <a:r>
              <a:rPr lang="cs-CZ" sz="2000" b="1" dirty="0"/>
              <a:t>odborně způsobilá osoba požární ochrany tento stav přehlíží nebo toleruje 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93000" y="2583317"/>
            <a:ext cx="4563007" cy="3422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364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Pilíř číslo jedna – bezpečnostně režimová opatření  nejčastější chyby</a:t>
            </a:r>
          </a:p>
        </p:txBody>
      </p:sp>
      <p:sp>
        <p:nvSpPr>
          <p:cNvPr id="7" name="Obdélník 6"/>
          <p:cNvSpPr/>
          <p:nvPr/>
        </p:nvSpPr>
        <p:spPr>
          <a:xfrm>
            <a:off x="307594" y="805418"/>
            <a:ext cx="86388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Únikové evakuační plány a značení únikových tras - velmi důležité při úniku v </a:t>
            </a:r>
            <a:r>
              <a:rPr lang="cs-CZ" sz="2000" b="1" dirty="0" smtClean="0"/>
              <a:t>případě ozbrojeného </a:t>
            </a:r>
            <a:r>
              <a:rPr lang="cs-CZ" sz="2000" b="1" dirty="0"/>
              <a:t>útočníka – je chybné, nedostatečné nebo zcela špatně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547" y="1923691"/>
            <a:ext cx="4267301" cy="2924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50533" y="2523743"/>
            <a:ext cx="4495906" cy="35551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29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Pilíř tři – stavebně technické prostředky - nejčastější chyby</a:t>
            </a:r>
          </a:p>
        </p:txBody>
      </p:sp>
      <p:sp>
        <p:nvSpPr>
          <p:cNvPr id="8" name="Obdélník 7"/>
          <p:cNvSpPr/>
          <p:nvPr/>
        </p:nvSpPr>
        <p:spPr>
          <a:xfrm>
            <a:off x="313523" y="772347"/>
            <a:ext cx="84367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Nevyhovující zámkové systémy – na plášti budovy a uvnitř školy  (fota  jsou kabinet </a:t>
            </a:r>
            <a:r>
              <a:rPr lang="cs-CZ" sz="2000" b="1" dirty="0" smtClean="0"/>
              <a:t>chemie </a:t>
            </a:r>
            <a:r>
              <a:rPr lang="cs-CZ" sz="2000" b="1" dirty="0"/>
              <a:t>a třídy, které nelze díky systému klíčů zamknout v případě invakuace)</a:t>
            </a:r>
          </a:p>
        </p:txBody>
      </p:sp>
      <p:pic>
        <p:nvPicPr>
          <p:cNvPr id="6" name="Obrázek 5"/>
          <p:cNvPicPr/>
          <p:nvPr/>
        </p:nvPicPr>
        <p:blipFill>
          <a:blip r:embed="rId3"/>
          <a:stretch>
            <a:fillRect/>
          </a:stretch>
        </p:blipFill>
        <p:spPr>
          <a:xfrm>
            <a:off x="474459" y="1906996"/>
            <a:ext cx="3635375" cy="38569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Obrázek 6"/>
          <p:cNvPicPr/>
          <p:nvPr/>
        </p:nvPicPr>
        <p:blipFill>
          <a:blip r:embed="rId4"/>
          <a:stretch>
            <a:fillRect/>
          </a:stretch>
        </p:blipFill>
        <p:spPr>
          <a:xfrm>
            <a:off x="4580482" y="2178184"/>
            <a:ext cx="4024675" cy="35858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810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Pilíř tři – stavebně technické prostředky - nejčastější chyby</a:t>
            </a:r>
          </a:p>
        </p:txBody>
      </p:sp>
      <p:sp>
        <p:nvSpPr>
          <p:cNvPr id="8" name="Obdélník 7"/>
          <p:cNvSpPr/>
          <p:nvPr/>
        </p:nvSpPr>
        <p:spPr>
          <a:xfrm>
            <a:off x="474458" y="806852"/>
            <a:ext cx="82694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Nevhodně zvolená technika a instalace v rozporu s normou a sledovaným cílem – montáž dle platných norem a montáž s ohledem na ochranu osob – nikoliv </a:t>
            </a:r>
            <a:r>
              <a:rPr lang="cs-CZ" sz="2000" b="1" dirty="0" smtClean="0"/>
              <a:t>majetku</a:t>
            </a:r>
            <a:endParaRPr lang="cs-CZ" sz="2000" b="1" dirty="0"/>
          </a:p>
        </p:txBody>
      </p:sp>
      <p:pic>
        <p:nvPicPr>
          <p:cNvPr id="7" name="Obrázek 6" descr="B:\Audity_škol\Audit_škol_Středočeský_kraj\1_Gymnázium_Kolín\Fota\IMG_331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43" y="2201273"/>
            <a:ext cx="2826385" cy="37668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Obrázek 9"/>
          <p:cNvPicPr/>
          <p:nvPr/>
        </p:nvPicPr>
        <p:blipFill>
          <a:blip r:embed="rId4"/>
          <a:stretch>
            <a:fillRect/>
          </a:stretch>
        </p:blipFill>
        <p:spPr>
          <a:xfrm>
            <a:off x="3605064" y="2582999"/>
            <a:ext cx="5138886" cy="32072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407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06186" y="1443841"/>
            <a:ext cx="828675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Žijeme v době, kdy se poměrně zásadně mění sociální klima v rámci Evropy a bylo by omylem myslet si, že nás se tato problematika netýká.</a:t>
            </a:r>
          </a:p>
          <a:p>
            <a:pPr>
              <a:spcAft>
                <a:spcPts val="0"/>
              </a:spcAft>
            </a:pPr>
            <a:endParaRPr lang="cs-CZ" sz="2000" dirty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Představa </a:t>
            </a:r>
            <a:r>
              <a:rPr lang="cs-CZ" sz="2000" dirty="0"/>
              <a:t>ozbrojeného útočníka, tak jak ji vnímáme z událostí v zahraničí, se může zdát vzdálená, nikoliv však nereálná. Žák, který si jde vyřídit své neúspěchy, agresivní rodič, frustrovaný zaměstnance - to nejsou nereálné hrozby v České </a:t>
            </a:r>
            <a:r>
              <a:rPr lang="cs-CZ" sz="2000" dirty="0" smtClean="0"/>
              <a:t>republice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Agresivita narůstá, útoky se množí, objevují se  nové hrozby…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HROZBY A RIZIKA</a:t>
            </a:r>
            <a:endParaRPr lang="cs-CZ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438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1" y="187980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>
                <a:solidFill>
                  <a:prstClr val="white"/>
                </a:solidFill>
                <a:latin typeface="Segoe UI Light" panose="020B0502040204020203" pitchFamily="34" charset="0"/>
              </a:rPr>
              <a:t> </a:t>
            </a:r>
            <a:r>
              <a:rPr lang="cs-CZ" sz="1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Pilíř tři – stavebně technické prostředky - nejčastější chyby</a:t>
            </a:r>
          </a:p>
        </p:txBody>
      </p:sp>
      <p:pic>
        <p:nvPicPr>
          <p:cNvPr id="2050" name="Picture 2" descr="B:\2.2. Výukové_materiály\6_bod\IMG_33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21" y="1822515"/>
            <a:ext cx="3420335" cy="45604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866" y="2453751"/>
            <a:ext cx="4397299" cy="32979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474458" y="806852"/>
            <a:ext cx="82694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Nevhodně zvolená technika a instalace v rozporu s normou a sledovaným cílem – montáž dle platných norem a montáž s ohledem na ochranu osob – nikoliv </a:t>
            </a:r>
            <a:r>
              <a:rPr lang="cs-CZ" sz="2000" b="1" dirty="0" smtClean="0"/>
              <a:t>majetku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02325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3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685800" y="3052554"/>
            <a:ext cx="7772400" cy="7528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>
                <a:solidFill>
                  <a:schemeClr val="bg1"/>
                </a:solidFill>
                <a:latin typeface="Segoe UI Light" panose="020B0502040204020203" pitchFamily="34" charset="0"/>
              </a:rPr>
              <a:t>www.asociacebezpecnaskola.cz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3" t="15854" r="54456" b="15992"/>
          <a:stretch/>
        </p:blipFill>
        <p:spPr bwMode="auto">
          <a:xfrm>
            <a:off x="3813819" y="1095630"/>
            <a:ext cx="1516363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000" y="4322370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85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180974" y="925616"/>
            <a:ext cx="8963025" cy="5932384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Paragraf 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 školského zákona </a:t>
            </a:r>
            <a:r>
              <a:rPr lang="cs-CZ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nařizuje školám a školským zařízením zajistit bezpečnost a ochranu zdraví dětí, žáků a studentů při vzdělávání a souvisejících činnostech.  </a:t>
            </a:r>
          </a:p>
          <a:p>
            <a:pPr>
              <a:spcAft>
                <a:spcPts val="0"/>
              </a:spcAft>
            </a:pPr>
            <a:endParaRPr lang="cs-CZ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</a:t>
            </a:r>
            <a:r>
              <a:rPr lang="cs-CZ" sz="2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ZÁŘÍ 2016 vydaná ČSN 73 4400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4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roce </a:t>
            </a:r>
            <a:r>
              <a:rPr lang="cs-CZ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2017 uspořádány pod vedením MV desítky seminářů v rámci celé </a:t>
            </a:r>
            <a:r>
              <a:rPr lang="cs-CZ" sz="2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ČR. Semináře </a:t>
            </a:r>
            <a:r>
              <a:rPr lang="cs-CZ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byly cíleny na zřizovatele a jimi zřízená školská zařízení</a:t>
            </a:r>
          </a:p>
          <a:p>
            <a:pPr>
              <a:spcAft>
                <a:spcPts val="0"/>
              </a:spcAft>
            </a:pPr>
            <a:endParaRPr lang="cs-CZ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ABŠ na základě ČSN 73 4400 provedla již desítky auditů škol</a:t>
            </a:r>
            <a:endParaRPr lang="cs-CZ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cs-CZ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75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294447" y="847725"/>
            <a:ext cx="8371512" cy="54102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>
                <a:solidFill>
                  <a:prstClr val="white"/>
                </a:solidFill>
                <a:latin typeface="Segoe UI Light" panose="020B0502040204020203" pitchFamily="34" charset="0"/>
              </a:rPr>
              <a:t>Představení Asociace Bezpečná škola</a:t>
            </a: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8964584" y="4579200"/>
            <a:ext cx="179415" cy="2278800"/>
          </a:xfrm>
          <a:prstGeom prst="rect">
            <a:avLst/>
          </a:prstGeom>
          <a:solidFill>
            <a:srgbClr val="DA2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cs-CZ" sz="1200" dirty="0">
                <a:latin typeface="Segoe UI Light" panose="020B0502040204020203" pitchFamily="34" charset="0"/>
              </a:rPr>
              <a:t>ČSN 73 4400</a:t>
            </a:r>
          </a:p>
        </p:txBody>
      </p:sp>
      <p:sp>
        <p:nvSpPr>
          <p:cNvPr id="9" name="Obdélník 8"/>
          <p:cNvSpPr/>
          <p:nvPr/>
        </p:nvSpPr>
        <p:spPr>
          <a:xfrm>
            <a:off x="474459" y="1374592"/>
            <a:ext cx="81915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sz="2000" dirty="0">
                <a:ea typeface="Segoe UI" panose="020B0502040204020203" pitchFamily="34" charset="0"/>
                <a:cs typeface="Segoe UI" panose="020B0502040204020203" pitchFamily="34" charset="0"/>
              </a:rPr>
              <a:t>Smyslem normy ČSN 73 4400 je </a:t>
            </a:r>
            <a:r>
              <a:rPr lang="cs-CZ" sz="2000" b="1" dirty="0">
                <a:ea typeface="Segoe UI" panose="020B0502040204020203" pitchFamily="34" charset="0"/>
                <a:cs typeface="Segoe UI" panose="020B0502040204020203" pitchFamily="34" charset="0"/>
              </a:rPr>
              <a:t>vnímat bezpečnost jakou souhrn stavebně-technických a organizačních </a:t>
            </a:r>
            <a:r>
              <a:rPr lang="cs-CZ" sz="2000" b="1" dirty="0" smtClean="0">
                <a:ea typeface="Segoe UI" panose="020B0502040204020203" pitchFamily="34" charset="0"/>
                <a:cs typeface="Segoe UI" panose="020B0502040204020203" pitchFamily="34" charset="0"/>
              </a:rPr>
              <a:t>opatření</a:t>
            </a:r>
            <a:endParaRPr lang="cs-CZ" sz="2000" b="1" dirty="0"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50000"/>
              </a:lnSpc>
            </a:pPr>
            <a:endParaRPr lang="cs-CZ" sz="2000" dirty="0"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cs-CZ" sz="2000" b="1" dirty="0">
                <a:ea typeface="Segoe UI" panose="020B0502040204020203" pitchFamily="34" charset="0"/>
                <a:cs typeface="Segoe UI" panose="020B0502040204020203" pitchFamily="34" charset="0"/>
              </a:rPr>
              <a:t>Norma má být vodítkem pro: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b="1" dirty="0">
                <a:ea typeface="Segoe UI" panose="020B0502040204020203" pitchFamily="34" charset="0"/>
                <a:cs typeface="Segoe UI" panose="020B0502040204020203" pitchFamily="34" charset="0"/>
              </a:rPr>
              <a:t>posouzení rizik kriminality a antisociálního chování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b="1" dirty="0">
                <a:ea typeface="Segoe UI" panose="020B0502040204020203" pitchFamily="34" charset="0"/>
                <a:cs typeface="Segoe UI" panose="020B0502040204020203" pitchFamily="34" charset="0"/>
              </a:rPr>
              <a:t>návrh a implementaci bezpečnostních opatření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b="1" dirty="0">
                <a:ea typeface="Segoe UI" panose="020B0502040204020203" pitchFamily="34" charset="0"/>
                <a:cs typeface="Segoe UI" panose="020B0502040204020203" pitchFamily="34" charset="0"/>
              </a:rPr>
              <a:t>orientaci mezi technickými normami a doporučeními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b="1" dirty="0">
                <a:ea typeface="Segoe UI" panose="020B0502040204020203" pitchFamily="34" charset="0"/>
                <a:cs typeface="Segoe UI" panose="020B0502040204020203" pitchFamily="34" charset="0"/>
              </a:rPr>
              <a:t>jasnou koncepci řešení </a:t>
            </a:r>
            <a:r>
              <a:rPr lang="cs-CZ" sz="2000" b="1" dirty="0" smtClean="0">
                <a:ea typeface="Segoe UI" panose="020B0502040204020203" pitchFamily="34" charset="0"/>
                <a:cs typeface="Segoe UI" panose="020B0502040204020203" pitchFamily="34" charset="0"/>
              </a:rPr>
              <a:t>bezpečnosti</a:t>
            </a:r>
            <a:endParaRPr lang="cs-CZ" sz="2000" b="1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 smtClean="0">
                <a:solidFill>
                  <a:schemeClr val="bg1"/>
                </a:solidFill>
                <a:latin typeface="Segoe UI Light" panose="020B0502040204020203" pitchFamily="34" charset="0"/>
              </a:rPr>
              <a:t>ČSN 73 4400</a:t>
            </a:r>
            <a:endParaRPr lang="cs-CZ" sz="1400" b="1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474458" y="925616"/>
            <a:ext cx="2211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/>
              <a:t>ČSN </a:t>
            </a:r>
            <a:r>
              <a:rPr lang="cs-CZ" sz="2800" b="1" dirty="0"/>
              <a:t>73 4400</a:t>
            </a:r>
          </a:p>
        </p:txBody>
      </p:sp>
    </p:spTree>
    <p:extLst>
      <p:ext uri="{BB962C8B-B14F-4D97-AF65-F5344CB8AC3E}">
        <p14:creationId xmlns:p14="http://schemas.microsoft.com/office/powerpoint/2010/main" val="78911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294447" y="847725"/>
            <a:ext cx="8371512" cy="54102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>
                <a:solidFill>
                  <a:prstClr val="white"/>
                </a:solidFill>
                <a:latin typeface="Segoe UI Light" panose="020B0502040204020203" pitchFamily="34" charset="0"/>
              </a:rPr>
              <a:t>Představení Asociace Bezpečná škola</a:t>
            </a: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8964584" y="4579200"/>
            <a:ext cx="179415" cy="2278800"/>
          </a:xfrm>
          <a:prstGeom prst="rect">
            <a:avLst/>
          </a:prstGeom>
          <a:solidFill>
            <a:srgbClr val="DA2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cs-CZ" sz="1200" dirty="0">
                <a:latin typeface="Segoe UI Light" panose="020B0502040204020203" pitchFamily="34" charset="0"/>
              </a:rPr>
              <a:t>ČSN 73 4400</a:t>
            </a:r>
          </a:p>
        </p:txBody>
      </p:sp>
      <p:sp>
        <p:nvSpPr>
          <p:cNvPr id="9" name="Obdélník 8"/>
          <p:cNvSpPr/>
          <p:nvPr/>
        </p:nvSpPr>
        <p:spPr>
          <a:xfrm>
            <a:off x="474459" y="1374592"/>
            <a:ext cx="81915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cs-CZ" sz="2000" b="1" dirty="0" smtClean="0"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50000"/>
              </a:lnSpc>
            </a:pPr>
            <a:endParaRPr lang="cs-CZ" sz="2000" b="1" dirty="0"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50000"/>
              </a:lnSpc>
            </a:pPr>
            <a:endParaRPr lang="cs-CZ" sz="2000" b="1" dirty="0" smtClean="0"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cs-CZ" sz="2000" b="1" dirty="0">
                <a:ea typeface="Segoe UI" panose="020B0502040204020203" pitchFamily="34" charset="0"/>
                <a:cs typeface="Segoe UI" panose="020B0502040204020203" pitchFamily="34" charset="0"/>
                <a:hlinkClick r:id="rId4"/>
              </a:rPr>
              <a:t>http://</a:t>
            </a:r>
            <a:r>
              <a:rPr lang="cs-CZ" sz="2000" b="1" dirty="0" smtClean="0">
                <a:ea typeface="Segoe UI" panose="020B0502040204020203" pitchFamily="34" charset="0"/>
                <a:cs typeface="Segoe UI" panose="020B0502040204020203" pitchFamily="34" charset="0"/>
                <a:hlinkClick r:id="rId4"/>
              </a:rPr>
              <a:t>www.mvcr.cz/clanek/zverejneni-ceske-technicke-normy-csn-73-4400-prevence-kriminality-rizeni-bezpecnosti-pri-planovani-realizaci-a-uzivani-skol-a-skolskych-zarizeni.aspx</a:t>
            </a:r>
            <a:r>
              <a:rPr lang="cs-CZ" sz="2000" b="1" dirty="0" smtClean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cs-CZ" sz="2000" b="1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cs-CZ" sz="1400" b="1" dirty="0" smtClean="0">
                <a:solidFill>
                  <a:schemeClr val="bg1"/>
                </a:solidFill>
                <a:latin typeface="Segoe UI Light" panose="020B0502040204020203" pitchFamily="34" charset="0"/>
              </a:rPr>
              <a:t>ČSN 73 4400</a:t>
            </a:r>
            <a:endParaRPr lang="cs-CZ" sz="1400" b="1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474458" y="925616"/>
            <a:ext cx="2211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/>
              <a:t>ČSN </a:t>
            </a:r>
            <a:r>
              <a:rPr lang="cs-CZ" sz="2800" b="1" dirty="0"/>
              <a:t>73 4400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275" y="1300162"/>
            <a:ext cx="3219450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0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2405349"/>
              </p:ext>
            </p:extLst>
          </p:nvPr>
        </p:nvGraphicFramePr>
        <p:xfrm>
          <a:off x="738830" y="616879"/>
          <a:ext cx="7658100" cy="61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Obdélník 8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>
                <a:solidFill>
                  <a:prstClr val="white"/>
                </a:solidFill>
                <a:latin typeface="Segoe UI Light" panose="020B0502040204020203" pitchFamily="34" charset="0"/>
              </a:rPr>
              <a:t>Proces řízení bezpečnosti</a:t>
            </a:r>
          </a:p>
        </p:txBody>
      </p:sp>
    </p:spTree>
    <p:extLst>
      <p:ext uri="{BB962C8B-B14F-4D97-AF65-F5344CB8AC3E}">
        <p14:creationId xmlns:p14="http://schemas.microsoft.com/office/powerpoint/2010/main" val="409006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r="3536"/>
          <a:stretch/>
        </p:blipFill>
        <p:spPr>
          <a:xfrm>
            <a:off x="-8238" y="0"/>
            <a:ext cx="9152237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22000">
                <a:schemeClr val="bg1">
                  <a:alpha val="83000"/>
                </a:schemeClr>
              </a:gs>
              <a:gs pos="83000">
                <a:srgbClr val="E7F7FF">
                  <a:alpha val="68000"/>
                </a:srgbClr>
              </a:gs>
              <a:gs pos="100000">
                <a:srgbClr val="E7F7FF">
                  <a:alpha val="97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" t="1606" r="1861" b="2555"/>
          <a:stretch/>
        </p:blipFill>
        <p:spPr bwMode="auto">
          <a:xfrm>
            <a:off x="7949734" y="0"/>
            <a:ext cx="1194266" cy="68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-1" y="187981"/>
            <a:ext cx="7949733" cy="307777"/>
          </a:xfrm>
          <a:prstGeom prst="rect">
            <a:avLst/>
          </a:prstGeom>
          <a:gradFill>
            <a:gsLst>
              <a:gs pos="76000">
                <a:schemeClr val="bg1">
                  <a:alpha val="52000"/>
                </a:schemeClr>
              </a:gs>
              <a:gs pos="0">
                <a:srgbClr val="0093DD"/>
              </a:gs>
              <a:gs pos="24000">
                <a:srgbClr val="0093DD"/>
              </a:gs>
              <a:gs pos="100000">
                <a:schemeClr val="bg1">
                  <a:alpha val="16000"/>
                </a:schemeClr>
              </a:gs>
            </a:gsLst>
            <a:lin ang="0" scaled="0"/>
          </a:gradFill>
          <a:ln>
            <a:noFill/>
          </a:ln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cs-CZ" sz="1400" b="1" dirty="0" smtClean="0">
                <a:solidFill>
                  <a:prstClr val="white"/>
                </a:solidFill>
                <a:latin typeface="Segoe UI Light" panose="020B0502040204020203" pitchFamily="34" charset="0"/>
              </a:rPr>
              <a:t>Implementace</a:t>
            </a:r>
            <a:endParaRPr lang="cs-CZ" sz="1400" b="1" dirty="0">
              <a:solidFill>
                <a:prstClr val="white"/>
              </a:solidFill>
              <a:latin typeface="Segoe UI Light" panose="020B0502040204020203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87527" y="683740"/>
            <a:ext cx="5254473" cy="483753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504694297"/>
              </p:ext>
            </p:extLst>
          </p:nvPr>
        </p:nvGraphicFramePr>
        <p:xfrm>
          <a:off x="738830" y="616879"/>
          <a:ext cx="7658100" cy="61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1074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ODATETIMEENABLED" val="1"/>
  <p:tag name="AUTODATETIMEFORMAT" val=" $MILHH:$MM:$SS"/>
  <p:tag name="AUTODATETIMEFLAGS" val="112"/>
</p:tagLst>
</file>

<file path=ppt/theme/theme1.xml><?xml version="1.0" encoding="utf-8"?>
<a:theme xmlns:a="http://schemas.openxmlformats.org/drawingml/2006/main" name="PrezentaceOstrov2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rezentaceOstrov2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PrezentaceOstrov2</Template>
  <TotalTime>1231</TotalTime>
  <Words>1352</Words>
  <Application>Microsoft Office PowerPoint</Application>
  <PresentationFormat>Předvádění na obrazovce (4:3)</PresentationFormat>
  <Paragraphs>193</Paragraphs>
  <Slides>41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2</vt:i4>
      </vt:variant>
      <vt:variant>
        <vt:lpstr>Propojení</vt:lpstr>
      </vt:variant>
      <vt:variant>
        <vt:i4>1</vt:i4>
      </vt:variant>
      <vt:variant>
        <vt:lpstr>Nadpisy snímků</vt:lpstr>
      </vt:variant>
      <vt:variant>
        <vt:i4>41</vt:i4>
      </vt:variant>
    </vt:vector>
  </HeadingPairs>
  <TitlesOfParts>
    <vt:vector size="44" baseType="lpstr">
      <vt:lpstr>PrezentaceOstrov2</vt:lpstr>
      <vt:lpstr>1_PrezentaceOstrov2</vt:lpstr>
      <vt:lpstr>C:\DISK G\a - DOVERVILLE\ABŠ\Výkres1\Drawing\~Stránka-1\Obdélník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Libor Sladky</dc:creator>
  <cp:lastModifiedBy>Veronika.Faberova</cp:lastModifiedBy>
  <cp:revision>149</cp:revision>
  <cp:lastPrinted>2018-09-05T14:55:09Z</cp:lastPrinted>
  <dcterms:created xsi:type="dcterms:W3CDTF">2016-10-27T10:34:24Z</dcterms:created>
  <dcterms:modified xsi:type="dcterms:W3CDTF">2018-10-16T17:59:33Z</dcterms:modified>
</cp:coreProperties>
</file>