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69" r:id="rId2"/>
    <p:sldId id="386" r:id="rId3"/>
    <p:sldId id="392" r:id="rId4"/>
    <p:sldId id="393" r:id="rId5"/>
    <p:sldId id="391" r:id="rId6"/>
    <p:sldId id="378" r:id="rId7"/>
    <p:sldId id="389" r:id="rId8"/>
    <p:sldId id="379" r:id="rId9"/>
    <p:sldId id="390" r:id="rId10"/>
    <p:sldId id="384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6BB7EB"/>
    <a:srgbClr val="578A4C"/>
    <a:srgbClr val="A5C659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63986" autoAdjust="0"/>
  </p:normalViewPr>
  <p:slideViewPr>
    <p:cSldViewPr snapToGrid="0" snapToObjects="1" showGuides="1">
      <p:cViewPr varScale="1">
        <p:scale>
          <a:sx n="73" d="100"/>
          <a:sy n="73" d="100"/>
        </p:scale>
        <p:origin x="1860" y="7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1322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5280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4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Zajišťujeme</a:t>
            </a:r>
            <a:r>
              <a:rPr lang="cs-CZ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organizaci </a:t>
            </a:r>
            <a:r>
              <a:rPr lang="cs-CZ" sz="14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seminářů pro žadatele a pro příjemce dotace</a:t>
            </a:r>
            <a:r>
              <a:rPr lang="cs-CZ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cs-CZ" sz="14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burzy partnerství</a:t>
            </a:r>
            <a:r>
              <a:rPr lang="cs-CZ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cs-CZ" sz="14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konferencí</a:t>
            </a:r>
            <a:r>
              <a:rPr lang="cs-CZ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cs-CZ" sz="14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propagačních aktivit</a:t>
            </a:r>
            <a:r>
              <a:rPr lang="cs-CZ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(např. Výroční akce)</a:t>
            </a:r>
          </a:p>
          <a:p>
            <a:r>
              <a:rPr lang="cs-CZ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cs-CZ" sz="140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Šíříme</a:t>
            </a:r>
            <a:r>
              <a:rPr lang="cs-CZ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4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informace o programu</a:t>
            </a:r>
            <a:r>
              <a:rPr lang="cs-CZ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 olomouckém území (např. krajský web – záložka regionální rozvoj/Česko-polská spolupráce, FB – Olomoucký kraj, FB – </a:t>
            </a:r>
            <a:r>
              <a:rPr lang="cs-CZ" sz="14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Interreg</a:t>
            </a:r>
            <a:r>
              <a:rPr lang="cs-CZ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Olomouc, krajský měsíčník Olomouckého kraje, inzertní tiskoviny, regionální televize, Portál PO).</a:t>
            </a:r>
          </a:p>
          <a:p>
            <a:endParaRPr lang="cs-CZ" sz="1400" b="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4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Napomáháme </a:t>
            </a:r>
            <a:r>
              <a:rPr lang="cs-CZ" sz="14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vyhledáváním projektového partnera</a:t>
            </a:r>
            <a:r>
              <a:rPr lang="cs-CZ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(např. ve spolupráci s kontaktním místem Opolského vojvodství).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8274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30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394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3570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ERDF</a:t>
            </a:r>
            <a:r>
              <a:rPr lang="cs-CZ" sz="12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Evropský fond pro regionální rozvoj</a:t>
            </a:r>
            <a:endParaRPr lang="cs-CZ" sz="1200" b="1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Společné řízení specifických rizik v regionu Jeseník-</a:t>
            </a:r>
            <a:r>
              <a:rPr lang="cs-CZ" sz="1200" b="1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Nysa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projektu bylo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zvýšení úrovně bezpečnosti občanů v příhraničí pořízením speciální záchranářské techniky (automobilový žebřík, zásahové vozidlo, vyprošťovací zařízení, termokamery aj.)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Projektoví partneři: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město Jeseník,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Nysa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Glucholazy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sz="1200" b="1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Bezpečné pohraničí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projektu bylo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zlepšit přeshraniční připravenost na řešení mimořádných událostí a krizových situací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česko-polském příhraničí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 je výsledkem dlouhodobé spolupráce mezi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hasičskými sbory v České republice a Polsku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Projektoví partneři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cs-CZ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cs-CZ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Komenda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Wojewódzka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Państwowej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Straży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Pożarnej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Katowicach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Komenda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Wojewódzka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Państwowej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Straży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Pożarnej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Wrocławiu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Hasičský záchranný sbor Libereckého kraje, Hasičský záchranný sbor Královéhradeckého kraje, Hasičský záchranný sbor Pardubického kraje,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Hasičský záchranný sbor Olomouckého kraje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Hasičský záchranný sbor Moravskoslezského kraje.</a:t>
            </a:r>
          </a:p>
          <a:p>
            <a:endParaRPr lang="cs-CZ" sz="1200" b="1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4182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Zvýšení přeshraniční dostupnosti Písečná – </a:t>
            </a:r>
            <a:r>
              <a:rPr lang="cs-CZ" sz="1200" b="1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Nysa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byla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rekonstrukce silnice II/455 od obce Písečná po konec obce Supíkovice.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Projektoví partneři: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okres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Nysa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sz="1200" b="1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Česko-polská Hřebenovka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Hlavním cílem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projektu bylo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vytvoření nového přeshraničního produktu cestovního ruchu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„Česko-polská Hřebenovka“. Došlo k obnovení a novému přeshraničnímu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propojení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historické pěší trasy spolu s vybudováním nových rozhleden, informačních center a další doprovodné infrastruktury.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Celá trasa byla nově proznačena včetně loga hřebenovky.</a:t>
            </a:r>
          </a:p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projektu bylo zapojeno celkem 16 projektových partnerů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Královéhradecký kraj, Pardubický kraj,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Olomoucký kraj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Liberecký kraj, Sdružení Neratov,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z.s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Obec Deštné v Orlických horách, Obec Olešnice v Orlických horách, Městys Nový Hrádek, Obec Vysoká Srbská,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Stowarzyszenie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Gmin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Ziemi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Kłodzkej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Powiat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Kłodzki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Gmina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Międzylesie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Gmina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Bystrzyca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Kłodzka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Gmina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Duszniki-Zdrój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Gmina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Radków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Gmina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Ruda, Gmina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Miejska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Ruda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u="sng" dirty="0">
                <a:solidFill>
                  <a:srgbClr val="FF0000"/>
                </a:solidFill>
              </a:rPr>
              <a:t>Mobilní průvodce Opolským vojvodstvím a Olomouckým krajem</a:t>
            </a:r>
          </a:p>
          <a:p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 projektu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byla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propagace historického, přírodního a kulturního dědictví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Opolského vojvodství a Olomouckého kraje prostřednictvím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využití moderních reklamních a marketingových forem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V průběhu projektu vznikla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moderní produkt cestovního ruchu v podobě aplikace, která propaguje zajímavosti v regionech.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baseline="0" dirty="0">
              <a:solidFill>
                <a:srgbClr val="FF000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u="sng" dirty="0">
                <a:solidFill>
                  <a:srgbClr val="FF0000"/>
                </a:solidFill>
              </a:rPr>
              <a:t>Kulturní a přírodní dědictví pro rozvoj polsko-českého pohraničí “Společné dědictví“</a:t>
            </a:r>
          </a:p>
          <a:p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Hlavním cílem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tohoto vlajkového projektu je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zvýšit návštěvnost turistů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 Polska a České republiky a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také turistů z jiných zemí v polsko-českém příhraničí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 je realizován 11 partnery z 8 regionů polsko-českého příhraničí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u="sng" baseline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0239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Zvyšování jazykové kompetence budoucích absolventů na přeshraničním trhu práce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Hlavním cílem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projektu bylo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zvyšování a rozšíření jazykového portfolia budoucích absolventů za účelem zvýšení jejich šance na uplatnění </a:t>
            </a:r>
          </a:p>
          <a:p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česko-polském přeshraničním trhu práce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Projektovým partnerem</a:t>
            </a:r>
            <a:r>
              <a:rPr lang="cs-CZ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Vratislavská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Univerzita.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algn="l" defTabSz="914400" rtl="0" eaLnBrk="1" latinLnBrk="0" hangingPunct="1"/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Společnou přípravou na česko-polský trh práce</a:t>
            </a:r>
          </a:p>
          <a:p>
            <a:pPr marL="0" algn="l" defTabSz="914400" rtl="0" eaLnBrk="1" latinLnBrk="0" hangingPunct="1"/>
            <a:r>
              <a:rPr lang="cs-CZ" sz="12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</a:t>
            </a:r>
            <a:r>
              <a:rPr lang="cs-CZ" sz="1200" b="0" u="sng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projektu </a:t>
            </a:r>
            <a:r>
              <a:rPr lang="cs-CZ" sz="1200" b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bylo</a:t>
            </a:r>
            <a:r>
              <a:rPr lang="cs-CZ" sz="1200" b="1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zlepšit postavení osob vstupujících na trh práce, </a:t>
            </a:r>
            <a:r>
              <a:rPr lang="cs-CZ" sz="1200" b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zejména</a:t>
            </a:r>
            <a:r>
              <a:rPr lang="cs-CZ" sz="1200" b="1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jejich odbornou přípravu a zvýšit prostupnost pracovního trhu pro </a:t>
            </a:r>
          </a:p>
          <a:p>
            <a:pPr marL="0" algn="l" defTabSz="914400" rtl="0" eaLnBrk="1" latinLnBrk="0" hangingPunct="1"/>
            <a:r>
              <a:rPr lang="cs-CZ" sz="1200" b="1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české a polské absolventy oborů hotelnictví a cestovního ruchu.</a:t>
            </a:r>
            <a:endParaRPr lang="cs-CZ" sz="1200" b="1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Projektovým partnerem</a:t>
            </a:r>
            <a:r>
              <a:rPr lang="cs-CZ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Odborná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škola v </a:t>
            </a:r>
            <a:r>
              <a:rPr lang="cs-CZ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Opoli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sz="1200" b="1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Inovace vzdělávání pro posílení uplatnitelnosti absolventů v ekoturistice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 řeší aktuální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problém zaměstnanosti absolventů vysokých škol v česko-polském příhraničí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 projektu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 inovativní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posílení praktických komunikačních, znalostních i dovednostních kompetencí studentů tří univerzit tak, aby byli kvalitně připraveni pro vstup na přeshraniční trh práce jako manažeři udržitelného rozvoje ekoturistiky.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Projektoví partneři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Ostravská univerzita, Opolská univerzita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6092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Centrum společných aktivit – kooperační síť samospráv a NNO partnerských měst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bylo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vytvoření kooperační sítě v oblasti společenského a kulturního života. Vytvoření Centra společných aktivit v Jeseníku a </a:t>
            </a:r>
            <a:r>
              <a:rPr lang="cs-CZ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Nyse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Projektoví partneři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Městská kulturní zařízení Jeseník, obec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Nysa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knihovna v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Nyse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u="sng" dirty="0">
                <a:solidFill>
                  <a:srgbClr val="6BB7EB"/>
                </a:solidFill>
              </a:rPr>
              <a:t>Judo spojuje pohraničí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0" u="sng" dirty="0">
                <a:solidFill>
                  <a:srgbClr val="6BB7EB"/>
                </a:solidFill>
              </a:rPr>
              <a:t>Cílem</a:t>
            </a:r>
            <a:r>
              <a:rPr lang="cs-CZ" sz="1200" b="1" u="sng" dirty="0">
                <a:solidFill>
                  <a:srgbClr val="6BB7EB"/>
                </a:solidFill>
              </a:rPr>
              <a:t> </a:t>
            </a:r>
            <a:r>
              <a:rPr lang="cs-CZ" sz="1200" b="0" u="none" dirty="0">
                <a:solidFill>
                  <a:srgbClr val="6BB7EB"/>
                </a:solidFill>
              </a:rPr>
              <a:t>bylo </a:t>
            </a:r>
            <a:r>
              <a:rPr lang="cs-CZ" sz="1200" b="1" u="none" dirty="0">
                <a:solidFill>
                  <a:srgbClr val="6BB7EB"/>
                </a:solidFill>
              </a:rPr>
              <a:t>navázání a zintenzivnění spolupráce mezi 4 kluby a jejich komunitami. Předávání dobré praxe a zvyšování úrovně všech zúčastněných.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u="none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u="sng" dirty="0">
                <a:solidFill>
                  <a:srgbClr val="6BB7EB"/>
                </a:solidFill>
              </a:rPr>
              <a:t>Jak zachraňujete u Vás?</a:t>
            </a:r>
          </a:p>
          <a:p>
            <a:r>
              <a:rPr lang="cs-CZ" u="sng" dirty="0"/>
              <a:t>Cílem </a:t>
            </a:r>
            <a:r>
              <a:rPr lang="cs-CZ" u="none" dirty="0"/>
              <a:t>projektu je </a:t>
            </a:r>
            <a:r>
              <a:rPr lang="cs-CZ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spolupráce polských a českých zdravotnických záchranných služeb </a:t>
            </a:r>
            <a:r>
              <a:rPr lang="cs-CZ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 </a:t>
            </a:r>
            <a:r>
              <a:rPr lang="cs-CZ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česko</a:t>
            </a:r>
            <a:r>
              <a:rPr lang="cs-CZ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polského pohraničí </a:t>
            </a:r>
            <a:r>
              <a:rPr lang="cs-CZ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 území ESUS Novum s r.o.</a:t>
            </a:r>
          </a:p>
          <a:p>
            <a:r>
              <a:rPr lang="cs-CZ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Hlavním cílem projektu je </a:t>
            </a:r>
            <a:r>
              <a:rPr lang="cs-CZ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posílení a zvýšení intenzity spolupráce mezi jednotkami zdravotnických záchranných </a:t>
            </a:r>
            <a:r>
              <a:rPr lang="pl-PL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sborů </a:t>
            </a:r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 Polska a České Republiky.</a:t>
            </a:r>
            <a:endParaRPr lang="cs-CZ" sz="1200" b="1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u="none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658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01.05.2023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01.05.2023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/>
              <a:t>01.05.2023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01.05.2023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01.05.2023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01.05.2023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01.05.2023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01.05.2023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01.05.2023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01.05.2023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/>
              <a:t>01.05.2023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e.malkova@olkraj.cz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mailto:s.husarikova@olkraj.cz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0" y="13063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09418" y="3429000"/>
            <a:ext cx="7218946" cy="783771"/>
          </a:xfrm>
        </p:spPr>
        <p:txBody>
          <a:bodyPr anchor="b">
            <a:normAutofit fontScale="90000"/>
          </a:bodyPr>
          <a:lstStyle/>
          <a:p>
            <a:r>
              <a:rPr lang="cs-CZ" sz="4000" dirty="0">
                <a:ea typeface="Inter" panose="02000503000000020004" pitchFamily="2" charset="0"/>
                <a:cs typeface="Arial" panose="020B0604020202020204" pitchFamily="34" charset="0"/>
              </a:rPr>
              <a:t>Seminář pro žadatele programu </a:t>
            </a:r>
            <a:r>
              <a:rPr lang="cs-CZ" sz="4000" dirty="0" err="1">
                <a:ea typeface="Inter" panose="02000503000000020004" pitchFamily="2" charset="0"/>
                <a:cs typeface="Arial" panose="020B0604020202020204" pitchFamily="34" charset="0"/>
              </a:rPr>
              <a:t>Interreg</a:t>
            </a:r>
            <a:r>
              <a:rPr lang="cs-CZ" sz="4000" dirty="0">
                <a:ea typeface="Inter" panose="02000503000000020004" pitchFamily="2" charset="0"/>
                <a:cs typeface="Arial" panose="020B0604020202020204" pitchFamily="34" charset="0"/>
              </a:rPr>
              <a:t> Česko-Polsko 2021-2027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71690" y="4212771"/>
            <a:ext cx="6751435" cy="935027"/>
          </a:xfrm>
        </p:spPr>
        <p:txBody>
          <a:bodyPr>
            <a:normAutofit/>
          </a:bodyPr>
          <a:lstStyle/>
          <a:p>
            <a:r>
              <a:rPr lang="cs-CZ" sz="2800" dirty="0">
                <a:ea typeface="Inter" panose="02000503000000020004" pitchFamily="2" charset="0"/>
                <a:cs typeface="Arial" panose="020B0604020202020204" pitchFamily="34" charset="0"/>
              </a:rPr>
              <a:t>Zlaté Hory, 8. 11. 2023</a:t>
            </a:r>
            <a:endParaRPr lang="cs-CZ" sz="28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10" name="Obrázek 9" descr="Obsah obrázku text&#10;&#10;Popis byl vytvořen automaticky">
            <a:extLst>
              <a:ext uri="{FF2B5EF4-FFF2-40B4-BE49-F238E27FC236}">
                <a16:creationId xmlns:a16="http://schemas.microsoft.com/office/drawing/2014/main" id="{E34DB439-B34D-40E5-A3A8-F6A34059E1A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366" y="5687314"/>
            <a:ext cx="3542720" cy="979805"/>
          </a:xfrm>
          <a:prstGeom prst="rect">
            <a:avLst/>
          </a:prstGeom>
        </p:spPr>
      </p:pic>
      <p:pic>
        <p:nvPicPr>
          <p:cNvPr id="11" name="Obrázek 10" descr="logo CZ-PL 2014-20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904" y="5640549"/>
            <a:ext cx="6089275" cy="6321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4402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4933767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endParaRPr lang="cs-CZ" sz="2600" b="1" dirty="0"/>
          </a:p>
          <a:p>
            <a:pPr marL="0" lvl="0" indent="0" algn="ctr">
              <a:spcBef>
                <a:spcPts val="0"/>
              </a:spcBef>
              <a:buNone/>
            </a:pPr>
            <a:endParaRPr lang="cs-CZ" sz="2600" b="1" dirty="0"/>
          </a:p>
          <a:p>
            <a:pPr marL="0" lvl="0" indent="0" algn="ctr">
              <a:spcBef>
                <a:spcPts val="0"/>
              </a:spcBef>
              <a:buNone/>
            </a:pPr>
            <a:r>
              <a:rPr lang="cs-CZ" sz="3000" b="1" dirty="0"/>
              <a:t>Děkuji za pozornost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cs-CZ" sz="2600" dirty="0">
              <a:cs typeface="Calibri" panose="020F0502020204030204" pitchFamily="34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cs-CZ" sz="2600" dirty="0">
              <a:cs typeface="Calibri" panose="020F0502020204030204" pitchFamily="34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cs-CZ" sz="2600" dirty="0">
                <a:cs typeface="Calibri" panose="020F0502020204030204" pitchFamily="34" charset="0"/>
              </a:rPr>
              <a:t>Simona Husaříková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cs-CZ" sz="2600" dirty="0">
              <a:cs typeface="Calibri" panose="020F0502020204030204" pitchFamily="34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cs-CZ" sz="2400" dirty="0">
                <a:cs typeface="Calibri" panose="020F0502020204030204" pitchFamily="34" charset="0"/>
              </a:rPr>
              <a:t>Odbor strategického rozvoje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cs-CZ" sz="2400" dirty="0"/>
              <a:t>oddělení regionálního rozvoje</a:t>
            </a:r>
            <a:endParaRPr lang="cs-CZ" sz="2400" dirty="0">
              <a:cs typeface="Calibri" panose="020F050202020403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E34DB439-B34D-40E5-A3A8-F6A34059E1A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66" y="5059720"/>
            <a:ext cx="3925570" cy="979805"/>
          </a:xfrm>
          <a:prstGeom prst="rect">
            <a:avLst/>
          </a:prstGeom>
        </p:spPr>
      </p:pic>
      <p:pic>
        <p:nvPicPr>
          <p:cNvPr id="7" name="Obrázek 6" descr="logo CZ-PL 2014-20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658" y="5059720"/>
            <a:ext cx="6089275" cy="6321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4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68880" y="224839"/>
            <a:ext cx="9548949" cy="972194"/>
          </a:xfrm>
        </p:spPr>
        <p:txBody>
          <a:bodyPr>
            <a:noAutofit/>
          </a:bodyPr>
          <a:lstStyle/>
          <a:p>
            <a:pPr lvl="1" algn="l">
              <a:spcBef>
                <a:spcPts val="1000"/>
              </a:spcBef>
            </a:pPr>
            <a:r>
              <a:rPr lang="cs-CZ" sz="3000" b="1" dirty="0">
                <a:solidFill>
                  <a:srgbClr val="00549F"/>
                </a:solidFill>
              </a:rPr>
              <a:t/>
            </a:r>
            <a:br>
              <a:rPr lang="cs-CZ" sz="3000" b="1" dirty="0">
                <a:solidFill>
                  <a:srgbClr val="00549F"/>
                </a:solidFill>
              </a:rPr>
            </a:br>
            <a:r>
              <a:rPr lang="cs-CZ" sz="3000" b="1" dirty="0">
                <a:solidFill>
                  <a:srgbClr val="00549F"/>
                </a:solidFill>
              </a:rPr>
              <a:t>Krajské kontaktní místo v Olomouckém kraji</a:t>
            </a:r>
            <a:r>
              <a:rPr lang="cs-CZ" sz="3000" b="1" dirty="0"/>
              <a:t/>
            </a:r>
            <a:br>
              <a:rPr lang="cs-CZ" sz="3000" b="1" dirty="0"/>
            </a:br>
            <a:endParaRPr lang="cs-CZ" sz="3000" b="1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cs-CZ" sz="2000" b="1" dirty="0"/>
              <a:t>Působí v rámci implementace programů česko-polské spolupráce </a:t>
            </a:r>
            <a:r>
              <a:rPr lang="cs-CZ" sz="2000" b="1" u="sng" dirty="0" err="1"/>
              <a:t>Interreg</a:t>
            </a:r>
            <a:r>
              <a:rPr lang="cs-CZ" sz="2000" b="1" u="sng" dirty="0"/>
              <a:t> V-A Česká republika-Polsko 2014-2020 </a:t>
            </a:r>
            <a:r>
              <a:rPr lang="cs-CZ" sz="2000" b="1" dirty="0"/>
              <a:t>a </a:t>
            </a:r>
            <a:r>
              <a:rPr lang="cs-CZ" sz="2000" b="1" u="sng" dirty="0" err="1"/>
              <a:t>Interreg</a:t>
            </a:r>
            <a:r>
              <a:rPr lang="cs-CZ" sz="2000" b="1" u="sng" dirty="0"/>
              <a:t> Česko-Polsko 2021-2027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b="1" dirty="0"/>
              <a:t>Odbor strategického rozvoje kraje, oddělení regionálního rozvoje </a:t>
            </a:r>
          </a:p>
          <a:p>
            <a:pPr marL="0" indent="0">
              <a:buNone/>
            </a:pPr>
            <a:endParaRPr lang="cs-CZ" sz="2000" b="1" dirty="0"/>
          </a:p>
          <a:p>
            <a:r>
              <a:rPr lang="cs-CZ" sz="2000" dirty="0"/>
              <a:t>jako regionální subjekt zajišťujeme vztahy s veřejností na území Olomouckého kraje</a:t>
            </a:r>
          </a:p>
          <a:p>
            <a:r>
              <a:rPr lang="cs-CZ" sz="2000" dirty="0"/>
              <a:t>poskytujeme poradenství potenciálním žadatelům</a:t>
            </a:r>
          </a:p>
          <a:p>
            <a:r>
              <a:rPr lang="cs-CZ" sz="2000" dirty="0"/>
              <a:t>konzultujeme projektové záměry k připravovaným projektům</a:t>
            </a:r>
          </a:p>
          <a:p>
            <a:r>
              <a:rPr lang="cs-CZ" sz="2000" dirty="0"/>
              <a:t>provádíme informační a školící aktivity</a:t>
            </a:r>
          </a:p>
          <a:p>
            <a:r>
              <a:rPr lang="cs-CZ" sz="2000" dirty="0"/>
              <a:t>zajišťujeme publicitu v souladu s programem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u="sng" dirty="0"/>
              <a:t>Vše s cílem podpořit regionální projekty s přeshraniční tematikou. 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lnSpc>
                <a:spcPct val="120000"/>
              </a:lnSpc>
              <a:buNone/>
            </a:pPr>
            <a:r>
              <a:rPr lang="cs-CZ" sz="2000" dirty="0"/>
              <a:t>Je realizováno na základě </a:t>
            </a:r>
            <a:r>
              <a:rPr lang="cs-CZ" sz="2000" i="1" dirty="0"/>
              <a:t>Projektu technické pomoci Olomouckého kraje v rámci programu </a:t>
            </a:r>
            <a:r>
              <a:rPr lang="cs-CZ" sz="2000" i="1" dirty="0" err="1"/>
              <a:t>Interreg</a:t>
            </a:r>
            <a:r>
              <a:rPr lang="cs-CZ" sz="2000" i="1" dirty="0"/>
              <a:t> V-A Česká republika-Polsko 2014-2020</a:t>
            </a:r>
          </a:p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endParaRPr lang="cs-CZ" dirty="0"/>
          </a:p>
          <a:p>
            <a:pPr marL="0" indent="0">
              <a:buNone/>
            </a:pPr>
            <a:endParaRPr lang="cs-CZ" sz="2200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cs-CZ" sz="2200" dirty="0">
              <a:solidFill>
                <a:srgbClr val="CC2D3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  <p:pic>
        <p:nvPicPr>
          <p:cNvPr id="8" name="Obrázek 7" descr="Česko-polské vize budoucnosti EU – EURACTIV.cz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051" y="3869962"/>
            <a:ext cx="2639241" cy="155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/>
          <p:cNvPicPr/>
          <p:nvPr/>
        </p:nvPicPr>
        <p:blipFill rotWithShape="1">
          <a:blip r:embed="rId4"/>
          <a:srcRect l="23796" t="48520" r="59569" b="22356"/>
          <a:stretch/>
        </p:blipFill>
        <p:spPr bwMode="auto">
          <a:xfrm>
            <a:off x="10375129" y="2394839"/>
            <a:ext cx="1330325" cy="13100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76247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68880" y="224839"/>
            <a:ext cx="9548949" cy="972194"/>
          </a:xfrm>
        </p:spPr>
        <p:txBody>
          <a:bodyPr>
            <a:noAutofit/>
          </a:bodyPr>
          <a:lstStyle/>
          <a:p>
            <a:pPr lvl="1" algn="l">
              <a:spcBef>
                <a:spcPts val="1000"/>
              </a:spcBef>
            </a:pPr>
            <a:r>
              <a:rPr lang="cs-CZ" sz="3000" b="1" dirty="0">
                <a:solidFill>
                  <a:srgbClr val="00549F"/>
                </a:solidFill>
              </a:rPr>
              <a:t/>
            </a:r>
            <a:br>
              <a:rPr lang="cs-CZ" sz="3000" b="1" dirty="0">
                <a:solidFill>
                  <a:srgbClr val="00549F"/>
                </a:solidFill>
              </a:rPr>
            </a:br>
            <a:r>
              <a:rPr lang="cs-CZ" sz="3000" b="1" dirty="0">
                <a:solidFill>
                  <a:srgbClr val="00549F"/>
                </a:solidFill>
              </a:rPr>
              <a:t>Krajské kontaktní místo v Olomouckém kraji</a:t>
            </a:r>
            <a:r>
              <a:rPr lang="cs-CZ" sz="3000" b="1" dirty="0"/>
              <a:t/>
            </a:r>
            <a:br>
              <a:rPr lang="cs-CZ" sz="3000" b="1" dirty="0"/>
            </a:br>
            <a:endParaRPr lang="cs-CZ" sz="3000" b="1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lvl="0">
              <a:spcAft>
                <a:spcPts val="1200"/>
              </a:spcAft>
            </a:pPr>
            <a:r>
              <a:rPr lang="cs-CZ" sz="2100" dirty="0"/>
              <a:t>poskytujeme individuální konzultace projektových záměrů</a:t>
            </a:r>
          </a:p>
          <a:p>
            <a:pPr lvl="0">
              <a:spcAft>
                <a:spcPts val="1200"/>
              </a:spcAft>
            </a:pPr>
            <a:r>
              <a:rPr lang="cs-CZ" sz="2100" dirty="0"/>
              <a:t>realizujeme konzultační dny na Krajském úřadě v Olomouci</a:t>
            </a:r>
          </a:p>
          <a:p>
            <a:pPr lvl="0">
              <a:spcAft>
                <a:spcPts val="1200"/>
              </a:spcAft>
            </a:pPr>
            <a:r>
              <a:rPr lang="cs-CZ" sz="2100" dirty="0"/>
              <a:t>pořádáme informační semináře k programu </a:t>
            </a:r>
            <a:r>
              <a:rPr lang="cs-CZ" sz="2100" dirty="0" err="1"/>
              <a:t>Interreg</a:t>
            </a:r>
            <a:r>
              <a:rPr lang="cs-CZ" sz="2100" dirty="0"/>
              <a:t> Česko-Polsko 2021 – 2027</a:t>
            </a:r>
          </a:p>
          <a:p>
            <a:pPr lvl="0">
              <a:spcAft>
                <a:spcPts val="1200"/>
              </a:spcAft>
            </a:pPr>
            <a:r>
              <a:rPr lang="cs-CZ" sz="2100" dirty="0"/>
              <a:t>realizujeme aktivity publicity a propagace programu na území Olomouckého kraje</a:t>
            </a:r>
          </a:p>
          <a:p>
            <a:pPr>
              <a:spcAft>
                <a:spcPts val="1200"/>
              </a:spcAft>
            </a:pPr>
            <a:r>
              <a:rPr lang="cs-CZ" sz="2100" dirty="0"/>
              <a:t>propagujeme program na seminářích a veletrzích pořádaných Krajským úřadem Olomouckého kraje – Veletrh podnikatelských příležitostí (10/2023), setkání regionalistů OK (10/2023), Veletrh KÚOK (11/2023)</a:t>
            </a:r>
          </a:p>
          <a:p>
            <a:pPr marL="0" lvl="0" indent="0">
              <a:buNone/>
            </a:pPr>
            <a:endParaRPr lang="cs-CZ" dirty="0"/>
          </a:p>
          <a:p>
            <a:pPr marL="0" indent="0">
              <a:buNone/>
            </a:pPr>
            <a:endParaRPr lang="cs-CZ" sz="2200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cs-CZ" sz="2200" dirty="0">
              <a:solidFill>
                <a:srgbClr val="CC2D3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485" y="4654731"/>
            <a:ext cx="2584518" cy="150567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261" y="4654731"/>
            <a:ext cx="2090538" cy="1505677"/>
          </a:xfrm>
          <a:prstGeom prst="rect">
            <a:avLst/>
          </a:prstGeom>
        </p:spPr>
      </p:pic>
      <p:pic>
        <p:nvPicPr>
          <p:cNvPr id="7" name="Obrázek 6" descr="J:\OdRR\Česko-polská spolupráce\Propagace\Veletrh podpory podnikání a inovací_18.10.2023\IMG_0940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057" y="4654731"/>
            <a:ext cx="1547949" cy="1505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5029" y="4654730"/>
            <a:ext cx="2407827" cy="150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346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68880" y="224839"/>
            <a:ext cx="9548949" cy="972194"/>
          </a:xfrm>
        </p:spPr>
        <p:txBody>
          <a:bodyPr>
            <a:noAutofit/>
          </a:bodyPr>
          <a:lstStyle/>
          <a:p>
            <a:pPr lvl="1" algn="l">
              <a:spcBef>
                <a:spcPts val="1000"/>
              </a:spcBef>
            </a:pPr>
            <a:r>
              <a:rPr lang="cs-CZ" sz="3000" b="1" dirty="0">
                <a:solidFill>
                  <a:srgbClr val="00549F"/>
                </a:solidFill>
              </a:rPr>
              <a:t/>
            </a:r>
            <a:br>
              <a:rPr lang="cs-CZ" sz="3000" b="1" dirty="0">
                <a:solidFill>
                  <a:srgbClr val="00549F"/>
                </a:solidFill>
              </a:rPr>
            </a:br>
            <a:r>
              <a:rPr lang="cs-CZ" sz="3000" b="1" dirty="0">
                <a:solidFill>
                  <a:srgbClr val="00549F"/>
                </a:solidFill>
              </a:rPr>
              <a:t>Krajské kontaktní místo na Olomouckém kraji</a:t>
            </a:r>
            <a:r>
              <a:rPr lang="cs-CZ" sz="3000" b="1" dirty="0"/>
              <a:t/>
            </a:r>
            <a:br>
              <a:rPr lang="cs-CZ" sz="3000" b="1" dirty="0"/>
            </a:br>
            <a:endParaRPr lang="cs-CZ" sz="3000" b="1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dirty="0" smtClean="0"/>
              <a:t>Edita </a:t>
            </a:r>
            <a:r>
              <a:rPr lang="cs-CZ" dirty="0"/>
              <a:t>Málková</a:t>
            </a:r>
          </a:p>
          <a:p>
            <a:pPr marL="0" lvl="0" indent="0">
              <a:buNone/>
            </a:pPr>
            <a:r>
              <a:rPr lang="cs-CZ" dirty="0">
                <a:hlinkClick r:id="rId3"/>
              </a:rPr>
              <a:t>e.malkova@olkraj.cz</a:t>
            </a:r>
            <a:endParaRPr lang="cs-CZ" dirty="0"/>
          </a:p>
          <a:p>
            <a:pPr marL="0" lvl="0" indent="0">
              <a:buNone/>
            </a:pPr>
            <a:r>
              <a:rPr lang="cs-CZ" dirty="0"/>
              <a:t>585 508 388</a:t>
            </a:r>
          </a:p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r>
              <a:rPr lang="cs-CZ" dirty="0" smtClean="0"/>
              <a:t>Simona </a:t>
            </a:r>
            <a:r>
              <a:rPr lang="cs-CZ" dirty="0"/>
              <a:t>Husaříková</a:t>
            </a:r>
          </a:p>
          <a:p>
            <a:pPr marL="0" lvl="0" indent="0">
              <a:buNone/>
            </a:pPr>
            <a:r>
              <a:rPr lang="cs-CZ" dirty="0">
                <a:hlinkClick r:id="rId4"/>
              </a:rPr>
              <a:t>s.husarikova@olkraj.cz</a:t>
            </a:r>
            <a:endParaRPr lang="cs-CZ" dirty="0"/>
          </a:p>
          <a:p>
            <a:pPr marL="0" lvl="0" indent="0">
              <a:buNone/>
            </a:pPr>
            <a:r>
              <a:rPr lang="cs-CZ" dirty="0"/>
              <a:t>585 508 321</a:t>
            </a:r>
          </a:p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r>
              <a:rPr lang="cs-CZ" dirty="0"/>
              <a:t>Jeremenkova 40b (budova RCO), 12 NP, kancelář 1206, Olomouc</a:t>
            </a:r>
          </a:p>
          <a:p>
            <a:pPr marL="0" lvl="0" indent="0">
              <a:buNone/>
            </a:pPr>
            <a:endParaRPr lang="cs-CZ" dirty="0"/>
          </a:p>
          <a:p>
            <a:pPr marL="0" indent="0">
              <a:buNone/>
            </a:pPr>
            <a:endParaRPr lang="cs-CZ" sz="2200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cs-CZ" sz="2200" dirty="0">
              <a:solidFill>
                <a:srgbClr val="CC2D3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  <p:pic>
        <p:nvPicPr>
          <p:cNvPr id="7" name="Obrázek 6" descr="Kontakty - Káva z Regionu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333" y="2453638"/>
            <a:ext cx="1717040" cy="169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Veřejné konzultace – Czech BCSD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686" y="2453638"/>
            <a:ext cx="3183890" cy="14465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442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0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18858" y="3363689"/>
            <a:ext cx="7218946" cy="1533451"/>
          </a:xfrm>
        </p:spPr>
        <p:txBody>
          <a:bodyPr anchor="b">
            <a:normAutofit/>
          </a:bodyPr>
          <a:lstStyle/>
          <a:p>
            <a:r>
              <a:rPr lang="cs-CZ" sz="4000" dirty="0">
                <a:ea typeface="Inter" panose="02000503000000020004" pitchFamily="2" charset="0"/>
                <a:cs typeface="Arial" panose="020B0604020202020204" pitchFamily="34" charset="0"/>
              </a:rPr>
              <a:t>Příklady dobré praxe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68" y="5219800"/>
            <a:ext cx="6751435" cy="935027"/>
          </a:xfrm>
        </p:spPr>
        <p:txBody>
          <a:bodyPr>
            <a:normAutofit/>
          </a:bodyPr>
          <a:lstStyle/>
          <a:p>
            <a:endParaRPr lang="cs-CZ" sz="28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9" name="Obrázek 8" descr="Obsah obrázku text&#10;&#10;Popis byl vytvořen automaticky">
            <a:extLst>
              <a:ext uri="{FF2B5EF4-FFF2-40B4-BE49-F238E27FC236}">
                <a16:creationId xmlns:a16="http://schemas.microsoft.com/office/drawing/2014/main" id="{E34DB439-B34D-40E5-A3A8-F6A34059E1A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958" y="5677698"/>
            <a:ext cx="3925570" cy="979805"/>
          </a:xfrm>
          <a:prstGeom prst="rect">
            <a:avLst/>
          </a:prstGeom>
        </p:spPr>
      </p:pic>
      <p:pic>
        <p:nvPicPr>
          <p:cNvPr id="10" name="Obrázek 9" descr="logo CZ-PL 2014-20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565" y="5690761"/>
            <a:ext cx="6428716" cy="6321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6628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lvl="1" algn="l">
              <a:spcBef>
                <a:spcPts val="1000"/>
              </a:spcBef>
            </a:pPr>
            <a:r>
              <a:rPr lang="cs-CZ" sz="3200" b="1" dirty="0">
                <a:solidFill>
                  <a:srgbClr val="00549F"/>
                </a:solidFill>
              </a:rPr>
              <a:t/>
            </a:r>
            <a:br>
              <a:rPr lang="cs-CZ" sz="3200" b="1" dirty="0">
                <a:solidFill>
                  <a:srgbClr val="00549F"/>
                </a:solidFill>
              </a:rPr>
            </a:br>
            <a:r>
              <a:rPr lang="cs-CZ" sz="3200" b="1" dirty="0">
                <a:solidFill>
                  <a:srgbClr val="00549F"/>
                </a:solidFill>
              </a:rPr>
              <a:t>Projekty Olomouckého kraje realizované s polskými subjekty</a:t>
            </a:r>
            <a:r>
              <a:rPr lang="cs-CZ" sz="3200" b="1" dirty="0"/>
              <a:t/>
            </a:r>
            <a:br>
              <a:rPr lang="cs-CZ" sz="3200" b="1" dirty="0"/>
            </a:br>
            <a:endParaRPr lang="cs-CZ" sz="3200" b="1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4933767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cs-CZ" sz="2200" b="1" dirty="0"/>
              <a:t>Ukázky dobré praxe z období </a:t>
            </a:r>
            <a:r>
              <a:rPr lang="cs-CZ" sz="2200" b="1" dirty="0" err="1"/>
              <a:t>Interreg</a:t>
            </a:r>
            <a:r>
              <a:rPr lang="cs-CZ" sz="2200" b="1" dirty="0"/>
              <a:t> V-A Česká republika – Polsko 2014-2020</a:t>
            </a:r>
            <a:endParaRPr lang="cs-CZ" sz="2200" dirty="0">
              <a:solidFill>
                <a:schemeClr val="tx2"/>
              </a:solidFill>
            </a:endParaRPr>
          </a:p>
          <a:p>
            <a:pPr marL="57150" indent="0">
              <a:buNone/>
            </a:pPr>
            <a:r>
              <a:rPr lang="cs-CZ" sz="2000" dirty="0">
                <a:solidFill>
                  <a:schemeClr val="tx2"/>
                </a:solidFill>
              </a:rPr>
              <a:t>Prioritní osa 1 – Společné řízení rizik</a:t>
            </a:r>
          </a:p>
          <a:p>
            <a:pPr marL="57150" indent="0">
              <a:buNone/>
            </a:pPr>
            <a:endParaRPr lang="cs-CZ" sz="2000" b="1" dirty="0">
              <a:solidFill>
                <a:srgbClr val="FFC000"/>
              </a:solidFill>
            </a:endParaRPr>
          </a:p>
          <a:p>
            <a:pPr marL="57150" indent="0">
              <a:buNone/>
            </a:pPr>
            <a:r>
              <a:rPr lang="cs-CZ" sz="2000" b="1" dirty="0">
                <a:solidFill>
                  <a:srgbClr val="FFC000"/>
                </a:solidFill>
              </a:rPr>
              <a:t>Společné řízení specifických rizik v regionu Jeseník-</a:t>
            </a:r>
            <a:r>
              <a:rPr lang="cs-CZ" sz="2000" b="1" dirty="0" err="1">
                <a:solidFill>
                  <a:srgbClr val="FFC000"/>
                </a:solidFill>
              </a:rPr>
              <a:t>Nysa</a:t>
            </a:r>
            <a:endParaRPr lang="cs-CZ" sz="20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cs-CZ" sz="1600" dirty="0"/>
              <a:t> </a:t>
            </a:r>
            <a:r>
              <a:rPr lang="cs-CZ" sz="1800" dirty="0"/>
              <a:t>Příjemce: Hasičský záchranný sbor Olomouckého kraje </a:t>
            </a:r>
          </a:p>
          <a:p>
            <a:pPr marL="0" indent="0">
              <a:buNone/>
            </a:pPr>
            <a:r>
              <a:rPr lang="cs-CZ" sz="1800" dirty="0"/>
              <a:t> Příspěvek z ERDF: 987 773,95 EUR</a:t>
            </a:r>
          </a:p>
          <a:p>
            <a:pPr marL="57150" indent="0">
              <a:buNone/>
            </a:pPr>
            <a:endParaRPr lang="cs-CZ" sz="2000" b="1" dirty="0">
              <a:solidFill>
                <a:srgbClr val="FFC000"/>
              </a:solidFill>
            </a:endParaRPr>
          </a:p>
          <a:p>
            <a:pPr marL="57150" indent="0">
              <a:buNone/>
            </a:pPr>
            <a:r>
              <a:rPr lang="cs-CZ" sz="2000" b="1" dirty="0">
                <a:solidFill>
                  <a:srgbClr val="FFC000"/>
                </a:solidFill>
              </a:rPr>
              <a:t>Bezpečné pohraničí</a:t>
            </a:r>
          </a:p>
          <a:p>
            <a:pPr marL="0" indent="0">
              <a:buNone/>
            </a:pPr>
            <a:r>
              <a:rPr lang="cs-CZ" sz="1600" dirty="0">
                <a:solidFill>
                  <a:schemeClr val="tx1"/>
                </a:solidFill>
              </a:rPr>
              <a:t> </a:t>
            </a:r>
            <a:r>
              <a:rPr lang="cs-CZ" sz="1800" dirty="0"/>
              <a:t>Příjemce: Hasičský záchranný sbor Olomouckého kraje</a:t>
            </a:r>
          </a:p>
          <a:p>
            <a:pPr marL="0" indent="0">
              <a:buNone/>
            </a:pPr>
            <a:r>
              <a:rPr lang="cs-CZ" sz="1800" dirty="0"/>
              <a:t> Příspěvek z ERDF: 6 745 841,09 EUR</a:t>
            </a:r>
          </a:p>
          <a:p>
            <a:pPr marL="0" indent="0">
              <a:buNone/>
            </a:pPr>
            <a:endParaRPr lang="cs-CZ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2400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cs-CZ" sz="2400" dirty="0">
              <a:solidFill>
                <a:srgbClr val="CC2D3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  <p:pic>
        <p:nvPicPr>
          <p:cNvPr id="7" name="Zástupný symbol pro obsah 6" descr="C:\Users\OK_MAL~1\AppData\Local\Temp\7zO4BA92BE0\titulka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193" y="1640318"/>
            <a:ext cx="2518607" cy="1450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 descr="C:\Users\OK_MAL~1\AppData\Local\Temp\7zO04905CD0\20180809_09582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262" y="3199874"/>
            <a:ext cx="2518607" cy="1328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J:\OdRR\ORR-zálohy disků Q pracovníků\Málková\PO1\Bezpečné pohraničí\Bezpecne pohranici\PO1_Bezpecne pohranici_3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193" y="4600473"/>
            <a:ext cx="2518608" cy="1584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9238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lvl="1" algn="l">
              <a:spcBef>
                <a:spcPts val="1000"/>
              </a:spcBef>
            </a:pPr>
            <a:r>
              <a:rPr lang="cs-CZ" sz="3200" b="1" dirty="0">
                <a:solidFill>
                  <a:srgbClr val="00549F"/>
                </a:solidFill>
              </a:rPr>
              <a:t/>
            </a:r>
            <a:br>
              <a:rPr lang="cs-CZ" sz="3200" b="1" dirty="0">
                <a:solidFill>
                  <a:srgbClr val="00549F"/>
                </a:solidFill>
              </a:rPr>
            </a:br>
            <a:r>
              <a:rPr lang="cs-CZ" sz="3200" b="1" dirty="0">
                <a:solidFill>
                  <a:srgbClr val="00549F"/>
                </a:solidFill>
              </a:rPr>
              <a:t>Projekty Olomouckého kraje realizované s polskými subjekty</a:t>
            </a:r>
            <a:r>
              <a:rPr lang="cs-CZ" sz="3200" b="1" dirty="0"/>
              <a:t/>
            </a:r>
            <a:br>
              <a:rPr lang="cs-CZ" sz="3200" b="1" dirty="0"/>
            </a:br>
            <a:endParaRPr lang="cs-CZ" sz="3200" b="1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8" y="1197033"/>
            <a:ext cx="10806545" cy="4933767"/>
          </a:xfrm>
        </p:spPr>
        <p:txBody>
          <a:bodyPr>
            <a:normAutofit lnSpcReduction="10000"/>
          </a:bodyPr>
          <a:lstStyle/>
          <a:p>
            <a:pPr marL="57150" indent="0">
              <a:buNone/>
            </a:pPr>
            <a:r>
              <a:rPr lang="cs-CZ" sz="2200" b="1" dirty="0"/>
              <a:t>Ukázky dobré praxe z období </a:t>
            </a:r>
            <a:r>
              <a:rPr lang="cs-CZ" sz="2200" b="1" dirty="0" err="1"/>
              <a:t>Interreg</a:t>
            </a:r>
            <a:r>
              <a:rPr lang="cs-CZ" sz="2200" b="1" dirty="0"/>
              <a:t> V-A Česká republika – Polsko 2014-2020</a:t>
            </a:r>
            <a:endParaRPr lang="cs-CZ" sz="2200" dirty="0"/>
          </a:p>
          <a:p>
            <a:pPr marL="0" indent="0">
              <a:buNone/>
            </a:pPr>
            <a:r>
              <a:rPr lang="cs-CZ" sz="2000" dirty="0">
                <a:solidFill>
                  <a:schemeClr val="tx2"/>
                </a:solidFill>
              </a:rPr>
              <a:t>Prioritní osa 2 – Rozvoj potenciálu přírodních a kulturních zdrojů pro podporu zaměstnanosti</a:t>
            </a:r>
          </a:p>
          <a:p>
            <a:pPr marL="0" indent="0">
              <a:buNone/>
            </a:pPr>
            <a:r>
              <a:rPr lang="cs-CZ" sz="2000" b="1" dirty="0">
                <a:solidFill>
                  <a:srgbClr val="FF0000"/>
                </a:solidFill>
              </a:rPr>
              <a:t>Zvýšení přeshraniční dostupnosti Písečná – </a:t>
            </a:r>
            <a:r>
              <a:rPr lang="cs-CZ" sz="2000" b="1" dirty="0" err="1">
                <a:solidFill>
                  <a:srgbClr val="FF0000"/>
                </a:solidFill>
              </a:rPr>
              <a:t>Nysa</a:t>
            </a:r>
            <a:endParaRPr lang="cs-CZ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1600" dirty="0"/>
              <a:t> Příjemce: Olomoucký kraj </a:t>
            </a:r>
          </a:p>
          <a:p>
            <a:pPr marL="0" indent="0">
              <a:buNone/>
            </a:pPr>
            <a:r>
              <a:rPr lang="cs-CZ" sz="1600" dirty="0"/>
              <a:t> Příspěvek z ERDF: 3 154 292,25 EUR</a:t>
            </a:r>
          </a:p>
          <a:p>
            <a:pPr marL="0" indent="0">
              <a:buNone/>
            </a:pPr>
            <a:r>
              <a:rPr lang="cs-CZ" sz="2000" b="1" dirty="0">
                <a:solidFill>
                  <a:srgbClr val="FF0000"/>
                </a:solidFill>
              </a:rPr>
              <a:t>Česko-polská Hřebenovka – východní část</a:t>
            </a:r>
          </a:p>
          <a:p>
            <a:pPr marL="0" indent="0">
              <a:buNone/>
            </a:pPr>
            <a:r>
              <a:rPr lang="cs-CZ" sz="1600" dirty="0"/>
              <a:t> Příjemce: Olomoucký kraj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1600" dirty="0"/>
              <a:t> Příspěvek z ERDF: 2 959 053  EUR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2000" b="1" dirty="0">
                <a:solidFill>
                  <a:srgbClr val="FF0000"/>
                </a:solidFill>
              </a:rPr>
              <a:t>Mobilní průvodce Opolským vojvodstvím a Olomouckým krajem</a:t>
            </a:r>
          </a:p>
          <a:p>
            <a:pPr marL="0" indent="0">
              <a:buNone/>
            </a:pPr>
            <a:r>
              <a:rPr lang="cs-CZ" sz="1600" dirty="0"/>
              <a:t> Příjemce: Jeseníky - SCR, Střední Morava - SCR, Olomoucký kraj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1600" dirty="0"/>
              <a:t> Příspěvek z ERDF: 364 283,27  EUR</a:t>
            </a:r>
          </a:p>
          <a:p>
            <a:pPr marL="0" indent="0">
              <a:buNone/>
            </a:pPr>
            <a:r>
              <a:rPr lang="cs-CZ" sz="2000" b="1" dirty="0">
                <a:solidFill>
                  <a:srgbClr val="FF0000"/>
                </a:solidFill>
              </a:rPr>
              <a:t>Kulturní a přírodní dědictví pro rozvoj polsko-českého pohraničí “Společné dědictví“</a:t>
            </a:r>
          </a:p>
          <a:p>
            <a:pPr marL="0" indent="0">
              <a:buNone/>
            </a:pPr>
            <a:r>
              <a:rPr lang="cs-CZ" sz="1600" dirty="0"/>
              <a:t> Příjemce: Jeseníky - SCR, Střední Morava – SCR</a:t>
            </a:r>
          </a:p>
          <a:p>
            <a:pPr marL="0" indent="0">
              <a:buNone/>
            </a:pPr>
            <a:r>
              <a:rPr lang="cs-CZ" sz="1600" dirty="0"/>
              <a:t> Příspěvek z ERDF: 1 884 548,11 EUR</a:t>
            </a:r>
          </a:p>
          <a:p>
            <a:pPr marL="0" indent="0">
              <a:buNone/>
            </a:pPr>
            <a:endParaRPr lang="cs-CZ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2400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cs-CZ" sz="2400" dirty="0">
              <a:solidFill>
                <a:srgbClr val="CC2D3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  <p:pic>
        <p:nvPicPr>
          <p:cNvPr id="8" name="Obrázek 7" descr="C:\Users\OK_HUS~1\AppData\Local\Temp\7zO85688063\Archiv KHK - Sněžné jámy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463" y="1994636"/>
            <a:ext cx="2503429" cy="1407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J:\OdRR\ORR-zálohy disků Q pracovníků\Málková\PO2\Kulturní a přírodní dědictví\Atla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463" y="3553097"/>
            <a:ext cx="2503429" cy="1401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1605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b="1" dirty="0">
                <a:solidFill>
                  <a:srgbClr val="00549F"/>
                </a:solidFill>
              </a:rPr>
              <a:t>Projekty Olomouckého kraje realizované s polskými subjekty</a:t>
            </a:r>
            <a:endParaRPr lang="cs-CZ" sz="3200" b="1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4933767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cs-CZ" sz="2200" b="1" dirty="0"/>
              <a:t>Ukázky dobré praxe z období </a:t>
            </a:r>
            <a:r>
              <a:rPr lang="cs-CZ" sz="2200" b="1" dirty="0" err="1"/>
              <a:t>Interreg</a:t>
            </a:r>
            <a:r>
              <a:rPr lang="cs-CZ" sz="2200" b="1" dirty="0"/>
              <a:t> V-A Česká republika – Polsko 2014-2020</a:t>
            </a:r>
            <a:endParaRPr lang="cs-CZ" sz="2200" dirty="0"/>
          </a:p>
          <a:p>
            <a:pPr marL="57150" indent="0">
              <a:buNone/>
            </a:pPr>
            <a:r>
              <a:rPr lang="cs-CZ" sz="2000" dirty="0">
                <a:solidFill>
                  <a:schemeClr val="tx2"/>
                </a:solidFill>
              </a:rPr>
              <a:t>Prioritní osa 3 – Vzdělání a kvalifikace</a:t>
            </a:r>
          </a:p>
          <a:p>
            <a:pPr marL="57150" indent="0">
              <a:buNone/>
            </a:pPr>
            <a:r>
              <a:rPr lang="cs-CZ" sz="2000" b="1" dirty="0">
                <a:solidFill>
                  <a:srgbClr val="00B050"/>
                </a:solidFill>
              </a:rPr>
              <a:t>Zvyšování jazykové kompetence budoucích absolventů na přeshraničním trhu práce</a:t>
            </a:r>
          </a:p>
          <a:p>
            <a:pPr marL="0" indent="0">
              <a:buNone/>
            </a:pPr>
            <a:r>
              <a:rPr lang="cs-CZ" sz="2000" dirty="0"/>
              <a:t> </a:t>
            </a:r>
            <a:r>
              <a:rPr lang="cs-CZ" sz="1800" dirty="0"/>
              <a:t>Příjemce: Univerzita Palackého v Olomouci </a:t>
            </a:r>
          </a:p>
          <a:p>
            <a:pPr marL="0" indent="0">
              <a:buNone/>
            </a:pPr>
            <a:r>
              <a:rPr lang="cs-CZ" sz="1800" dirty="0"/>
              <a:t> Příspěvek z ERDF: 572 426,63 EUR</a:t>
            </a:r>
          </a:p>
          <a:p>
            <a:pPr marL="0" indent="0">
              <a:buNone/>
            </a:pPr>
            <a:r>
              <a:rPr lang="cs-CZ" sz="2000" b="1" dirty="0">
                <a:solidFill>
                  <a:srgbClr val="00B050"/>
                </a:solidFill>
              </a:rPr>
              <a:t>Společnou přípravou na česko-polský trh práce</a:t>
            </a:r>
          </a:p>
          <a:p>
            <a:pPr marL="0" indent="0">
              <a:buNone/>
            </a:pPr>
            <a:r>
              <a:rPr lang="cs-CZ" sz="1800" dirty="0"/>
              <a:t> Příjemce: Hotelová škola </a:t>
            </a:r>
            <a:r>
              <a:rPr lang="cs-CZ" sz="1800" dirty="0" err="1"/>
              <a:t>Vincenze</a:t>
            </a:r>
            <a:r>
              <a:rPr lang="cs-CZ" sz="1800" dirty="0"/>
              <a:t> </a:t>
            </a:r>
            <a:r>
              <a:rPr lang="cs-CZ" sz="1800" dirty="0" err="1"/>
              <a:t>Priessnitze</a:t>
            </a:r>
            <a:r>
              <a:rPr lang="cs-CZ" sz="1800" dirty="0"/>
              <a:t> </a:t>
            </a:r>
          </a:p>
          <a:p>
            <a:pPr marL="0" indent="0">
              <a:buNone/>
            </a:pPr>
            <a:r>
              <a:rPr lang="cs-CZ" sz="1800" dirty="0"/>
              <a:t> a Obchodní akademie Jeseník</a:t>
            </a:r>
          </a:p>
          <a:p>
            <a:pPr marL="0" indent="0">
              <a:buNone/>
            </a:pPr>
            <a:r>
              <a:rPr lang="cs-CZ" sz="1800" dirty="0"/>
              <a:t> Příspěvek z ERDF: 452 457,89 EUR</a:t>
            </a:r>
          </a:p>
          <a:p>
            <a:pPr marL="0" indent="0">
              <a:buNone/>
            </a:pPr>
            <a:r>
              <a:rPr lang="cs-CZ" sz="2000" b="1" dirty="0">
                <a:solidFill>
                  <a:srgbClr val="00B050"/>
                </a:solidFill>
              </a:rPr>
              <a:t>Inovace vzdělávání pro posílení uplatnitelnosti absolventů v ekoturistice</a:t>
            </a:r>
          </a:p>
          <a:p>
            <a:pPr marL="0" indent="0">
              <a:buNone/>
            </a:pPr>
            <a:r>
              <a:rPr lang="cs-CZ" sz="1800" dirty="0"/>
              <a:t> Příjemce: Univerzita Palackého v Olomouci </a:t>
            </a:r>
          </a:p>
          <a:p>
            <a:pPr marL="0" indent="0">
              <a:buNone/>
            </a:pPr>
            <a:r>
              <a:rPr lang="cs-CZ" sz="1800" dirty="0"/>
              <a:t> Příspěvek z ERDF: 546 835,52 EUR</a:t>
            </a:r>
          </a:p>
          <a:p>
            <a:pPr marL="0" indent="0">
              <a:buNone/>
            </a:pPr>
            <a:endParaRPr lang="cs-CZ" sz="1600" dirty="0">
              <a:solidFill>
                <a:schemeClr val="tx1"/>
              </a:solidFill>
            </a:endParaRPr>
          </a:p>
          <a:p>
            <a:pPr marL="57150" indent="0">
              <a:buNone/>
            </a:pPr>
            <a:endParaRPr lang="cs-CZ" sz="2000" b="1" dirty="0">
              <a:solidFill>
                <a:srgbClr val="00B050"/>
              </a:solidFill>
            </a:endParaRPr>
          </a:p>
          <a:p>
            <a:pPr marL="57150" indent="0">
              <a:buNone/>
            </a:pPr>
            <a:endParaRPr lang="cs-CZ" sz="2200" dirty="0"/>
          </a:p>
          <a:p>
            <a:pPr marL="0" indent="0">
              <a:buNone/>
            </a:pPr>
            <a:endParaRPr lang="cs-CZ" sz="2200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cs-CZ" sz="2200" dirty="0">
              <a:solidFill>
                <a:srgbClr val="CC2D3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  <p:pic>
        <p:nvPicPr>
          <p:cNvPr id="7" name="Obrázek 6" descr="C:\Users\OK_MAL~1\AppData\Local\Temp\7zOC28ED9E3\20211011_111710-828x102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4676" y="3821097"/>
            <a:ext cx="1849396" cy="2081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 descr="J:\OdRR\ORR-zálohy disků Q pracovníků\Málková\PO3\Inovace v ekoturistice\2020_33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182" y="2497439"/>
            <a:ext cx="2438900" cy="1664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725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b="1" dirty="0">
                <a:solidFill>
                  <a:srgbClr val="00549F"/>
                </a:solidFill>
              </a:rPr>
              <a:t>Projekty Olomouckého kraje realizované s polskými subjekty</a:t>
            </a:r>
            <a:endParaRPr lang="cs-CZ" sz="3200" b="1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4933767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cs-CZ" sz="2200" b="1" dirty="0"/>
              <a:t>Ukázky dobré praxe z období </a:t>
            </a:r>
            <a:r>
              <a:rPr lang="cs-CZ" sz="2200" b="1" dirty="0" err="1"/>
              <a:t>Interreg</a:t>
            </a:r>
            <a:r>
              <a:rPr lang="cs-CZ" sz="2200" b="1" dirty="0"/>
              <a:t> V-A Česká republika – Polsko 2014-2020</a:t>
            </a:r>
            <a:endParaRPr lang="cs-CZ" sz="2200" dirty="0"/>
          </a:p>
          <a:p>
            <a:pPr marL="57150" indent="0">
              <a:buNone/>
            </a:pPr>
            <a:r>
              <a:rPr lang="cs-CZ" sz="2000" dirty="0">
                <a:solidFill>
                  <a:schemeClr val="tx2"/>
                </a:solidFill>
              </a:rPr>
              <a:t>Prioritní osa 4 – Spolupráce institucí a komunit</a:t>
            </a:r>
          </a:p>
          <a:p>
            <a:pPr marL="0" indent="0">
              <a:buNone/>
            </a:pPr>
            <a:r>
              <a:rPr lang="cs-CZ" sz="2000" b="1" dirty="0">
                <a:solidFill>
                  <a:srgbClr val="6BB7EB"/>
                </a:solidFill>
              </a:rPr>
              <a:t>Centrum společných aktivit – kooperační síť samospráv a NNO partnerských měst</a:t>
            </a:r>
          </a:p>
          <a:p>
            <a:pPr marL="0" indent="0">
              <a:buNone/>
            </a:pPr>
            <a:r>
              <a:rPr lang="cs-CZ" sz="1600" dirty="0">
                <a:solidFill>
                  <a:schemeClr val="tx1"/>
                </a:solidFill>
              </a:rPr>
              <a:t> </a:t>
            </a:r>
            <a:r>
              <a:rPr lang="cs-CZ" sz="1800" dirty="0"/>
              <a:t>Příjemce: Město Jeseník </a:t>
            </a:r>
          </a:p>
          <a:p>
            <a:pPr marL="0" indent="0">
              <a:buNone/>
            </a:pPr>
            <a:r>
              <a:rPr lang="cs-CZ" sz="1800" dirty="0"/>
              <a:t> Příspěvek z ERDF: 655 560,22 EUR</a:t>
            </a:r>
          </a:p>
          <a:p>
            <a:pPr marL="0" indent="0">
              <a:buNone/>
            </a:pPr>
            <a:r>
              <a:rPr lang="cs-CZ" sz="2000" b="1" dirty="0">
                <a:solidFill>
                  <a:srgbClr val="6BB7EB"/>
                </a:solidFill>
              </a:rPr>
              <a:t>Judo spojuje pohraničí</a:t>
            </a:r>
          </a:p>
          <a:p>
            <a:pPr marL="0" indent="0">
              <a:buNone/>
            </a:pPr>
            <a:r>
              <a:rPr lang="cs-CZ" sz="1800" dirty="0"/>
              <a:t> Příjemce: Judo Železo Hranice, </a:t>
            </a:r>
            <a:r>
              <a:rPr lang="cs-CZ" sz="1800" dirty="0" err="1"/>
              <a:t>z.s</a:t>
            </a:r>
            <a:r>
              <a:rPr lang="cs-CZ" sz="1800" dirty="0"/>
              <a:t>.</a:t>
            </a:r>
          </a:p>
          <a:p>
            <a:pPr marL="0" indent="0">
              <a:buNone/>
            </a:pPr>
            <a:r>
              <a:rPr lang="cs-CZ" sz="1800" dirty="0"/>
              <a:t> Příspěvek z ERDF: 225 536 EUR</a:t>
            </a:r>
          </a:p>
          <a:p>
            <a:pPr marL="0" indent="0">
              <a:buNone/>
            </a:pPr>
            <a:r>
              <a:rPr lang="cs-CZ" sz="2000" b="1" dirty="0">
                <a:solidFill>
                  <a:srgbClr val="6BB7EB"/>
                </a:solidFill>
              </a:rPr>
              <a:t>Jak zachraňujete u Vás?</a:t>
            </a:r>
          </a:p>
          <a:p>
            <a:pPr marL="0" indent="0">
              <a:buNone/>
            </a:pPr>
            <a:r>
              <a:rPr lang="cs-CZ" sz="1800" dirty="0"/>
              <a:t> Příjemce: Zdravotnická záchranná služba Olomouckého kraje</a:t>
            </a:r>
          </a:p>
          <a:p>
            <a:pPr marL="0" indent="0">
              <a:buNone/>
            </a:pPr>
            <a:r>
              <a:rPr lang="cs-CZ" sz="1800" dirty="0"/>
              <a:t> Příspěvek z ERDF: 330 756,27 EUR</a:t>
            </a:r>
          </a:p>
          <a:p>
            <a:pPr marL="57150" indent="0">
              <a:buNone/>
            </a:pPr>
            <a:endParaRPr lang="cs-CZ" sz="2000" b="1" dirty="0">
              <a:solidFill>
                <a:srgbClr val="00B050"/>
              </a:solidFill>
            </a:endParaRPr>
          </a:p>
          <a:p>
            <a:pPr marL="57150" indent="0">
              <a:buNone/>
            </a:pPr>
            <a:endParaRPr lang="cs-CZ" sz="2200" dirty="0"/>
          </a:p>
          <a:p>
            <a:pPr marL="0" indent="0">
              <a:buNone/>
            </a:pPr>
            <a:endParaRPr lang="cs-CZ" sz="2200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cs-CZ" sz="2200" dirty="0">
              <a:solidFill>
                <a:srgbClr val="CC2D3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  <p:pic>
        <p:nvPicPr>
          <p:cNvPr id="5" name="Obrázek 4" descr="C:\Users\OK_MAL~1\AppData\Local\Temp\7zO8A0BDCE1\knihovna_odd.pro dět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2545583"/>
            <a:ext cx="2785703" cy="1848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217" y="2542919"/>
            <a:ext cx="2468879" cy="1851660"/>
          </a:xfrm>
          <a:prstGeom prst="rect">
            <a:avLst/>
          </a:prstGeom>
        </p:spPr>
      </p:pic>
      <p:pic>
        <p:nvPicPr>
          <p:cNvPr id="9" name="Obrázek 8" descr="J:\OdRR\ORR-zálohy disků Q pracovníků\Málková\PO4\Jak zachraňujete u Vás\ZZS 2.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803" y="4563035"/>
            <a:ext cx="2785703" cy="16239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374354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2335</TotalTime>
  <Words>1392</Words>
  <Application>Microsoft Office PowerPoint</Application>
  <PresentationFormat>Širokoúhlá obrazovka</PresentationFormat>
  <Paragraphs>176</Paragraphs>
  <Slides>10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Inter</vt:lpstr>
      <vt:lpstr>Motiv Office</vt:lpstr>
      <vt:lpstr>Seminář pro žadatele programu Interreg Česko-Polsko 2021-2027</vt:lpstr>
      <vt:lpstr> Krajské kontaktní místo v Olomouckém kraji </vt:lpstr>
      <vt:lpstr> Krajské kontaktní místo v Olomouckém kraji </vt:lpstr>
      <vt:lpstr> Krajské kontaktní místo na Olomouckém kraji </vt:lpstr>
      <vt:lpstr>Příklady dobré praxe</vt:lpstr>
      <vt:lpstr> Projekty Olomouckého kraje realizované s polskými subjekty </vt:lpstr>
      <vt:lpstr> Projekty Olomouckého kraje realizované s polskými subjekty </vt:lpstr>
      <vt:lpstr>Projekty Olomouckého kraje realizované s polskými subjekty</vt:lpstr>
      <vt:lpstr>Projekty Olomouckého kraje realizované s polskými subjekty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Málková Edita</cp:lastModifiedBy>
  <cp:revision>231</cp:revision>
  <dcterms:created xsi:type="dcterms:W3CDTF">2022-03-10T07:10:19Z</dcterms:created>
  <dcterms:modified xsi:type="dcterms:W3CDTF">2023-11-06T16:25:03Z</dcterms:modified>
</cp:coreProperties>
</file>