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5" r:id="rId1"/>
  </p:sldMasterIdLst>
  <p:notesMasterIdLst>
    <p:notesMasterId r:id="rId127"/>
  </p:notesMasterIdLst>
  <p:handoutMasterIdLst>
    <p:handoutMasterId r:id="rId128"/>
  </p:handoutMasterIdLst>
  <p:sldIdLst>
    <p:sldId id="445" r:id="rId2"/>
    <p:sldId id="448" r:id="rId3"/>
    <p:sldId id="295" r:id="rId4"/>
    <p:sldId id="436" r:id="rId5"/>
    <p:sldId id="437" r:id="rId6"/>
    <p:sldId id="438" r:id="rId7"/>
    <p:sldId id="439" r:id="rId8"/>
    <p:sldId id="440" r:id="rId9"/>
    <p:sldId id="441" r:id="rId10"/>
    <p:sldId id="442" r:id="rId11"/>
    <p:sldId id="304" r:id="rId12"/>
    <p:sldId id="298" r:id="rId13"/>
    <p:sldId id="300" r:id="rId14"/>
    <p:sldId id="388" r:id="rId15"/>
    <p:sldId id="277" r:id="rId16"/>
    <p:sldId id="278" r:id="rId17"/>
    <p:sldId id="288" r:id="rId18"/>
    <p:sldId id="305" r:id="rId19"/>
    <p:sldId id="306" r:id="rId20"/>
    <p:sldId id="424" r:id="rId21"/>
    <p:sldId id="425" r:id="rId22"/>
    <p:sldId id="282" r:id="rId23"/>
    <p:sldId id="283" r:id="rId24"/>
    <p:sldId id="307" r:id="rId25"/>
    <p:sldId id="389" r:id="rId26"/>
    <p:sldId id="390" r:id="rId27"/>
    <p:sldId id="284" r:id="rId28"/>
    <p:sldId id="285" r:id="rId29"/>
    <p:sldId id="286" r:id="rId30"/>
    <p:sldId id="287" r:id="rId31"/>
    <p:sldId id="311" r:id="rId32"/>
    <p:sldId id="391" r:id="rId33"/>
    <p:sldId id="392" r:id="rId34"/>
    <p:sldId id="317" r:id="rId35"/>
    <p:sldId id="426" r:id="rId36"/>
    <p:sldId id="427" r:id="rId37"/>
    <p:sldId id="318" r:id="rId38"/>
    <p:sldId id="319" r:id="rId39"/>
    <p:sldId id="393" r:id="rId40"/>
    <p:sldId id="394" r:id="rId41"/>
    <p:sldId id="408" r:id="rId42"/>
    <p:sldId id="323" r:id="rId43"/>
    <p:sldId id="324" r:id="rId44"/>
    <p:sldId id="325" r:id="rId45"/>
    <p:sldId id="326" r:id="rId46"/>
    <p:sldId id="396" r:id="rId47"/>
    <p:sldId id="397" r:id="rId48"/>
    <p:sldId id="398" r:id="rId49"/>
    <p:sldId id="330" r:id="rId50"/>
    <p:sldId id="428" r:id="rId51"/>
    <p:sldId id="429" r:id="rId52"/>
    <p:sldId id="331" r:id="rId53"/>
    <p:sldId id="332" r:id="rId54"/>
    <p:sldId id="399" r:id="rId55"/>
    <p:sldId id="400" r:id="rId56"/>
    <p:sldId id="401" r:id="rId57"/>
    <p:sldId id="336" r:id="rId58"/>
    <p:sldId id="337" r:id="rId59"/>
    <p:sldId id="338" r:id="rId60"/>
    <p:sldId id="339" r:id="rId61"/>
    <p:sldId id="402" r:id="rId62"/>
    <p:sldId id="403" r:id="rId63"/>
    <p:sldId id="404" r:id="rId64"/>
    <p:sldId id="343" r:id="rId65"/>
    <p:sldId id="430" r:id="rId66"/>
    <p:sldId id="431" r:id="rId67"/>
    <p:sldId id="344" r:id="rId68"/>
    <p:sldId id="345" r:id="rId69"/>
    <p:sldId id="405" r:id="rId70"/>
    <p:sldId id="406" r:id="rId71"/>
    <p:sldId id="407" r:id="rId72"/>
    <p:sldId id="349" r:id="rId73"/>
    <p:sldId id="350" r:id="rId74"/>
    <p:sldId id="351" r:id="rId75"/>
    <p:sldId id="352" r:id="rId76"/>
    <p:sldId id="409" r:id="rId77"/>
    <p:sldId id="410" r:id="rId78"/>
    <p:sldId id="411" r:id="rId79"/>
    <p:sldId id="356" r:id="rId80"/>
    <p:sldId id="432" r:id="rId81"/>
    <p:sldId id="433" r:id="rId82"/>
    <p:sldId id="357" r:id="rId83"/>
    <p:sldId id="358" r:id="rId84"/>
    <p:sldId id="412" r:id="rId85"/>
    <p:sldId id="413" r:id="rId86"/>
    <p:sldId id="414" r:id="rId87"/>
    <p:sldId id="362" r:id="rId88"/>
    <p:sldId id="363" r:id="rId89"/>
    <p:sldId id="364" r:id="rId90"/>
    <p:sldId id="365" r:id="rId91"/>
    <p:sldId id="415" r:id="rId92"/>
    <p:sldId id="416" r:id="rId93"/>
    <p:sldId id="417" r:id="rId94"/>
    <p:sldId id="369" r:id="rId95"/>
    <p:sldId id="434" r:id="rId96"/>
    <p:sldId id="435" r:id="rId97"/>
    <p:sldId id="370" r:id="rId98"/>
    <p:sldId id="371" r:id="rId99"/>
    <p:sldId id="418" r:id="rId100"/>
    <p:sldId id="419" r:id="rId101"/>
    <p:sldId id="420" r:id="rId102"/>
    <p:sldId id="375" r:id="rId103"/>
    <p:sldId id="376" r:id="rId104"/>
    <p:sldId id="377" r:id="rId105"/>
    <p:sldId id="378" r:id="rId106"/>
    <p:sldId id="421" r:id="rId107"/>
    <p:sldId id="422" r:id="rId108"/>
    <p:sldId id="423" r:id="rId109"/>
    <p:sldId id="315" r:id="rId110"/>
    <p:sldId id="289" r:id="rId111"/>
    <p:sldId id="290" r:id="rId112"/>
    <p:sldId id="291" r:id="rId113"/>
    <p:sldId id="292" r:id="rId114"/>
    <p:sldId id="316" r:id="rId115"/>
    <p:sldId id="280" r:id="rId116"/>
    <p:sldId id="383" r:id="rId117"/>
    <p:sldId id="382" r:id="rId118"/>
    <p:sldId id="281" r:id="rId119"/>
    <p:sldId id="293" r:id="rId120"/>
    <p:sldId id="294" r:id="rId121"/>
    <p:sldId id="384" r:id="rId122"/>
    <p:sldId id="385" r:id="rId123"/>
    <p:sldId id="386" r:id="rId124"/>
    <p:sldId id="387" r:id="rId125"/>
    <p:sldId id="447" r:id="rId126"/>
  </p:sldIdLst>
  <p:sldSz cx="9906000" cy="6858000" type="A4"/>
  <p:notesSz cx="9144000" cy="6858000"/>
  <p:defaultTextStyle>
    <a:defPPr>
      <a:defRPr lang="cs-CZ"/>
    </a:defPPr>
    <a:lvl1pPr marL="0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1pPr>
    <a:lvl2pPr marL="478940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2pPr>
    <a:lvl3pPr marL="957879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3pPr>
    <a:lvl4pPr marL="1436819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4pPr>
    <a:lvl5pPr marL="1915758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5pPr>
    <a:lvl6pPr marL="2394698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6pPr>
    <a:lvl7pPr marL="2873637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7pPr>
    <a:lvl8pPr marL="3352576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8pPr>
    <a:lvl9pPr marL="3831516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Y" initials="m" lastIdx="1" clrIdx="0">
    <p:extLst>
      <p:ext uri="{19B8F6BF-5375-455C-9EA6-DF929625EA0E}">
        <p15:presenceInfo xmlns:p15="http://schemas.microsoft.com/office/powerpoint/2012/main" userId="mARTY" providerId="None"/>
      </p:ext>
    </p:extLst>
  </p:cmAuthor>
  <p:cmAuthor id="2" name="Úlovec Martin" initials="ÚM" lastIdx="1" clrIdx="1">
    <p:extLst>
      <p:ext uri="{19B8F6BF-5375-455C-9EA6-DF929625EA0E}">
        <p15:presenceInfo xmlns:p15="http://schemas.microsoft.com/office/powerpoint/2012/main" userId="S-1-5-21-2608221213-2629703840-654687152-13401" providerId="AD"/>
      </p:ext>
    </p:extLst>
  </p:cmAuthor>
  <p:cmAuthor id="3" name="Strouhalová Dana" initials="SD" lastIdx="2" clrIdx="2">
    <p:extLst>
      <p:ext uri="{19B8F6BF-5375-455C-9EA6-DF929625EA0E}">
        <p15:presenceInfo xmlns:p15="http://schemas.microsoft.com/office/powerpoint/2012/main" userId="S-1-5-21-2608221213-2629703840-654687152-1299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566E"/>
    <a:srgbClr val="607696"/>
    <a:srgbClr val="333F50"/>
    <a:srgbClr val="FBFBFB"/>
    <a:srgbClr val="F6F8FC"/>
    <a:srgbClr val="EDF1F9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32" autoAdjust="0"/>
    <p:restoredTop sz="94187" autoAdjust="0"/>
  </p:normalViewPr>
  <p:slideViewPr>
    <p:cSldViewPr>
      <p:cViewPr varScale="1">
        <p:scale>
          <a:sx n="161" d="100"/>
          <a:sy n="161" d="100"/>
        </p:scale>
        <p:origin x="696" y="14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35" d="100"/>
          <a:sy n="135" d="100"/>
        </p:scale>
        <p:origin x="882" y="120"/>
      </p:cViewPr>
      <p:guideLst/>
    </p:cSldViewPr>
  </p:notesViewPr>
  <p:gridSpacing cx="90001" cy="90001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commentAuthors" Target="commentAuthor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presProps" Target="presProp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theme" Target="theme/theme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quarter" idx="1"/>
          </p:nvPr>
        </p:nvSpPr>
        <p:spPr>
          <a:xfrm>
            <a:off x="5181600" y="6505123"/>
            <a:ext cx="3962400" cy="344488"/>
          </a:xfrm>
          <a:prstGeom prst="rect">
            <a:avLst/>
          </a:prstGeom>
        </p:spPr>
        <p:txBody>
          <a:bodyPr vert="horz" lIns="91440" tIns="45720" rIns="612000" bIns="45720" rtlCol="0"/>
          <a:lstStyle>
            <a:lvl1pPr algn="r">
              <a:defRPr sz="1200"/>
            </a:lvl1pPr>
          </a:lstStyle>
          <a:p>
            <a:fld id="{426FD384-D035-43AF-8B3E-D7E26B794101}" type="datetimeFigureOut">
              <a:rPr lang="cs-CZ" sz="800" smtClean="0"/>
              <a:t>24.5.2016</a:t>
            </a:fld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3067352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932004" y="650603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/>
            </a:lvl1pPr>
          </a:lstStyle>
          <a:p>
            <a:fld id="{D96F02EE-927F-4DCD-A0F3-42968C968697}" type="datetimeFigureOut">
              <a:rPr lang="cs-CZ" smtClean="0"/>
              <a:pPr/>
              <a:t>24.5.2016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61951" y="1448978"/>
            <a:ext cx="6390071" cy="442389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42023" y="1448977"/>
            <a:ext cx="2250026" cy="441004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526996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78940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57879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436819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915758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394698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6pPr>
    <a:lvl7pPr marL="2873637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7pPr>
    <a:lvl8pPr marL="3352576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8pPr>
    <a:lvl9pPr marL="3831516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71438" y="1268413"/>
            <a:ext cx="5980112" cy="41402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6102017" y="1268976"/>
            <a:ext cx="2880032" cy="504005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/>
          <a:lstStyle/>
          <a:p>
            <a:fld id="{7845D7C1-3DAD-4E4B-9E84-F564AF2E2340}" type="slidenum">
              <a:rPr lang="cs-CZ" smtClean="0"/>
              <a:t>0</a:t>
            </a:fld>
            <a:endParaRPr lang="cs-CZ"/>
          </a:p>
        </p:txBody>
      </p:sp>
      <p:sp>
        <p:nvSpPr>
          <p:cNvPr id="6" name="Zástupný symbol pro poznámky 2"/>
          <p:cNvSpPr txBox="1">
            <a:spLocks/>
          </p:cNvSpPr>
          <p:nvPr/>
        </p:nvSpPr>
        <p:spPr>
          <a:xfrm>
            <a:off x="5962015" y="1808982"/>
            <a:ext cx="2880032" cy="39600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94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87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81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575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469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3637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257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3151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70006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0" y="2978995"/>
            <a:ext cx="9906000" cy="785557"/>
          </a:xfrm>
          <a:prstGeom prst="rect">
            <a:avLst/>
          </a:prstGeom>
        </p:spPr>
        <p:txBody>
          <a:bodyPr vert="horz" lIns="36000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0" y="3969006"/>
            <a:ext cx="9905999" cy="2888993"/>
          </a:xfrm>
          <a:prstGeom prst="rect">
            <a:avLst/>
          </a:prstGeom>
        </p:spPr>
        <p:txBody>
          <a:bodyPr lIns="36000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11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1878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Freeform 370"/>
          <p:cNvSpPr>
            <a:spLocks noEditPoints="1"/>
          </p:cNvSpPr>
          <p:nvPr userDrawn="1"/>
        </p:nvSpPr>
        <p:spPr bwMode="auto">
          <a:xfrm>
            <a:off x="0" y="2214511"/>
            <a:ext cx="4732338" cy="4454525"/>
          </a:xfrm>
          <a:custGeom>
            <a:avLst/>
            <a:gdLst>
              <a:gd name="T0" fmla="*/ 15856 w 17256"/>
              <a:gd name="T1" fmla="*/ 6604 h 16259"/>
              <a:gd name="T2" fmla="*/ 17256 w 17256"/>
              <a:gd name="T3" fmla="*/ 6604 h 16259"/>
              <a:gd name="T4" fmla="*/ 17256 w 17256"/>
              <a:gd name="T5" fmla="*/ 16259 h 16259"/>
              <a:gd name="T6" fmla="*/ 15856 w 17256"/>
              <a:gd name="T7" fmla="*/ 16259 h 16259"/>
              <a:gd name="T8" fmla="*/ 15856 w 17256"/>
              <a:gd name="T9" fmla="*/ 6604 h 16259"/>
              <a:gd name="T10" fmla="*/ 0 w 17256"/>
              <a:gd name="T11" fmla="*/ 0 h 16259"/>
              <a:gd name="T12" fmla="*/ 17256 w 17256"/>
              <a:gd name="T13" fmla="*/ 0 h 16259"/>
              <a:gd name="T14" fmla="*/ 17256 w 17256"/>
              <a:gd name="T15" fmla="*/ 4644 h 16259"/>
              <a:gd name="T16" fmla="*/ 15858 w 17256"/>
              <a:gd name="T17" fmla="*/ 4644 h 16259"/>
              <a:gd name="T18" fmla="*/ 15860 w 17256"/>
              <a:gd name="T19" fmla="*/ 1407 h 16259"/>
              <a:gd name="T20" fmla="*/ 0 w 17256"/>
              <a:gd name="T21" fmla="*/ 1400 h 16259"/>
              <a:gd name="T22" fmla="*/ 0 w 17256"/>
              <a:gd name="T23" fmla="*/ 0 h 16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256" h="16259">
                <a:moveTo>
                  <a:pt x="15856" y="6604"/>
                </a:moveTo>
                <a:lnTo>
                  <a:pt x="17256" y="6604"/>
                </a:lnTo>
                <a:lnTo>
                  <a:pt x="17256" y="16259"/>
                </a:lnTo>
                <a:lnTo>
                  <a:pt x="15856" y="16259"/>
                </a:lnTo>
                <a:lnTo>
                  <a:pt x="15856" y="6604"/>
                </a:lnTo>
                <a:close/>
                <a:moveTo>
                  <a:pt x="0" y="0"/>
                </a:moveTo>
                <a:lnTo>
                  <a:pt x="17256" y="0"/>
                </a:lnTo>
                <a:lnTo>
                  <a:pt x="17256" y="4644"/>
                </a:lnTo>
                <a:lnTo>
                  <a:pt x="15858" y="4644"/>
                </a:lnTo>
                <a:lnTo>
                  <a:pt x="15860" y="1407"/>
                </a:lnTo>
                <a:lnTo>
                  <a:pt x="0" y="1400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9635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Freeform 192"/>
          <p:cNvSpPr>
            <a:spLocks noEditPoints="1"/>
          </p:cNvSpPr>
          <p:nvPr userDrawn="1"/>
        </p:nvSpPr>
        <p:spPr bwMode="auto">
          <a:xfrm>
            <a:off x="-1588" y="2238323"/>
            <a:ext cx="4718051" cy="4430713"/>
          </a:xfrm>
          <a:custGeom>
            <a:avLst/>
            <a:gdLst>
              <a:gd name="T0" fmla="*/ 15856 w 17256"/>
              <a:gd name="T1" fmla="*/ 14805 h 16205"/>
              <a:gd name="T2" fmla="*/ 17256 w 17256"/>
              <a:gd name="T3" fmla="*/ 14805 h 16205"/>
              <a:gd name="T4" fmla="*/ 17256 w 17256"/>
              <a:gd name="T5" fmla="*/ 16205 h 16205"/>
              <a:gd name="T6" fmla="*/ 15856 w 17256"/>
              <a:gd name="T7" fmla="*/ 16205 h 16205"/>
              <a:gd name="T8" fmla="*/ 15856 w 17256"/>
              <a:gd name="T9" fmla="*/ 14805 h 16205"/>
              <a:gd name="T10" fmla="*/ 0 w 17256"/>
              <a:gd name="T11" fmla="*/ 0 h 16205"/>
              <a:gd name="T12" fmla="*/ 17256 w 17256"/>
              <a:gd name="T13" fmla="*/ 0 h 16205"/>
              <a:gd name="T14" fmla="*/ 17256 w 17256"/>
              <a:gd name="T15" fmla="*/ 4644 h 16205"/>
              <a:gd name="T16" fmla="*/ 15858 w 17256"/>
              <a:gd name="T17" fmla="*/ 4644 h 16205"/>
              <a:gd name="T18" fmla="*/ 15860 w 17256"/>
              <a:gd name="T19" fmla="*/ 1407 h 16205"/>
              <a:gd name="T20" fmla="*/ 0 w 17256"/>
              <a:gd name="T21" fmla="*/ 1400 h 16205"/>
              <a:gd name="T22" fmla="*/ 0 w 17256"/>
              <a:gd name="T23" fmla="*/ 0 h 16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256" h="16205">
                <a:moveTo>
                  <a:pt x="15856" y="14805"/>
                </a:moveTo>
                <a:lnTo>
                  <a:pt x="17256" y="14805"/>
                </a:lnTo>
                <a:lnTo>
                  <a:pt x="17256" y="16205"/>
                </a:lnTo>
                <a:lnTo>
                  <a:pt x="15856" y="16205"/>
                </a:lnTo>
                <a:lnTo>
                  <a:pt x="15856" y="14805"/>
                </a:lnTo>
                <a:close/>
                <a:moveTo>
                  <a:pt x="0" y="0"/>
                </a:moveTo>
                <a:lnTo>
                  <a:pt x="17256" y="0"/>
                </a:lnTo>
                <a:lnTo>
                  <a:pt x="17256" y="4644"/>
                </a:lnTo>
                <a:lnTo>
                  <a:pt x="15858" y="4644"/>
                </a:lnTo>
                <a:lnTo>
                  <a:pt x="15860" y="1407"/>
                </a:lnTo>
                <a:lnTo>
                  <a:pt x="0" y="1400"/>
                </a:lnTo>
                <a:lnTo>
                  <a:pt x="0" y="0"/>
                </a:lnTo>
                <a:close/>
              </a:path>
            </a:pathLst>
          </a:custGeom>
          <a:solidFill>
            <a:srgbClr val="F3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777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Freeform 196"/>
          <p:cNvSpPr>
            <a:spLocks noEditPoints="1"/>
          </p:cNvSpPr>
          <p:nvPr userDrawn="1"/>
        </p:nvSpPr>
        <p:spPr bwMode="auto">
          <a:xfrm>
            <a:off x="0" y="2238323"/>
            <a:ext cx="4716463" cy="2190060"/>
          </a:xfrm>
          <a:custGeom>
            <a:avLst/>
            <a:gdLst>
              <a:gd name="T0" fmla="*/ 15856 w 17256"/>
              <a:gd name="T1" fmla="*/ 6588 h 7988"/>
              <a:gd name="T2" fmla="*/ 17256 w 17256"/>
              <a:gd name="T3" fmla="*/ 6588 h 7988"/>
              <a:gd name="T4" fmla="*/ 17256 w 17256"/>
              <a:gd name="T5" fmla="*/ 7988 h 7988"/>
              <a:gd name="T6" fmla="*/ 15856 w 17256"/>
              <a:gd name="T7" fmla="*/ 7988 h 7988"/>
              <a:gd name="T8" fmla="*/ 15856 w 17256"/>
              <a:gd name="T9" fmla="*/ 6588 h 7988"/>
              <a:gd name="T10" fmla="*/ 0 w 17256"/>
              <a:gd name="T11" fmla="*/ 0 h 7988"/>
              <a:gd name="T12" fmla="*/ 17256 w 17256"/>
              <a:gd name="T13" fmla="*/ 0 h 7988"/>
              <a:gd name="T14" fmla="*/ 17256 w 17256"/>
              <a:gd name="T15" fmla="*/ 4644 h 7988"/>
              <a:gd name="T16" fmla="*/ 15858 w 17256"/>
              <a:gd name="T17" fmla="*/ 4644 h 7988"/>
              <a:gd name="T18" fmla="*/ 15860 w 17256"/>
              <a:gd name="T19" fmla="*/ 1407 h 7988"/>
              <a:gd name="T20" fmla="*/ 0 w 17256"/>
              <a:gd name="T21" fmla="*/ 1400 h 7988"/>
              <a:gd name="T22" fmla="*/ 0 w 17256"/>
              <a:gd name="T23" fmla="*/ 0 h 7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256" h="7988">
                <a:moveTo>
                  <a:pt x="15856" y="6588"/>
                </a:moveTo>
                <a:lnTo>
                  <a:pt x="17256" y="6588"/>
                </a:lnTo>
                <a:lnTo>
                  <a:pt x="17256" y="7988"/>
                </a:lnTo>
                <a:lnTo>
                  <a:pt x="15856" y="7988"/>
                </a:lnTo>
                <a:lnTo>
                  <a:pt x="15856" y="6588"/>
                </a:lnTo>
                <a:close/>
                <a:moveTo>
                  <a:pt x="0" y="0"/>
                </a:moveTo>
                <a:lnTo>
                  <a:pt x="17256" y="0"/>
                </a:lnTo>
                <a:lnTo>
                  <a:pt x="17256" y="4644"/>
                </a:lnTo>
                <a:lnTo>
                  <a:pt x="15858" y="4644"/>
                </a:lnTo>
                <a:lnTo>
                  <a:pt x="15860" y="1407"/>
                </a:lnTo>
                <a:lnTo>
                  <a:pt x="0" y="1400"/>
                </a:lnTo>
                <a:lnTo>
                  <a:pt x="0" y="0"/>
                </a:lnTo>
                <a:close/>
              </a:path>
            </a:pathLst>
          </a:custGeom>
          <a:solidFill>
            <a:srgbClr val="F3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9007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Freeform 192"/>
          <p:cNvSpPr>
            <a:spLocks noEditPoints="1"/>
          </p:cNvSpPr>
          <p:nvPr userDrawn="1"/>
        </p:nvSpPr>
        <p:spPr bwMode="auto">
          <a:xfrm>
            <a:off x="4322763" y="2298700"/>
            <a:ext cx="5472112" cy="4205288"/>
          </a:xfrm>
          <a:custGeom>
            <a:avLst/>
            <a:gdLst>
              <a:gd name="T0" fmla="*/ 7907 w 20987"/>
              <a:gd name="T1" fmla="*/ 3030 h 16098"/>
              <a:gd name="T2" fmla="*/ 8680 w 20987"/>
              <a:gd name="T3" fmla="*/ 7699 h 16098"/>
              <a:gd name="T4" fmla="*/ 1630 w 20987"/>
              <a:gd name="T5" fmla="*/ 2415 h 16098"/>
              <a:gd name="T6" fmla="*/ 2375 w 20987"/>
              <a:gd name="T7" fmla="*/ 3030 h 16098"/>
              <a:gd name="T8" fmla="*/ 1630 w 20987"/>
              <a:gd name="T9" fmla="*/ 10075 h 16098"/>
              <a:gd name="T10" fmla="*/ 4028 w 20987"/>
              <a:gd name="T11" fmla="*/ 10690 h 16098"/>
              <a:gd name="T12" fmla="*/ 3286 w 20987"/>
              <a:gd name="T13" fmla="*/ 10075 h 16098"/>
              <a:gd name="T14" fmla="*/ 7348 w 20987"/>
              <a:gd name="T15" fmla="*/ 9945 h 16098"/>
              <a:gd name="T16" fmla="*/ 7536 w 20987"/>
              <a:gd name="T17" fmla="*/ 13138 h 16098"/>
              <a:gd name="T18" fmla="*/ 8676 w 20987"/>
              <a:gd name="T19" fmla="*/ 13742 h 16098"/>
              <a:gd name="T20" fmla="*/ 10113 w 20987"/>
              <a:gd name="T21" fmla="*/ 13756 h 16098"/>
              <a:gd name="T22" fmla="*/ 11174 w 20987"/>
              <a:gd name="T23" fmla="*/ 13323 h 16098"/>
              <a:gd name="T24" fmla="*/ 14030 w 20987"/>
              <a:gd name="T25" fmla="*/ 13683 h 16098"/>
              <a:gd name="T26" fmla="*/ 13349 w 20987"/>
              <a:gd name="T27" fmla="*/ 13138 h 16098"/>
              <a:gd name="T28" fmla="*/ 10489 w 20987"/>
              <a:gd name="T29" fmla="*/ 7780 h 16098"/>
              <a:gd name="T30" fmla="*/ 11122 w 20987"/>
              <a:gd name="T31" fmla="*/ 8334 h 16098"/>
              <a:gd name="T32" fmla="*/ 10995 w 20987"/>
              <a:gd name="T33" fmla="*/ 12897 h 16098"/>
              <a:gd name="T34" fmla="*/ 10362 w 20987"/>
              <a:gd name="T35" fmla="*/ 13034 h 16098"/>
              <a:gd name="T36" fmla="*/ 9669 w 20987"/>
              <a:gd name="T37" fmla="*/ 12749 h 16098"/>
              <a:gd name="T38" fmla="*/ 9545 w 20987"/>
              <a:gd name="T39" fmla="*/ 7244 h 16098"/>
              <a:gd name="T40" fmla="*/ 11751 w 20987"/>
              <a:gd name="T41" fmla="*/ 5401 h 16098"/>
              <a:gd name="T42" fmla="*/ 9545 w 20987"/>
              <a:gd name="T43" fmla="*/ 3030 h 16098"/>
              <a:gd name="T44" fmla="*/ 10305 w 20987"/>
              <a:gd name="T45" fmla="*/ 2415 h 16098"/>
              <a:gd name="T46" fmla="*/ 16065 w 20987"/>
              <a:gd name="T47" fmla="*/ 0 h 16098"/>
              <a:gd name="T48" fmla="*/ 14662 w 20987"/>
              <a:gd name="T49" fmla="*/ 4644 h 16098"/>
              <a:gd name="T50" fmla="*/ 1404 w 20987"/>
              <a:gd name="T51" fmla="*/ 1401 h 16098"/>
              <a:gd name="T52" fmla="*/ 17240 w 20987"/>
              <a:gd name="T53" fmla="*/ 14608 h 16098"/>
              <a:gd name="T54" fmla="*/ 0 w 20987"/>
              <a:gd name="T55" fmla="*/ 16098 h 16098"/>
              <a:gd name="T56" fmla="*/ 16065 w 20987"/>
              <a:gd name="T57" fmla="*/ 0 h 16098"/>
              <a:gd name="T58" fmla="*/ 20987 w 20987"/>
              <a:gd name="T59" fmla="*/ 5401 h 16098"/>
              <a:gd name="T60" fmla="*/ 18761 w 20987"/>
              <a:gd name="T61" fmla="*/ 6017 h 16098"/>
              <a:gd name="T62" fmla="*/ 17466 w 20987"/>
              <a:gd name="T63" fmla="*/ 11669 h 16098"/>
              <a:gd name="T64" fmla="*/ 16098 w 20987"/>
              <a:gd name="T65" fmla="*/ 6017 h 16098"/>
              <a:gd name="T66" fmla="*/ 12100 w 20987"/>
              <a:gd name="T67" fmla="*/ 5401 h 16098"/>
              <a:gd name="T68" fmla="*/ 12690 w 20987"/>
              <a:gd name="T69" fmla="*/ 6017 h 16098"/>
              <a:gd name="T70" fmla="*/ 17566 w 20987"/>
              <a:gd name="T71" fmla="*/ 13695 h 16098"/>
              <a:gd name="T72" fmla="*/ 20987 w 20987"/>
              <a:gd name="T73" fmla="*/ 6017 h 160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987" h="16098">
                <a:moveTo>
                  <a:pt x="7907" y="2415"/>
                </a:moveTo>
                <a:lnTo>
                  <a:pt x="7907" y="3030"/>
                </a:lnTo>
                <a:lnTo>
                  <a:pt x="8680" y="3030"/>
                </a:lnTo>
                <a:lnTo>
                  <a:pt x="8680" y="7699"/>
                </a:lnTo>
                <a:lnTo>
                  <a:pt x="4710" y="2415"/>
                </a:lnTo>
                <a:lnTo>
                  <a:pt x="1630" y="2415"/>
                </a:lnTo>
                <a:lnTo>
                  <a:pt x="1630" y="3030"/>
                </a:lnTo>
                <a:lnTo>
                  <a:pt x="2375" y="3030"/>
                </a:lnTo>
                <a:lnTo>
                  <a:pt x="2375" y="10075"/>
                </a:lnTo>
                <a:lnTo>
                  <a:pt x="1630" y="10075"/>
                </a:lnTo>
                <a:lnTo>
                  <a:pt x="1630" y="10690"/>
                </a:lnTo>
                <a:lnTo>
                  <a:pt x="4028" y="10690"/>
                </a:lnTo>
                <a:lnTo>
                  <a:pt x="4028" y="10075"/>
                </a:lnTo>
                <a:lnTo>
                  <a:pt x="3286" y="10075"/>
                </a:lnTo>
                <a:lnTo>
                  <a:pt x="3286" y="4517"/>
                </a:lnTo>
                <a:lnTo>
                  <a:pt x="7348" y="9945"/>
                </a:lnTo>
                <a:lnTo>
                  <a:pt x="7348" y="12699"/>
                </a:lnTo>
                <a:cubicBezTo>
                  <a:pt x="7352" y="12855"/>
                  <a:pt x="7413" y="13003"/>
                  <a:pt x="7536" y="13138"/>
                </a:cubicBezTo>
                <a:cubicBezTo>
                  <a:pt x="7656" y="13275"/>
                  <a:pt x="7817" y="13396"/>
                  <a:pt x="8016" y="13498"/>
                </a:cubicBezTo>
                <a:cubicBezTo>
                  <a:pt x="8217" y="13602"/>
                  <a:pt x="8435" y="13683"/>
                  <a:pt x="8676" y="13742"/>
                </a:cubicBezTo>
                <a:cubicBezTo>
                  <a:pt x="8914" y="13800"/>
                  <a:pt x="9152" y="13829"/>
                  <a:pt x="9392" y="13831"/>
                </a:cubicBezTo>
                <a:cubicBezTo>
                  <a:pt x="9639" y="13829"/>
                  <a:pt x="9879" y="13804"/>
                  <a:pt x="10113" y="13756"/>
                </a:cubicBezTo>
                <a:cubicBezTo>
                  <a:pt x="10346" y="13708"/>
                  <a:pt x="10556" y="13644"/>
                  <a:pt x="10742" y="13567"/>
                </a:cubicBezTo>
                <a:cubicBezTo>
                  <a:pt x="10927" y="13490"/>
                  <a:pt x="11071" y="13409"/>
                  <a:pt x="11174" y="13323"/>
                </a:cubicBezTo>
                <a:lnTo>
                  <a:pt x="11174" y="13683"/>
                </a:lnTo>
                <a:lnTo>
                  <a:pt x="14030" y="13683"/>
                </a:lnTo>
                <a:lnTo>
                  <a:pt x="14030" y="13138"/>
                </a:lnTo>
                <a:lnTo>
                  <a:pt x="13349" y="13138"/>
                </a:lnTo>
                <a:lnTo>
                  <a:pt x="13349" y="7780"/>
                </a:lnTo>
                <a:lnTo>
                  <a:pt x="10489" y="7780"/>
                </a:lnTo>
                <a:lnTo>
                  <a:pt x="10489" y="8334"/>
                </a:lnTo>
                <a:lnTo>
                  <a:pt x="11122" y="8334"/>
                </a:lnTo>
                <a:lnTo>
                  <a:pt x="11122" y="12780"/>
                </a:lnTo>
                <a:cubicBezTo>
                  <a:pt x="11117" y="12820"/>
                  <a:pt x="11076" y="12859"/>
                  <a:pt x="10995" y="12897"/>
                </a:cubicBezTo>
                <a:cubicBezTo>
                  <a:pt x="10914" y="12936"/>
                  <a:pt x="10816" y="12969"/>
                  <a:pt x="10698" y="12994"/>
                </a:cubicBezTo>
                <a:cubicBezTo>
                  <a:pt x="10582" y="13021"/>
                  <a:pt x="10471" y="13034"/>
                  <a:pt x="10362" y="13034"/>
                </a:cubicBezTo>
                <a:cubicBezTo>
                  <a:pt x="10224" y="13032"/>
                  <a:pt x="10093" y="13005"/>
                  <a:pt x="9971" y="12953"/>
                </a:cubicBezTo>
                <a:cubicBezTo>
                  <a:pt x="9848" y="12903"/>
                  <a:pt x="9748" y="12834"/>
                  <a:pt x="9669" y="12749"/>
                </a:cubicBezTo>
                <a:cubicBezTo>
                  <a:pt x="9593" y="12663"/>
                  <a:pt x="9551" y="12570"/>
                  <a:pt x="9549" y="12468"/>
                </a:cubicBezTo>
                <a:lnTo>
                  <a:pt x="9545" y="7244"/>
                </a:lnTo>
                <a:lnTo>
                  <a:pt x="10352" y="7244"/>
                </a:lnTo>
                <a:lnTo>
                  <a:pt x="11751" y="5401"/>
                </a:lnTo>
                <a:lnTo>
                  <a:pt x="9545" y="5401"/>
                </a:lnTo>
                <a:lnTo>
                  <a:pt x="9545" y="3030"/>
                </a:lnTo>
                <a:lnTo>
                  <a:pt x="10305" y="3030"/>
                </a:lnTo>
                <a:lnTo>
                  <a:pt x="10305" y="2415"/>
                </a:lnTo>
                <a:lnTo>
                  <a:pt x="7907" y="2415"/>
                </a:lnTo>
                <a:close/>
                <a:moveTo>
                  <a:pt x="16065" y="0"/>
                </a:moveTo>
                <a:lnTo>
                  <a:pt x="16065" y="4644"/>
                </a:lnTo>
                <a:lnTo>
                  <a:pt x="14662" y="4644"/>
                </a:lnTo>
                <a:lnTo>
                  <a:pt x="14665" y="1407"/>
                </a:lnTo>
                <a:lnTo>
                  <a:pt x="1404" y="1401"/>
                </a:lnTo>
                <a:lnTo>
                  <a:pt x="1394" y="14608"/>
                </a:lnTo>
                <a:lnTo>
                  <a:pt x="17240" y="14608"/>
                </a:lnTo>
                <a:lnTo>
                  <a:pt x="16709" y="16098"/>
                </a:lnTo>
                <a:lnTo>
                  <a:pt x="0" y="16098"/>
                </a:lnTo>
                <a:lnTo>
                  <a:pt x="0" y="0"/>
                </a:lnTo>
                <a:lnTo>
                  <a:pt x="16065" y="0"/>
                </a:lnTo>
                <a:close/>
                <a:moveTo>
                  <a:pt x="20987" y="6017"/>
                </a:moveTo>
                <a:lnTo>
                  <a:pt x="20987" y="5401"/>
                </a:lnTo>
                <a:lnTo>
                  <a:pt x="18761" y="5401"/>
                </a:lnTo>
                <a:lnTo>
                  <a:pt x="18761" y="6017"/>
                </a:lnTo>
                <a:lnTo>
                  <a:pt x="19408" y="6017"/>
                </a:lnTo>
                <a:lnTo>
                  <a:pt x="17466" y="11669"/>
                </a:lnTo>
                <a:lnTo>
                  <a:pt x="15330" y="6017"/>
                </a:lnTo>
                <a:lnTo>
                  <a:pt x="16098" y="6017"/>
                </a:lnTo>
                <a:lnTo>
                  <a:pt x="16098" y="5401"/>
                </a:lnTo>
                <a:lnTo>
                  <a:pt x="12100" y="5401"/>
                </a:lnTo>
                <a:lnTo>
                  <a:pt x="12100" y="6017"/>
                </a:lnTo>
                <a:lnTo>
                  <a:pt x="12690" y="6017"/>
                </a:lnTo>
                <a:lnTo>
                  <a:pt x="15563" y="13695"/>
                </a:lnTo>
                <a:lnTo>
                  <a:pt x="17566" y="13695"/>
                </a:lnTo>
                <a:lnTo>
                  <a:pt x="20304" y="6017"/>
                </a:lnTo>
                <a:lnTo>
                  <a:pt x="20987" y="6017"/>
                </a:lnTo>
                <a:close/>
              </a:path>
            </a:pathLst>
          </a:custGeom>
          <a:solidFill>
            <a:srgbClr val="F3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5825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72000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360000" tIns="180000" rIns="360000" bIns="36000" anchor="ctr" anchorCtr="0"/>
          <a:lstStyle>
            <a:lvl1pPr algn="l">
              <a:defRPr sz="3200" b="0" cap="all" baseline="0">
                <a:solidFill>
                  <a:schemeClr val="bg1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4" name="Zástupný symbol pro text 2"/>
          <p:cNvSpPr>
            <a:spLocks noGrp="1"/>
          </p:cNvSpPr>
          <p:nvPr>
            <p:ph idx="1"/>
          </p:nvPr>
        </p:nvSpPr>
        <p:spPr>
          <a:xfrm>
            <a:off x="0" y="728970"/>
            <a:ext cx="9906001" cy="6129030"/>
          </a:xfrm>
          <a:prstGeom prst="rect">
            <a:avLst/>
          </a:prstGeom>
        </p:spPr>
        <p:txBody>
          <a:bodyPr vert="horz" wrap="square" lIns="360000" tIns="360000" rIns="360000" bIns="45720" rtlCol="0">
            <a:normAutofit/>
          </a:bodyPr>
          <a:lstStyle>
            <a:lvl1pPr marL="0" indent="0" algn="l">
              <a:buFont typeface="Wingdings" panose="05000000000000000000" pitchFamily="2" charset="2"/>
              <a:buNone/>
              <a:defRPr sz="2000" b="0" cap="none" baseline="0"/>
            </a:lvl1pPr>
            <a:lvl2pPr marL="685800" indent="-228600" algn="l">
              <a:buSzPct val="110000"/>
              <a:buFont typeface="Wingdings" panose="05000000000000000000" pitchFamily="2" charset="2"/>
              <a:buChar char="§"/>
              <a:defRPr sz="1800" b="0"/>
            </a:lvl2pPr>
            <a:lvl3pPr marL="1143000" indent="-228600" algn="l">
              <a:buFont typeface="Wingdings" panose="05000000000000000000" pitchFamily="2" charset="2"/>
              <a:buChar char="§"/>
              <a:defRPr sz="2000"/>
            </a:lvl3pPr>
            <a:lvl4pPr algn="r">
              <a:defRPr sz="2800" i="0"/>
            </a:lvl4pPr>
            <a:lvl5pPr algn="r">
              <a:defRPr/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2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sp>
        <p:nvSpPr>
          <p:cNvPr id="3" name="Obdélník 2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8046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040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92" r:id="rId3"/>
    <p:sldLayoutId id="2147483693" r:id="rId4"/>
    <p:sldLayoutId id="2147483694" r:id="rId5"/>
    <p:sldLayoutId id="2147483691" r:id="rId6"/>
    <p:sldLayoutId id="2147483689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emf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emf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4.jpe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emf"/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emf"/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emf"/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emf"/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emf"/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"/>
          <p:cNvSpPr txBox="1">
            <a:spLocks/>
          </p:cNvSpPr>
          <p:nvPr/>
        </p:nvSpPr>
        <p:spPr>
          <a:xfrm>
            <a:off x="0" y="0"/>
            <a:ext cx="9906000" cy="1178975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36000"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 smtClean="0"/>
          </a:p>
        </p:txBody>
      </p:sp>
      <p:sp>
        <p:nvSpPr>
          <p:cNvPr id="2" name="Obdélník 1"/>
          <p:cNvSpPr/>
          <p:nvPr/>
        </p:nvSpPr>
        <p:spPr>
          <a:xfrm>
            <a:off x="3872988" y="3879005"/>
            <a:ext cx="1350015" cy="1260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 idx="4294967295"/>
          </p:nvPr>
        </p:nvSpPr>
        <p:spPr>
          <a:xfrm>
            <a:off x="0" y="3789004"/>
            <a:ext cx="9540875" cy="46196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4000" b="1" cap="all" dirty="0" smtClean="0">
                <a:solidFill>
                  <a:schemeClr val="tx2">
                    <a:lumMod val="75000"/>
                  </a:schemeClr>
                </a:solidFill>
              </a:rPr>
              <a:t>ANALÝZA POTŘEB NA ŠKOLÁCH </a:t>
            </a:r>
            <a:br>
              <a:rPr lang="cs-CZ" sz="4000" b="1" cap="all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4000" b="1" cap="all" dirty="0" smtClean="0">
                <a:solidFill>
                  <a:schemeClr val="tx2">
                    <a:lumMod val="75000"/>
                  </a:schemeClr>
                </a:solidFill>
              </a:rPr>
              <a:t>v Olomouckém kraji</a:t>
            </a:r>
            <a:endParaRPr lang="cs-CZ" sz="40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Obrázek 2"/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4545" y="368966"/>
            <a:ext cx="4088246" cy="2725496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8283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Hlavní zjištění</a:t>
            </a:r>
            <a:endParaRPr lang="cs-CZ" dirty="0"/>
          </a:p>
        </p:txBody>
      </p:sp>
      <p:sp>
        <p:nvSpPr>
          <p:cNvPr id="5" name="Zástupný symbol pro obsah 2"/>
          <p:cNvSpPr>
            <a:spLocks noGrp="1"/>
          </p:cNvSpPr>
          <p:nvPr/>
        </p:nvSpPr>
        <p:spPr>
          <a:xfrm>
            <a:off x="0" y="638969"/>
            <a:ext cx="9906001" cy="6129030"/>
          </a:xfrm>
          <a:prstGeom prst="rect">
            <a:avLst/>
          </a:prstGeom>
        </p:spPr>
        <p:txBody>
          <a:bodyPr vert="horz" wrap="square" lIns="360000" tIns="360000" rIns="36000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2000" b="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10000"/>
              <a:buFont typeface="Wingdings" panose="05000000000000000000" pitchFamily="2" charset="2"/>
              <a:buChar char="§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cs-CZ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cs-C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ICT včetně potřeb infrastruktury:</a:t>
            </a:r>
          </a:p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Školám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by v rámci oblasti ICT nejvíce pomohlo vybavení běžných tříd digitálními technologiemi a multimediální technikou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(všechny typy škol).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Mezi další nejčastěji zmiňovaná opatření patří: technická podpora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(SOU a gymnázia),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pořizování licencí a aktualizací k různým aplikacím (především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SOU, SOŠ a gymnázia)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vybavení specializovaných učeben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laboratoří digitálními technologiemi (SOU a gymnázia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). SOU, VOŠ i praktické školy uvádějí potřebu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vysokorychlostního připojení školy k internetu,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i podporu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při budování školní počítačové sítě i školních platforem pro šíření informací (např. školní informační systém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). </a:t>
            </a:r>
            <a:endParaRPr lang="cs-CZ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cs-C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Jazykové vzdělávání:</a:t>
            </a:r>
          </a:p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rámci jazykového vzdělávání by školám nejvíce pomohly prostředky na zajištění výukových materiálů cizích jazyků s tematickým nebo odborným zaměřením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(SOU a SOŠ),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digitální podpora výuky cizích jazyků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(SOU, SOŠ i gymnázia)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mobility vyučujících do zahraničí s cílem posílit jejich jazykové kompetence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(SOŠ, VOŠ i konzervatoř). Gymnázia a SOŠ uvádějí i podporu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rozvoje čtenářské gramotnosti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cizím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jazyce se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zohledněním jazykové úrovně žáků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algn="just"/>
            <a:r>
              <a:rPr lang="cs-C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Rozvoj matematické gramotnosti:</a:t>
            </a:r>
            <a:endParaRPr lang="cs-CZ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70000" indent="-27000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rámci podpory matematické gramotnosti by školám nejvíce pomohla finanční podpora pro možné půlení hodin matematiky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(SOU, SOŠ, gymnázia a VOŠ)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dále výukové materiály na podporu propojení matematiky s běžným životem a budoucí profesí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pt-B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SOŠ, gymnázia a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školy),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podpora rozvoje matematické gramotnosti napříč všemi předměty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(SOU, SOŠ, VOŠ i praktické školy). SOU, SOŠ a gymnázia by v této souvislosti uvítaly i výukové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materiály na podporu propojení matematiky s běžným životem. </a:t>
            </a:r>
            <a:endParaRPr lang="cs-CZ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cs-C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Rozvoj </a:t>
            </a:r>
            <a:r>
              <a:rPr lang="cs-C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čtenářské </a:t>
            </a:r>
            <a:r>
              <a:rPr lang="cs-C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gramotnosti:</a:t>
            </a:r>
          </a:p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Školám by nejvíce pomohla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zejména podpora gramotnosti napříč jednotlivými předměty (bez ohledu na zaměření školy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), využívání ICT a interaktivních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médií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podporu čtenářské gramotnosti (VOŠ, SOU, SOŠ  i praktické školy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), prostředky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nákup knih pro školní knihovnu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(především gymnázia)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systematickou práci žáků s odbornými texty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(SOU, SOŠ a VOŠ). Pro praktické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školy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má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čtenářská gramotnost nejvyšší důležitost z nepovinných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oblastí. Kromě zmiňovaných opatření uvádějí i potřebu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prostředků na realizace mimotřídních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aktivit,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např. čtenářský kroužek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(gymnázia a praktické školy) 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podporu systematické spolupráce s místní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knihovnou.</a:t>
            </a:r>
            <a:endParaRPr lang="cs-CZ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cs-CZ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cs-CZ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71463" indent="-271463" algn="just">
              <a:buFont typeface="Wingdings" panose="05000000000000000000" pitchFamily="2" charset="2"/>
              <a:buChar char="Ø"/>
            </a:pPr>
            <a:endParaRPr lang="cs-CZ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8288" indent="-268288" algn="just">
              <a:buFont typeface="Wingdings" panose="05000000000000000000" pitchFamily="2" charset="2"/>
              <a:buChar char="Ø"/>
            </a:pPr>
            <a:endParaRPr lang="cs-CZ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cs-CZ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cs-CZ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cs-CZ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58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12" name="Zaoblený obdélník 11"/>
          <p:cNvSpPr/>
          <p:nvPr/>
        </p:nvSpPr>
        <p:spPr>
          <a:xfrm>
            <a:off x="7539960" y="1185282"/>
            <a:ext cx="2247869" cy="4054012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7577358" y="1268976"/>
            <a:ext cx="2145695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Prioritou SOŠ je také evidence žáků se speciálními vzdělávacími potřebami. Částečně lze za prioritu označit i volbu vhodných forem a metod výuky vyučujícími v souladu se SVP žáků.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SOŠ uvádějí, že vyučující volí vhodné metody pro zjišťování výsledků učení žáků a zohledňují charakter obtíží žáků v průběhu přijímacího řízení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zatím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školy tyto aktivity vykonávají v menší míře vzhledem k vysoké důležitosti, které této aktivitě přiřadily.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Je zde tedy určitý prostor pro další rozvoj inkluzivního vzdělávání.</a:t>
            </a:r>
          </a:p>
          <a:p>
            <a:endParaRPr lang="cs-CZ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INKLUZIVNÍ VZDĚLÁVÁNÍ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704" y="1187924"/>
            <a:ext cx="6711341" cy="501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26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10" name="Zaoblený obdélník 9"/>
          <p:cNvSpPr/>
          <p:nvPr/>
        </p:nvSpPr>
        <p:spPr>
          <a:xfrm>
            <a:off x="7539960" y="1185282"/>
            <a:ext cx="2247869" cy="4673745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7577358" y="1268976"/>
            <a:ext cx="221047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Prioritou gymnázií je evidence žáků se SVP a zohledňování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charakteru obtíží žáků v průběhu přijímacího řízení a ukončování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studia. Na těchto činnostech se gymnázia podílí nejvíce a je jim přisuzována vysoká důležitost.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otenciál gymnázií lze spatřit ve volbě vhodných forem a metod výuky vyučujícími v souladu se SVP žáků – této aktivitě přisuzují nejvyšší důležitost, ala zatím ji vykonávají v menší míře.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potenciál je i v aktivitách – zpracovávání a průběžné vyhodnocování individuálních vzdělávacích plánů a volba vhodných metod vyučujícími pro zajišťování výsledků učení žáků.</a:t>
            </a:r>
          </a:p>
          <a:p>
            <a:endParaRPr lang="cs-CZ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INKLUZIVNÍ VZDĚLÁVÁNÍ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šest 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263" y="1191219"/>
            <a:ext cx="6647442" cy="497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03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Překážky, na které školy naráží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21781" y="836312"/>
            <a:ext cx="9000100" cy="817892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11782" y="904800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Nejčastěji zmiňovanými problémy jsou nedostatečné technické a materiálové zabezpečení pro inkluzivní vzdělávání (50 %), nedostatečné finanční prostředky pro zajištění inkluzivního vzdělávání ve škole (49 %) a nedostatečné vzdělání vyučujících (47 %) a vůbec příležitostí pro vzdělávání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pedagogů v oblasti inkluzivního vzdělávání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(35 %).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INKLUZIVNÍ VZDĚLÁVÁNÍ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998" y="1770508"/>
            <a:ext cx="8593666" cy="472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7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Překážky, na které školy naráží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596556" y="767469"/>
            <a:ext cx="9191273" cy="163910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25205" y="775353"/>
            <a:ext cx="90789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a SOŠ jsou omezeny nedostatečným materiálovým a technickým zabezpečením (55 % SOU a 60 % SOŠ)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nedostatečnými finančními prostředky pro zajištění inkluzivního vzdělávání ve školách. SOU uvádějí, že se setkávají s malým zájmem ze strany žáků a rodičů o inkluzivní vzdělávání (45 %), SOŠ s nedostatečným vzděláním vyučujících v této oblasti.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v této souvislosti naráží především na nedostatečné technické a materiální zabezpečení (100 %). V menší míře pak na nedostatečné finanční prostředky a na nedostatečné vzdělání vyučujících v této oblasti.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se také potýkají s nedostatkem finančních prostředků na zajištění inkluzivního vzdělávání (57 %) a s nedostatečným vzděláním vyučujících v oblasti inkluzivního vzdělávání (57 %).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 uvádí jako překážku, že u nich ve škole nepůsobí poradenská pracoviště v rozšířené podobě, vyučující nemají dostatek příležitostí pro vzdělávání v této oblasti a nemají dostatečné možnosti pro zajištění asistentů pedagogů.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školy nejčastěji zmiňují nedostačující možnosti pro zajištění asistentů pedagogů a velký počet žáků se SVP v jedné třídě. 27 % škol na překážky nenaráží.</a:t>
            </a:r>
            <a:endParaRPr lang="cs-CZ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INKLUZIVNÍ VZDĚLÁVÁNÍ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140" y="2528990"/>
            <a:ext cx="8753690" cy="396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41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21781" y="811088"/>
            <a:ext cx="9000100" cy="90001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97729" y="856454"/>
            <a:ext cx="8820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Školám by nejvíce pomohlo vytvoření odpovídajících finančních podmínek pro inkluzivní vzdělávání (65 %). Mezi další nejčastěji zmiňovaná opatření patří: vzdělávání vyučujících na školách v oblasti metod a forem práce (53 %), vytvoření odpovídajících personálních podmínek pro inkluzivní vzdělávání (46 %), zajištění dostatečných možností pro vzdělávání pedagogů v oblasti inkluzivního vzdělávání (45 %) a zajištění metodické podpory inkluzivního vzdělávání na školách (44 %).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INKLUZIVNÍ VZDĚLÁVÁNÍ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54" y="1802178"/>
            <a:ext cx="8593666" cy="472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37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542951" y="779558"/>
            <a:ext cx="9113884" cy="1477328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29302" y="779558"/>
            <a:ext cx="90112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zdůrazňují potřebu vytvoření odpovídajících finančních podmínek pro inkluzivní vzdělávání (70 %), další vzdělávání vyučujících v oblasti metod a forem práce </a:t>
            </a:r>
            <a:b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(53 % SOU a 58 % SOŠ) a vytvoření odpovídajících personálních podmínek pro inkluzivní vzdělávání (53 % SOU a 57 % SOŠ). SOU uvádí ještě zajištění prostorových dispozic pro realizaci inkluzivního vzdělávání (58 %).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by také nejvíce pomohlo další vzdělávání pedagogů v oblasti metod a forem práce (71 %). Na celé řadě dalších opatření (viz tab.) se shodne více než polovina škol.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by nejvíce ocenila vytvoření odpovídajících finančních podmínek pro realizaci inkluze (85 %), další vzdělávání pedagogů v oblasti metod a forem práce (70 %) i zajištění dostatečných možností pro vzdělávání pedagogů v oblasti inkluzivního vzdělávání (65 %)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 uvádí potřebu zavedení více opatření (viz tab.)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raktické školy uvádějí pouze několik opatření – zajištění asistentů pedagoga, další vzdělávání pedagogů v oblasti metod a forem práce a opatření vedoucí ke zlepšení komunikace s rodiči žáků.</a:t>
            </a:r>
            <a:endParaRPr lang="cs-CZ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INKLUZIVNÍ VZDĚLÁVÁNÍ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770" y="2294615"/>
            <a:ext cx="8010089" cy="435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30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INKLUZIVNÍ VZDĚLÁVÁNÍ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7517170" y="1178976"/>
            <a:ext cx="2295884" cy="3510038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527627" y="1289611"/>
            <a:ext cx="229173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ezi hlavní priority SOU patří vytvoření odpovídajících finančních podmínek pro inkluzivní vzdělávání a částečně také zajištění prostorových dispozic školy pro realizace inkluzivního vzdělávání – tato opatření jsou SOU zmiňována nejčastěji a jejich důležitost je vysoká.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Prostor pro další rozvoj inkluzivního vzdělávání by mohla přinést podpora opatření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vedoucí ke zlepšení komunikace s rodiči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žáků – tomuto opatření přisuzují SOU vysokou důležitost.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52" y="1176058"/>
            <a:ext cx="6727432" cy="503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65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INKLUZIVNÍ VZDĚLÁVÁNÍ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7517170" y="1178976"/>
            <a:ext cx="2295884" cy="4050044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521320" y="1321141"/>
            <a:ext cx="234297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Hlavní prioritou SOŠ je vytvoření odpovídajících finančních podmínek pro inkluzivní vzdělávání – školy toto opatření uváděly nejčastěji a také mu přisoudily nejvyšší důležitost.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potenciál leží v zajištění prostorových dispozic školy pro realizaci inkluzivního vzdělávání – SOŠ přisuzují tomuto opatření téměř stejnou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důležitost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jako vytvoření odpovídajících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finančních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podmínek.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SOŠ uvádějí potřebu dalšího vzdělávání vyučujících v oblasti forem a metod práce – toto opatření je nicméně ve srovnání s ostatními položkami o něco méně důležité.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šest 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828" y="1184914"/>
            <a:ext cx="6697097" cy="501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05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INKLUZIVNÍ VZDĚLÁVÁNÍ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7517170" y="1178976"/>
            <a:ext cx="2295884" cy="4050044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521320" y="1321141"/>
            <a:ext cx="234297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ezi hlavní priority gymnázií patří vytvoření odpovídajících finančních podmínek pro inkluzivní vzdělávání.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potenciál lze spatřovat ve vytvoření odpovídajících personálních podmínek pro inkluzivní vzdělávání a částečně i v zajištění systematického vzdělávání vyučujících v této oblasti – přestože tato opatření uvádějí v menší míře, jsou školami považována za velmi důležité.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zdůrazňují potřebu vzdělávání vyučujících v oblasti metod a forem práce  – nicméně tomuto opatření přisuzují o něco menší důležitost.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953" y="1203658"/>
            <a:ext cx="6592201" cy="493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16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5"/>
          <p:cNvSpPr>
            <a:spLocks noGrp="1"/>
          </p:cNvSpPr>
          <p:nvPr>
            <p:ph type="title" idx="4294967295"/>
          </p:nvPr>
        </p:nvSpPr>
        <p:spPr>
          <a:xfrm>
            <a:off x="92946" y="5163215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2800" b="1" cap="all" dirty="0" smtClean="0">
                <a:solidFill>
                  <a:schemeClr val="tx2">
                    <a:lumMod val="75000"/>
                  </a:schemeClr>
                </a:solidFill>
              </a:rPr>
              <a:t>Podpora infrastruktury škol – investiční část</a:t>
            </a:r>
            <a:endParaRPr lang="cs-CZ" sz="28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6487" y="421199"/>
            <a:ext cx="7113024" cy="474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58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aoblený obdélník 4"/>
          <p:cNvSpPr/>
          <p:nvPr/>
        </p:nvSpPr>
        <p:spPr>
          <a:xfrm>
            <a:off x="182947" y="818970"/>
            <a:ext cx="6120068" cy="2168988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Metodologie šetření A PRŮBĚH NÁVRATNOSTI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885" y="599554"/>
            <a:ext cx="6573016" cy="2340026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Charakteristika šetření: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plošné šetření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Cílová skupina: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SŠ a VOŠ v ČR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Základní soubor: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1365 škol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Výběrový soubor: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1305 škol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Opora výběru: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rejstřík škol a databáze škol se vzdělávací nabídkou z informačního systému Infoabsolvent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Metoda sběru dat: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elektronický dotazník (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CASI - computer-assisted self interview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Období sběru dat: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25.11.2015 – 19.1.2016</a:t>
            </a:r>
            <a:endParaRPr lang="cs-CZ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" y="3068996"/>
            <a:ext cx="9250680" cy="355092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3018" y="818971"/>
            <a:ext cx="3019517" cy="200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20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Zájem škol o čerpání investic</a:t>
            </a:r>
            <a:endParaRPr lang="cs-CZ" dirty="0"/>
          </a:p>
        </p:txBody>
      </p:sp>
      <p:sp>
        <p:nvSpPr>
          <p:cNvPr id="9" name="Zaoblený obdélník 8"/>
          <p:cNvSpPr/>
          <p:nvPr/>
        </p:nvSpPr>
        <p:spPr>
          <a:xfrm>
            <a:off x="656601" y="908972"/>
            <a:ext cx="9000100" cy="90001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46602" y="927890"/>
            <a:ext cx="8820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 celorepublikové úrovni deklarovalo zájem o čerpání z vyhrazených finančních prostředků 77 % škol. Největší zájem o čerpání finančních prostředků uvádí školy v krajích Pardubickém (91 %), Plzeňském (89 %) a Karlovarském (86 %). Nejmenší zájem deklarují školy z Hlavního města Prahy (68 %), Vysočiny (68 %) a Ústeckého kraje (65 %).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Olomouckém kraji má zájem o čerpání z vyhrazených finančních prostředků 75 % škol.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0"/>
            <a:ext cx="452950" cy="68577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INVESTIČNÍ ČÁST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582" y="2258986"/>
            <a:ext cx="8550095" cy="3427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2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Zájem škol o čerpání investic</a:t>
            </a:r>
            <a:endParaRPr lang="cs-CZ" dirty="0"/>
          </a:p>
        </p:txBody>
      </p:sp>
      <p:sp>
        <p:nvSpPr>
          <p:cNvPr id="9" name="Zaoblený obdélník 8"/>
          <p:cNvSpPr/>
          <p:nvPr/>
        </p:nvSpPr>
        <p:spPr>
          <a:xfrm>
            <a:off x="656601" y="966326"/>
            <a:ext cx="9000100" cy="740043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46602" y="1002684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Zájem o čerpání finančních prostředků deklarují - kromě konzervatoře - především SOŠ (87 %) a VOŠ (86 %). O čerpání prostředků mají dále zájem gymnázia (75 %), SOU (73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%) a praktické školy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(55 %).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 pohledu zřizovatele má zájem o čerpání finanční prostředků především kraj (82 %).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0"/>
            <a:ext cx="452950" cy="68577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INVESTIČNÍ ČÁST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384" y="1960043"/>
            <a:ext cx="4360617" cy="3938357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4347" y="1966139"/>
            <a:ext cx="4128701" cy="3932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04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preferované oblasti čerpání fin. prostředků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43297" y="880305"/>
            <a:ext cx="9000100" cy="654119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80698" y="888776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 oblastem, v jejichž rámci školy plánují čerpání fin. prostředků, patří: stavební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úpravy menšího rozsahu (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29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%), stavební úpravy a vybavení na podporu bezpečného a podnětného prostředí (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28 %) a výstavbu odborných učeben a učeben pro individuální učení (25 %). Školy plánují i zateplení školských zařízení (22 %), stavební úpravy většího rozsahu (20 %) a pořízení strojů či jiného vybavení do 40 tis. Kč (20 %).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77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INVESTIČNÍ ČÁST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93263" y="6301282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Při výpočtu podílů byl zohledněn maximální možný počet investičních záměrů za školy pro každou oblast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698" y="1610843"/>
            <a:ext cx="8607840" cy="470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86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76213"/>
            <a:r>
              <a:rPr lang="cs-CZ" dirty="0"/>
              <a:t>preferované oblasti čerpání fin. prostředků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542952" y="818970"/>
            <a:ext cx="9270102" cy="1696475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00621" y="787786"/>
            <a:ext cx="901454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mají v plánu čerpat finanční prostředky z oblastí zaměřených na zateplení budov SŠ a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š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kolských zařízení (37 %), dále na stavební úpravy menšího rozsahu a pro pořízení strojů či jiného vybavení nad 40 tis. Kč.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SOŠ mají dále zájem o stavení úpravy menšího rozsahu (34 %), výstavbu odborných učeben a učeben pro individuální učení a zateplení budov SŠ.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Také VOŠ plánují čerpat finanční prostředky na stavební úpravy menšího rozsahu (44 %), pořízení strojů nad 40 tis. Kč (44 %) a stavební úpravy na podporu bezpečného a podnětného prostředí SŠ (39 %).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mají zájem čerpat finanční prostředky na stavební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úpravy menšího rozsahu 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(36 %), na výstavbu odborných učeben a učeben pro individuální učení (29 %) a na stavební úpravy menšího rozsahu, tj. udržovací práce a rekonstrukce (16 %).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 plánuje čerpat finance na stavební úpravy menšího rozsahu, pořízení strojů nad 40 tis. Kč a výstavbu odborných učeben (33 % tj. v každé oblasti má konzervatoř 1 investiční záměr).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školy se chtějí zaměřit na stavební úpravy na podporu podnětného a bezpečného prostředí (44 %), stavení úpravy menšího rozsahu (28 %) a stavební úpravy většího rozsahu, tj. přestavby a rekonstrukce (22 %).</a:t>
            </a:r>
            <a:endParaRPr lang="cs-CZ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77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INVESTIČNÍ ČÁST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766464" y="6434661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Při výpočtu podílů byl zohledněn maximální možný počet investičních záměrů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za školy pro každou oblast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991" y="2566952"/>
            <a:ext cx="8650023" cy="389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37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5"/>
          <p:cNvSpPr>
            <a:spLocks noGrp="1"/>
          </p:cNvSpPr>
          <p:nvPr>
            <p:ph type="title" idx="4294967295"/>
          </p:nvPr>
        </p:nvSpPr>
        <p:spPr>
          <a:xfrm>
            <a:off x="92946" y="5163215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2800" b="1" cap="all" dirty="0" smtClean="0">
                <a:solidFill>
                  <a:schemeClr val="tx2">
                    <a:lumMod val="75000"/>
                  </a:schemeClr>
                </a:solidFill>
              </a:rPr>
              <a:t>Nepovinné oblasti</a:t>
            </a:r>
            <a:endParaRPr lang="cs-CZ" sz="28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2999" y="2761890"/>
            <a:ext cx="3692986" cy="236136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3004" y="503435"/>
            <a:ext cx="3240036" cy="2160024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4256" y="503435"/>
            <a:ext cx="3080271" cy="463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14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Důležitost nepovinných oblastí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56601" y="908972"/>
            <a:ext cx="9000100" cy="90001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46602" y="1002684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nepovinných oblastí intervencí je pro školy nejdůležitější oblast ICT včetně potřeb infrastruktury (88 %), druhou nejdůležitější oblastí je jazykové vzdělávání (79 %). Na třetím místě se umístila podpora rozvoje matematické gramotnosti (73 %), ve srovnání s ostatními oblastmi je nejméně důležitá podpora rozvoje čtenářské gramotnosti – její důležitost je nicméně sama o sobě také vysoká (69 %).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NEPOVINNÉ OBLASTI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1778" y="2102634"/>
            <a:ext cx="2731273" cy="409691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56" y="2098729"/>
            <a:ext cx="5329304" cy="382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92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Důležitost nepovinných oblastí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7383027" y="908972"/>
            <a:ext cx="2287849" cy="5055162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383027" y="1014079"/>
            <a:ext cx="234002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 SOU je nejdůležitější z nepovinných oblastí oblast ICT včetně potřeb infrastruktury (85 %) a podpora matematické gramotnosti (75 %). 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SOŠ uvádí jako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nejdůležitější oblast ICT včetně potřeb infrastruktury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(91 %) a podporu jazykového vzdělávání (89 %).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se shodují na prioritní důležitosti oblasti ICT a podpory jazykové vzdělávání.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 gymnázia je jednoznačně nejdůležitější podpora oblasti ICT a rozvoje matematické gramotnosti.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onzervatoře považují za důležitou pouze oblast jazykového vzdělávání.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školy považují za nejdůležitější podporu čtenářské gramotnosti (73 %), která je u ostatních typů škol až na posledním místě.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NEPOVINNÉ OBLASTI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557" y="908974"/>
            <a:ext cx="6534744" cy="549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84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56601" y="908972"/>
            <a:ext cx="9000100" cy="810009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46602" y="1002684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Školám by v rámci oblasti ICT nejvíce pomohlo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vybavení běžných tříd digitálními technologiemi a multimediální technikou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(81 %). Mezi další nejčastěji zmiňovaná opatření patří: technická podpora (74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%), pořizování licencí a aktualizací k různým aplikacím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(73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%)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vybavení specializovaných učeben a laboratoří digitálními technologiemi (70 %).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267" y="1898983"/>
            <a:ext cx="8593666" cy="4721151"/>
          </a:xfrm>
          <a:prstGeom prst="rect">
            <a:avLst/>
          </a:prstGeom>
        </p:spPr>
      </p:pic>
      <p:sp>
        <p:nvSpPr>
          <p:cNvPr id="10" name="Obdélník 9"/>
          <p:cNvSpPr/>
          <p:nvPr/>
        </p:nvSpPr>
        <p:spPr>
          <a:xfrm>
            <a:off x="0" y="0"/>
            <a:ext cx="452950" cy="68540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NEPOVINNÉ OBLASTI - ICT VČ. POPTŘEB INFRASTRUKTURY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28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56601" y="793747"/>
            <a:ext cx="9000100" cy="1651548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22954" y="825277"/>
            <a:ext cx="882009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by nejvíce pomohla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technická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podpora (76 %),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zajištění vysokorychlostního připojení k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internetu (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74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%), vybavení běžných tříd i specializovaných učeben digitálními technologiemi a multimediální technikou (71 %),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pořizování licencí a aktualizací pro různé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aplikace (71 %).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SOŠ označují za důležitá opatření vybavení běžných tříd i ICT učeben digitálními technologiemi (83 %) a pořízení potřebných aplikací (81 %).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také zdůrazňují potřebu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vybavení běžných tříd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digitálními technologiemi, dále deklarují potřebu vysokorychlostního připojení školy k internetu, podporu při budování školní počítačové sítě i školních platforem pro šíření informací (např. školní informační systém) (vše 86 %).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v souvislosti s opatřeními nejčastěji zmiňují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vybavení běžných tříd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(100 %) i specializovaných učeben (80 %) digitální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multimediální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technikou, nákup licencí a aktualizací aplikací (80 %) a technickou podporu (80 %).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školy zdůrazňují potřebu vybavit běžné třídy i specializované učebny digitální a multimediální technikou (67 %), zajištění vysokorychlostního připojení k internetu (50 %) a vzdělávací materiály zaměřené na změny ve výuce s využitím digitálních technologií (50 %).</a:t>
            </a:r>
            <a:endParaRPr lang="cs-CZ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539" y="2519034"/>
            <a:ext cx="8771636" cy="4060001"/>
          </a:xfrm>
          <a:prstGeom prst="rect">
            <a:avLst/>
          </a:prstGeom>
        </p:spPr>
      </p:pic>
      <p:sp>
        <p:nvSpPr>
          <p:cNvPr id="10" name="Obdélník 9"/>
          <p:cNvSpPr/>
          <p:nvPr/>
        </p:nvSpPr>
        <p:spPr>
          <a:xfrm>
            <a:off x="0" y="0"/>
            <a:ext cx="452950" cy="68540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NEPOVINNÉ OBLASTI - ICT VČ. POPTŘEB INFRASTRUKTURY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07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56601" y="908973"/>
            <a:ext cx="9000100" cy="849562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46602" y="927538"/>
            <a:ext cx="8820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jazykového vzdělávání by školám nejvíce pomohly prostředky na zajištění výukových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materiálů cizích jazyků s tematickým nebo odborným zaměřením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(74 %), digitální podpory výuky cizích jazyků (74 %) a mobility vyučujících do zahraničí s cílem posílit jejich jazykové kompetence (72 %). Dalšími často zmiňovanými opatřeními jsou prostředky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mobilit žáků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(70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%)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podpora rozvoje čtenářské gramotnosti v cizím jazyce (70 %).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956" y="1898983"/>
            <a:ext cx="8378825" cy="4603122"/>
          </a:xfrm>
          <a:prstGeom prst="rect">
            <a:avLst/>
          </a:prstGeom>
        </p:spPr>
      </p:pic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NEPOVINNÉ VZDĚLÁVÁNÍ - JAZYKOVÉVZDĚLÁVÁNÍ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59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aoblený obdélník 8"/>
          <p:cNvSpPr/>
          <p:nvPr/>
        </p:nvSpPr>
        <p:spPr>
          <a:xfrm>
            <a:off x="452951" y="1268976"/>
            <a:ext cx="2577276" cy="180002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Evaluace sběru dat – monitoring Návratnosti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31" y="3933899"/>
            <a:ext cx="7913443" cy="2645136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2034" y="838021"/>
            <a:ext cx="5850065" cy="3053673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272215" y="1115769"/>
            <a:ext cx="2758011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Databáze kontaktů: 1377 škol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„Očištěná“ databáze kontaktů: 1365 škol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Počet kompletně vyplněných dotazníků: 1305 škol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933229" y="5499023"/>
            <a:ext cx="7937645" cy="180002"/>
          </a:xfrm>
          <a:prstGeom prst="roundRect">
            <a:avLst/>
          </a:prstGeom>
          <a:solidFill>
            <a:srgbClr val="C00000">
              <a:alpha val="10000"/>
            </a:srgb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866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Opatření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656601" y="818971"/>
            <a:ext cx="9000100" cy="1323439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46602" y="818971"/>
            <a:ext cx="88200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by nejvíce pomohly prostředky na zajištění výukových materiálů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cizích jazyků s tematickým nebo odborným 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zaměřením (81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%), vytvoření podmínek pro diferenciaci výuky podle úrovně žáků 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(77 %) a digitální podporu výuky cizích jazyků ( 73 %).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SOŠ a VOŠ uvádějí na prvním místě mobility vyučujících s cílem posílit jejich jazykové kompetence (86 % VOŠ a 81 % SOŠ), VOŠ ještě systematické jazykové vzdělávání učitelů se zaměřením na využití metody CLIL (také 86 %). SOŠ dále výukové materiály cizích jazyků (79 %), digitální podporu a podporu rozvoje čtenářské dovednosti v cizím jazyce podle jazykové úrovně žáků (74 %).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zdůrazňují především potřebu digitální podpory výuky cizích jazyků (95 %) a podpory rozvoje čtenářské gramotnosti v cizím jazyce (95 %).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 uvádí více opatření (viz tab.) na podporu rozvoje jazykového vzdělávání.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školy by potřebovaly především kvalifikované vyučující s aprobací pro výuku příslušného jazyka (50 %).</a:t>
            </a:r>
            <a:endParaRPr lang="cs-CZ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54" y="2258987"/>
            <a:ext cx="8708745" cy="4269613"/>
          </a:xfrm>
          <a:prstGeom prst="rect">
            <a:avLst/>
          </a:prstGeom>
        </p:spPr>
      </p:pic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NEPOVINNÉ VZDĚLÁVÁNÍ - JAZYKOVÉVZDĚLÁVÁNÍ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68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56601" y="961137"/>
            <a:ext cx="9000100" cy="810009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46602" y="1002684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podpory matematické gramotnosti by školám nejvíce pomohla finanční podpora pro možné půlení hodin matematiky (83 %), dále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výukové materiály na podporu propojení matematiky s běžným životem a budoucí profesí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(81 %), podpora rozvoje matematické gramotnosti napříč všemi předměty (76 %) a nabídky dalšího vzdělávání pedagogů s využitím digitálních technologií (71 %).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706" y="1857884"/>
            <a:ext cx="8593666" cy="4721151"/>
          </a:xfrm>
          <a:prstGeom prst="rect">
            <a:avLst/>
          </a:prstGeom>
        </p:spPr>
      </p:pic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NEPOVINNÉ OBLASTI - MATEMATICKÁ GRAMOTNOST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41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Opatření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656601" y="837890"/>
            <a:ext cx="9000100" cy="1354662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46602" y="915278"/>
            <a:ext cx="882009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SOU, SOŠ i VOŠ by nejvíce pomohla finanční podpora pro možné půlení hodin matematiky a podpora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rozvoje matematické gramotnosti napříč všemi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předměty. VOŠ se shodují také ještě v potřebě nákupu učebních pomůcek, prostředků na zajištění odborného vedení žáků zapojených do soutěží a nabídce dalšího vzdělávání pedagogů.  SOU a SOŠ by dále pomohly výukové materiály na podporu propojení matematiky s běžným životem.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zdůrazňují především potřebu finanční podpory pro možné půlení hodin matematiky (100 %) a výukových materiálů </a:t>
            </a:r>
            <a:r>
              <a:rPr lang="pl-PL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podporu propojení matematiky s běžným životem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(90 %).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Praktickým školám by nejvíce pomohly výukové materiály na podporu propojení matematiky s běžným životem (67 %) a samotná podpora rozvoje matematické gramotnosti napříč všemi předměty (67 %).</a:t>
            </a:r>
            <a:endParaRPr lang="cs-CZ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518" y="2310435"/>
            <a:ext cx="8939194" cy="4225278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NEPOVINNÉ OBLASTI - MATEMATICKÁ GRAMOTNOST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41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56601" y="940502"/>
            <a:ext cx="9000100" cy="720008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52908" y="963731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podpory čtenářské gramotnosti by školám nejvíce pomohla zejména podpora gramotnosti napříč jednotlivými předměty (92 %). Mezi další nejčastěji zmiňovaná opatření lze zařadit využívání ICT a interaktivních médií na podporu čtenářské gramotnosti (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77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%),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dostatečné prostředky na nákup knih pro školní knihovnu (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70 %) a systematickou práci žáků s odbornými texty (68 %).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265" y="1808982"/>
            <a:ext cx="8593666" cy="4721151"/>
          </a:xfrm>
          <a:prstGeom prst="rect">
            <a:avLst/>
          </a:prstGeom>
        </p:spPr>
      </p:pic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NEPOVINNÉ OBLASTI - ČTENÁŘSKÁ GRAMOTNOST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87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Opatření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656601" y="812665"/>
            <a:ext cx="9000100" cy="1634745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46602" y="831584"/>
            <a:ext cx="882009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a SOŠ by nejvíce pomohla podpora gramotnosti napříč jednotlivými předměty (87 % SOU a 93 % SOŠ), systematická práce žáků s odbornými texty i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využití ICT a interaktivních médií pro podporu čtenářské gramotnosti. </a:t>
            </a:r>
            <a:endParaRPr lang="cs-CZ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zdůrazňují potřebu více opatření (viz tab.) – např. podpory gramotnosti napříč předměty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využití ICT a interaktivních médií pro podporu čtenářské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gramotnosti nebo systematické práce žáků s odbornými texty.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by nejvíce uvítala podporu čtenářské gramotnosti napříč předměty (94 %),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dostatečné prostředky na nákup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knih do školní knihovny (83 %) a prostředky na realizaci mimotřídních aktivit podporujících čtenářskou gramotnost (také 83 %).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školy (pro ně má čtenářská gramotnost nejvyšší důležitost z nepovinných oblastí) z opatření na podporu čtenářské gramotnosti nejčastěji zmiňují podporu čtenářské gramotnosti napříč předměty (88 %), využití ICT a interaktivních médií pro podporu čtenářské gramotnosti (75 %), potřebu prostředků na realizace mimotřídních aktivit, např. čtenářský kroužek (63 %), a podporu systematické spolupráce s místní knihovnou (63 %).</a:t>
            </a:r>
            <a:endParaRPr lang="cs-CZ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611" y="2540067"/>
            <a:ext cx="8887658" cy="3803905"/>
          </a:xfrm>
          <a:prstGeom prst="rect">
            <a:avLst/>
          </a:prstGeom>
        </p:spPr>
      </p:pic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NEPOVINNÉ OBLASTI - ČTENÁŘSKÁ GRAMOTNOST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02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360000" tIns="180000" rIns="360000" bIns="36000"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 smtClean="0"/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5223003" y="5319021"/>
            <a:ext cx="4478295" cy="1408670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 algn="r">
              <a:buNone/>
            </a:pPr>
            <a:r>
              <a:rPr lang="cs-CZ" sz="2800" dirty="0" smtClean="0">
                <a:solidFill>
                  <a:schemeClr val="bg1"/>
                </a:solidFill>
              </a:rPr>
              <a:t>www.pkap.cz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491815" y="2798993"/>
            <a:ext cx="6520408" cy="1490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  <a:p>
            <a:r>
              <a:rPr lang="cs-CZ" sz="3600" b="1" dirty="0">
                <a:solidFill>
                  <a:schemeClr val="bg1"/>
                </a:solidFill>
              </a:rPr>
              <a:t>Těšíme se na spolupráci </a:t>
            </a:r>
            <a:br>
              <a:rPr lang="cs-CZ" sz="3600" b="1" dirty="0">
                <a:solidFill>
                  <a:schemeClr val="bg1"/>
                </a:solidFill>
              </a:rPr>
            </a:br>
            <a:r>
              <a:rPr lang="cs-CZ" sz="3600" b="1" dirty="0">
                <a:solidFill>
                  <a:schemeClr val="bg1"/>
                </a:solidFill>
              </a:rPr>
              <a:t>	při zkvalitňování vzdělávání</a:t>
            </a:r>
          </a:p>
        </p:txBody>
      </p:sp>
      <p:grpSp>
        <p:nvGrpSpPr>
          <p:cNvPr id="14" name="Skupina 13"/>
          <p:cNvGrpSpPr/>
          <p:nvPr/>
        </p:nvGrpSpPr>
        <p:grpSpPr>
          <a:xfrm>
            <a:off x="542925" y="408724"/>
            <a:ext cx="3248922" cy="933142"/>
            <a:chOff x="542925" y="1216685"/>
            <a:chExt cx="2719388" cy="781051"/>
          </a:xfrm>
          <a:solidFill>
            <a:schemeClr val="bg1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1630363" y="1470685"/>
              <a:ext cx="1598613" cy="220663"/>
            </a:xfrm>
            <a:custGeom>
              <a:avLst/>
              <a:gdLst>
                <a:gd name="T0" fmla="*/ 1127 w 13461"/>
                <a:gd name="T1" fmla="*/ 1805 h 1851"/>
                <a:gd name="T2" fmla="*/ 0 w 13461"/>
                <a:gd name="T3" fmla="*/ 74 h 1851"/>
                <a:gd name="T4" fmla="*/ 1814 w 13461"/>
                <a:gd name="T5" fmla="*/ 1578 h 1851"/>
                <a:gd name="T6" fmla="*/ 1841 w 13461"/>
                <a:gd name="T7" fmla="*/ 1226 h 1851"/>
                <a:gd name="T8" fmla="*/ 2332 w 13461"/>
                <a:gd name="T9" fmla="*/ 1713 h 1851"/>
                <a:gd name="T10" fmla="*/ 2030 w 13461"/>
                <a:gd name="T11" fmla="*/ 493 h 1851"/>
                <a:gd name="T12" fmla="*/ 1696 w 13461"/>
                <a:gd name="T13" fmla="*/ 803 h 1851"/>
                <a:gd name="T14" fmla="*/ 1937 w 13461"/>
                <a:gd name="T15" fmla="*/ 913 h 1851"/>
                <a:gd name="T16" fmla="*/ 1317 w 13461"/>
                <a:gd name="T17" fmla="*/ 1298 h 1851"/>
                <a:gd name="T18" fmla="*/ 1756 w 13461"/>
                <a:gd name="T19" fmla="*/ 1833 h 1851"/>
                <a:gd name="T20" fmla="*/ 1916 w 13461"/>
                <a:gd name="T21" fmla="*/ 9 h 1851"/>
                <a:gd name="T22" fmla="*/ 2983 w 13461"/>
                <a:gd name="T23" fmla="*/ 890 h 1851"/>
                <a:gd name="T24" fmla="*/ 3116 w 13461"/>
                <a:gd name="T25" fmla="*/ 482 h 1851"/>
                <a:gd name="T26" fmla="*/ 2524 w 13461"/>
                <a:gd name="T27" fmla="*/ 510 h 1851"/>
                <a:gd name="T28" fmla="*/ 3771 w 13461"/>
                <a:gd name="T29" fmla="*/ 1851 h 1851"/>
                <a:gd name="T30" fmla="*/ 4152 w 13461"/>
                <a:gd name="T31" fmla="*/ 597 h 1851"/>
                <a:gd name="T32" fmla="*/ 3271 w 13461"/>
                <a:gd name="T33" fmla="*/ 872 h 1851"/>
                <a:gd name="T34" fmla="*/ 3872 w 13461"/>
                <a:gd name="T35" fmla="*/ 800 h 1851"/>
                <a:gd name="T36" fmla="*/ 3716 w 13461"/>
                <a:gd name="T37" fmla="*/ 1575 h 1851"/>
                <a:gd name="T38" fmla="*/ 4868 w 13461"/>
                <a:gd name="T39" fmla="*/ 801 h 1851"/>
                <a:gd name="T40" fmla="*/ 5022 w 13461"/>
                <a:gd name="T41" fmla="*/ 1495 h 1851"/>
                <a:gd name="T42" fmla="*/ 5075 w 13461"/>
                <a:gd name="T43" fmla="*/ 1805 h 1851"/>
                <a:gd name="T44" fmla="*/ 5046 w 13461"/>
                <a:gd name="T45" fmla="*/ 632 h 1851"/>
                <a:gd name="T46" fmla="*/ 4541 w 13461"/>
                <a:gd name="T47" fmla="*/ 580 h 1851"/>
                <a:gd name="T48" fmla="*/ 4776 w 13461"/>
                <a:gd name="T49" fmla="*/ 1846 h 1851"/>
                <a:gd name="T50" fmla="*/ 5989 w 13461"/>
                <a:gd name="T51" fmla="*/ 1805 h 1851"/>
                <a:gd name="T52" fmla="*/ 6184 w 13461"/>
                <a:gd name="T53" fmla="*/ 832 h 1851"/>
                <a:gd name="T54" fmla="*/ 6477 w 13461"/>
                <a:gd name="T55" fmla="*/ 551 h 1851"/>
                <a:gd name="T56" fmla="*/ 5965 w 13461"/>
                <a:gd name="T57" fmla="*/ 510 h 1851"/>
                <a:gd name="T58" fmla="*/ 6807 w 13461"/>
                <a:gd name="T59" fmla="*/ 510 h 1851"/>
                <a:gd name="T60" fmla="*/ 6828 w 13461"/>
                <a:gd name="T61" fmla="*/ 330 h 1851"/>
                <a:gd name="T62" fmla="*/ 8862 w 13461"/>
                <a:gd name="T63" fmla="*/ 1445 h 1851"/>
                <a:gd name="T64" fmla="*/ 8661 w 13461"/>
                <a:gd name="T65" fmla="*/ 510 h 1851"/>
                <a:gd name="T66" fmla="*/ 8765 w 13461"/>
                <a:gd name="T67" fmla="*/ 1798 h 1851"/>
                <a:gd name="T68" fmla="*/ 9293 w 13461"/>
                <a:gd name="T69" fmla="*/ 7 h 1851"/>
                <a:gd name="T70" fmla="*/ 9853 w 13461"/>
                <a:gd name="T71" fmla="*/ 1851 h 1851"/>
                <a:gd name="T72" fmla="*/ 10398 w 13461"/>
                <a:gd name="T73" fmla="*/ 1440 h 1851"/>
                <a:gd name="T74" fmla="*/ 10010 w 13461"/>
                <a:gd name="T75" fmla="*/ 1010 h 1851"/>
                <a:gd name="T76" fmla="*/ 9896 w 13461"/>
                <a:gd name="T77" fmla="*/ 718 h 1851"/>
                <a:gd name="T78" fmla="*/ 10234 w 13461"/>
                <a:gd name="T79" fmla="*/ 575 h 1851"/>
                <a:gd name="T80" fmla="*/ 9396 w 13461"/>
                <a:gd name="T81" fmla="*/ 893 h 1851"/>
                <a:gd name="T82" fmla="*/ 9988 w 13461"/>
                <a:gd name="T83" fmla="*/ 1394 h 1851"/>
                <a:gd name="T84" fmla="*/ 9824 w 13461"/>
                <a:gd name="T85" fmla="*/ 1587 h 1851"/>
                <a:gd name="T86" fmla="*/ 10456 w 13461"/>
                <a:gd name="T87" fmla="*/ 778 h 1851"/>
                <a:gd name="T88" fmla="*/ 10805 w 13461"/>
                <a:gd name="T89" fmla="*/ 1808 h 1851"/>
                <a:gd name="T90" fmla="*/ 11166 w 13461"/>
                <a:gd name="T91" fmla="*/ 1544 h 1851"/>
                <a:gd name="T92" fmla="*/ 11019 w 13461"/>
                <a:gd name="T93" fmla="*/ 1539 h 1851"/>
                <a:gd name="T94" fmla="*/ 11166 w 13461"/>
                <a:gd name="T95" fmla="*/ 510 h 1851"/>
                <a:gd name="T96" fmla="*/ 11965 w 13461"/>
                <a:gd name="T97" fmla="*/ 1398 h 1851"/>
                <a:gd name="T98" fmla="*/ 11685 w 13461"/>
                <a:gd name="T99" fmla="*/ 1463 h 1851"/>
                <a:gd name="T100" fmla="*/ 12001 w 13461"/>
                <a:gd name="T101" fmla="*/ 1805 h 1851"/>
                <a:gd name="T102" fmla="*/ 12331 w 13461"/>
                <a:gd name="T103" fmla="*/ 728 h 1851"/>
                <a:gd name="T104" fmla="*/ 11378 w 13461"/>
                <a:gd name="T105" fmla="*/ 664 h 1851"/>
                <a:gd name="T106" fmla="*/ 11907 w 13461"/>
                <a:gd name="T107" fmla="*/ 742 h 1851"/>
                <a:gd name="T108" fmla="*/ 11679 w 13461"/>
                <a:gd name="T109" fmla="*/ 1046 h 1851"/>
                <a:gd name="T110" fmla="*/ 11405 w 13461"/>
                <a:gd name="T111" fmla="*/ 1756 h 1851"/>
                <a:gd name="T112" fmla="*/ 12731 w 13461"/>
                <a:gd name="T113" fmla="*/ 1805 h 1851"/>
                <a:gd name="T114" fmla="*/ 12819 w 13461"/>
                <a:gd name="T115" fmla="*/ 510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61" h="1851">
                  <a:moveTo>
                    <a:pt x="0" y="1805"/>
                  </a:moveTo>
                  <a:lnTo>
                    <a:pt x="397" y="1805"/>
                  </a:lnTo>
                  <a:lnTo>
                    <a:pt x="359" y="840"/>
                  </a:lnTo>
                  <a:lnTo>
                    <a:pt x="364" y="835"/>
                  </a:lnTo>
                  <a:lnTo>
                    <a:pt x="691" y="1805"/>
                  </a:lnTo>
                  <a:lnTo>
                    <a:pt x="1127" y="1805"/>
                  </a:lnTo>
                  <a:lnTo>
                    <a:pt x="1127" y="74"/>
                  </a:lnTo>
                  <a:lnTo>
                    <a:pt x="725" y="74"/>
                  </a:lnTo>
                  <a:lnTo>
                    <a:pt x="766" y="1043"/>
                  </a:lnTo>
                  <a:lnTo>
                    <a:pt x="756" y="1043"/>
                  </a:lnTo>
                  <a:lnTo>
                    <a:pt x="435" y="74"/>
                  </a:lnTo>
                  <a:lnTo>
                    <a:pt x="0" y="74"/>
                  </a:lnTo>
                  <a:lnTo>
                    <a:pt x="0" y="1805"/>
                  </a:lnTo>
                  <a:close/>
                  <a:moveTo>
                    <a:pt x="1950" y="1179"/>
                  </a:moveTo>
                  <a:lnTo>
                    <a:pt x="1950" y="1398"/>
                  </a:lnTo>
                  <a:cubicBezTo>
                    <a:pt x="1947" y="1441"/>
                    <a:pt x="1938" y="1475"/>
                    <a:pt x="1926" y="1501"/>
                  </a:cubicBezTo>
                  <a:cubicBezTo>
                    <a:pt x="1913" y="1528"/>
                    <a:pt x="1897" y="1548"/>
                    <a:pt x="1878" y="1560"/>
                  </a:cubicBezTo>
                  <a:cubicBezTo>
                    <a:pt x="1858" y="1572"/>
                    <a:pt x="1837" y="1578"/>
                    <a:pt x="1814" y="1578"/>
                  </a:cubicBezTo>
                  <a:cubicBezTo>
                    <a:pt x="1787" y="1578"/>
                    <a:pt x="1763" y="1573"/>
                    <a:pt x="1742" y="1563"/>
                  </a:cubicBezTo>
                  <a:cubicBezTo>
                    <a:pt x="1721" y="1553"/>
                    <a:pt x="1705" y="1540"/>
                    <a:pt x="1692" y="1523"/>
                  </a:cubicBezTo>
                  <a:cubicBezTo>
                    <a:pt x="1679" y="1505"/>
                    <a:pt x="1672" y="1486"/>
                    <a:pt x="1670" y="1463"/>
                  </a:cubicBezTo>
                  <a:cubicBezTo>
                    <a:pt x="1670" y="1417"/>
                    <a:pt x="1678" y="1380"/>
                    <a:pt x="1692" y="1350"/>
                  </a:cubicBezTo>
                  <a:cubicBezTo>
                    <a:pt x="1707" y="1321"/>
                    <a:pt x="1727" y="1296"/>
                    <a:pt x="1753" y="1277"/>
                  </a:cubicBezTo>
                  <a:cubicBezTo>
                    <a:pt x="1778" y="1258"/>
                    <a:pt x="1808" y="1241"/>
                    <a:pt x="1841" y="1226"/>
                  </a:cubicBezTo>
                  <a:cubicBezTo>
                    <a:pt x="1875" y="1211"/>
                    <a:pt x="1911" y="1195"/>
                    <a:pt x="1950" y="1179"/>
                  </a:cubicBezTo>
                  <a:close/>
                  <a:moveTo>
                    <a:pt x="1964" y="1691"/>
                  </a:moveTo>
                  <a:lnTo>
                    <a:pt x="1986" y="1805"/>
                  </a:lnTo>
                  <a:lnTo>
                    <a:pt x="2361" y="1805"/>
                  </a:lnTo>
                  <a:cubicBezTo>
                    <a:pt x="2355" y="1789"/>
                    <a:pt x="2349" y="1772"/>
                    <a:pt x="2344" y="1756"/>
                  </a:cubicBezTo>
                  <a:cubicBezTo>
                    <a:pt x="2339" y="1739"/>
                    <a:pt x="2335" y="1725"/>
                    <a:pt x="2332" y="1713"/>
                  </a:cubicBezTo>
                  <a:cubicBezTo>
                    <a:pt x="2330" y="1700"/>
                    <a:pt x="2328" y="1693"/>
                    <a:pt x="2328" y="1691"/>
                  </a:cubicBezTo>
                  <a:lnTo>
                    <a:pt x="2328" y="854"/>
                  </a:lnTo>
                  <a:cubicBezTo>
                    <a:pt x="2328" y="808"/>
                    <a:pt x="2324" y="766"/>
                    <a:pt x="2316" y="728"/>
                  </a:cubicBezTo>
                  <a:cubicBezTo>
                    <a:pt x="2307" y="689"/>
                    <a:pt x="2292" y="654"/>
                    <a:pt x="2271" y="623"/>
                  </a:cubicBezTo>
                  <a:cubicBezTo>
                    <a:pt x="2249" y="592"/>
                    <a:pt x="2219" y="565"/>
                    <a:pt x="2180" y="543"/>
                  </a:cubicBezTo>
                  <a:cubicBezTo>
                    <a:pt x="2141" y="522"/>
                    <a:pt x="2091" y="505"/>
                    <a:pt x="2030" y="493"/>
                  </a:cubicBezTo>
                  <a:cubicBezTo>
                    <a:pt x="1969" y="482"/>
                    <a:pt x="1896" y="475"/>
                    <a:pt x="1809" y="475"/>
                  </a:cubicBezTo>
                  <a:cubicBezTo>
                    <a:pt x="1705" y="477"/>
                    <a:pt x="1615" y="492"/>
                    <a:pt x="1540" y="522"/>
                  </a:cubicBezTo>
                  <a:cubicBezTo>
                    <a:pt x="1463" y="552"/>
                    <a:pt x="1404" y="599"/>
                    <a:pt x="1363" y="664"/>
                  </a:cubicBezTo>
                  <a:cubicBezTo>
                    <a:pt x="1321" y="729"/>
                    <a:pt x="1300" y="814"/>
                    <a:pt x="1299" y="921"/>
                  </a:cubicBezTo>
                  <a:lnTo>
                    <a:pt x="1682" y="921"/>
                  </a:lnTo>
                  <a:cubicBezTo>
                    <a:pt x="1682" y="872"/>
                    <a:pt x="1686" y="833"/>
                    <a:pt x="1696" y="803"/>
                  </a:cubicBezTo>
                  <a:cubicBezTo>
                    <a:pt x="1705" y="775"/>
                    <a:pt x="1721" y="753"/>
                    <a:pt x="1744" y="741"/>
                  </a:cubicBezTo>
                  <a:cubicBezTo>
                    <a:pt x="1766" y="728"/>
                    <a:pt x="1796" y="722"/>
                    <a:pt x="1833" y="722"/>
                  </a:cubicBezTo>
                  <a:cubicBezTo>
                    <a:pt x="1855" y="723"/>
                    <a:pt x="1874" y="729"/>
                    <a:pt x="1892" y="742"/>
                  </a:cubicBezTo>
                  <a:cubicBezTo>
                    <a:pt x="1910" y="754"/>
                    <a:pt x="1924" y="771"/>
                    <a:pt x="1934" y="791"/>
                  </a:cubicBezTo>
                  <a:cubicBezTo>
                    <a:pt x="1944" y="812"/>
                    <a:pt x="1950" y="834"/>
                    <a:pt x="1950" y="858"/>
                  </a:cubicBezTo>
                  <a:cubicBezTo>
                    <a:pt x="1950" y="877"/>
                    <a:pt x="1946" y="895"/>
                    <a:pt x="1937" y="913"/>
                  </a:cubicBezTo>
                  <a:cubicBezTo>
                    <a:pt x="1928" y="932"/>
                    <a:pt x="1915" y="948"/>
                    <a:pt x="1897" y="963"/>
                  </a:cubicBezTo>
                  <a:cubicBezTo>
                    <a:pt x="1879" y="978"/>
                    <a:pt x="1856" y="990"/>
                    <a:pt x="1828" y="997"/>
                  </a:cubicBezTo>
                  <a:cubicBezTo>
                    <a:pt x="1771" y="1013"/>
                    <a:pt x="1716" y="1030"/>
                    <a:pt x="1663" y="1046"/>
                  </a:cubicBezTo>
                  <a:cubicBezTo>
                    <a:pt x="1610" y="1061"/>
                    <a:pt x="1562" y="1080"/>
                    <a:pt x="1516" y="1101"/>
                  </a:cubicBezTo>
                  <a:cubicBezTo>
                    <a:pt x="1471" y="1122"/>
                    <a:pt x="1432" y="1148"/>
                    <a:pt x="1398" y="1180"/>
                  </a:cubicBezTo>
                  <a:cubicBezTo>
                    <a:pt x="1364" y="1211"/>
                    <a:pt x="1337" y="1251"/>
                    <a:pt x="1317" y="1298"/>
                  </a:cubicBezTo>
                  <a:cubicBezTo>
                    <a:pt x="1298" y="1346"/>
                    <a:pt x="1287" y="1405"/>
                    <a:pt x="1285" y="1475"/>
                  </a:cubicBezTo>
                  <a:cubicBezTo>
                    <a:pt x="1285" y="1537"/>
                    <a:pt x="1295" y="1591"/>
                    <a:pt x="1313" y="1638"/>
                  </a:cubicBezTo>
                  <a:cubicBezTo>
                    <a:pt x="1332" y="1685"/>
                    <a:pt x="1358" y="1725"/>
                    <a:pt x="1390" y="1756"/>
                  </a:cubicBezTo>
                  <a:cubicBezTo>
                    <a:pt x="1422" y="1788"/>
                    <a:pt x="1459" y="1811"/>
                    <a:pt x="1501" y="1827"/>
                  </a:cubicBezTo>
                  <a:cubicBezTo>
                    <a:pt x="1542" y="1843"/>
                    <a:pt x="1586" y="1851"/>
                    <a:pt x="1632" y="1851"/>
                  </a:cubicBezTo>
                  <a:cubicBezTo>
                    <a:pt x="1674" y="1851"/>
                    <a:pt x="1716" y="1845"/>
                    <a:pt x="1756" y="1833"/>
                  </a:cubicBezTo>
                  <a:cubicBezTo>
                    <a:pt x="1797" y="1820"/>
                    <a:pt x="1835" y="1803"/>
                    <a:pt x="1870" y="1779"/>
                  </a:cubicBezTo>
                  <a:cubicBezTo>
                    <a:pt x="1906" y="1755"/>
                    <a:pt x="1937" y="1726"/>
                    <a:pt x="1964" y="1691"/>
                  </a:cubicBezTo>
                  <a:close/>
                  <a:moveTo>
                    <a:pt x="1680" y="339"/>
                  </a:moveTo>
                  <a:lnTo>
                    <a:pt x="1933" y="337"/>
                  </a:lnTo>
                  <a:lnTo>
                    <a:pt x="2352" y="9"/>
                  </a:lnTo>
                  <a:lnTo>
                    <a:pt x="1916" y="9"/>
                  </a:lnTo>
                  <a:lnTo>
                    <a:pt x="1680" y="339"/>
                  </a:lnTo>
                  <a:close/>
                  <a:moveTo>
                    <a:pt x="2524" y="1805"/>
                  </a:moveTo>
                  <a:lnTo>
                    <a:pt x="2907" y="1805"/>
                  </a:lnTo>
                  <a:lnTo>
                    <a:pt x="2907" y="1006"/>
                  </a:lnTo>
                  <a:cubicBezTo>
                    <a:pt x="2907" y="970"/>
                    <a:pt x="2914" y="943"/>
                    <a:pt x="2928" y="926"/>
                  </a:cubicBezTo>
                  <a:cubicBezTo>
                    <a:pt x="2941" y="908"/>
                    <a:pt x="2960" y="896"/>
                    <a:pt x="2983" y="890"/>
                  </a:cubicBezTo>
                  <a:cubicBezTo>
                    <a:pt x="3006" y="884"/>
                    <a:pt x="3033" y="881"/>
                    <a:pt x="3062" y="882"/>
                  </a:cubicBezTo>
                  <a:cubicBezTo>
                    <a:pt x="3083" y="882"/>
                    <a:pt x="3102" y="883"/>
                    <a:pt x="3119" y="885"/>
                  </a:cubicBezTo>
                  <a:cubicBezTo>
                    <a:pt x="3136" y="886"/>
                    <a:pt x="3150" y="888"/>
                    <a:pt x="3161" y="890"/>
                  </a:cubicBezTo>
                  <a:cubicBezTo>
                    <a:pt x="3171" y="892"/>
                    <a:pt x="3177" y="893"/>
                    <a:pt x="3177" y="893"/>
                  </a:cubicBezTo>
                  <a:lnTo>
                    <a:pt x="3177" y="475"/>
                  </a:lnTo>
                  <a:cubicBezTo>
                    <a:pt x="3162" y="475"/>
                    <a:pt x="3141" y="477"/>
                    <a:pt x="3116" y="482"/>
                  </a:cubicBezTo>
                  <a:cubicBezTo>
                    <a:pt x="3090" y="486"/>
                    <a:pt x="3062" y="496"/>
                    <a:pt x="3033" y="512"/>
                  </a:cubicBezTo>
                  <a:cubicBezTo>
                    <a:pt x="3003" y="527"/>
                    <a:pt x="2976" y="550"/>
                    <a:pt x="2949" y="582"/>
                  </a:cubicBezTo>
                  <a:cubicBezTo>
                    <a:pt x="2922" y="613"/>
                    <a:pt x="2900" y="655"/>
                    <a:pt x="2883" y="708"/>
                  </a:cubicBezTo>
                  <a:lnTo>
                    <a:pt x="2878" y="708"/>
                  </a:lnTo>
                  <a:lnTo>
                    <a:pt x="2878" y="510"/>
                  </a:lnTo>
                  <a:lnTo>
                    <a:pt x="2524" y="510"/>
                  </a:lnTo>
                  <a:lnTo>
                    <a:pt x="2524" y="1805"/>
                  </a:lnTo>
                  <a:close/>
                  <a:moveTo>
                    <a:pt x="3271" y="1479"/>
                  </a:moveTo>
                  <a:cubicBezTo>
                    <a:pt x="3271" y="1528"/>
                    <a:pt x="3280" y="1575"/>
                    <a:pt x="3299" y="1619"/>
                  </a:cubicBezTo>
                  <a:cubicBezTo>
                    <a:pt x="3318" y="1663"/>
                    <a:pt x="3348" y="1703"/>
                    <a:pt x="3388" y="1738"/>
                  </a:cubicBezTo>
                  <a:cubicBezTo>
                    <a:pt x="3428" y="1772"/>
                    <a:pt x="3480" y="1800"/>
                    <a:pt x="3543" y="1820"/>
                  </a:cubicBezTo>
                  <a:cubicBezTo>
                    <a:pt x="3606" y="1840"/>
                    <a:pt x="3682" y="1850"/>
                    <a:pt x="3771" y="1851"/>
                  </a:cubicBezTo>
                  <a:cubicBezTo>
                    <a:pt x="3878" y="1850"/>
                    <a:pt x="3969" y="1833"/>
                    <a:pt x="4043" y="1801"/>
                  </a:cubicBezTo>
                  <a:cubicBezTo>
                    <a:pt x="4116" y="1769"/>
                    <a:pt x="4172" y="1724"/>
                    <a:pt x="4209" y="1666"/>
                  </a:cubicBezTo>
                  <a:cubicBezTo>
                    <a:pt x="4247" y="1609"/>
                    <a:pt x="4266" y="1543"/>
                    <a:pt x="4266" y="1468"/>
                  </a:cubicBezTo>
                  <a:lnTo>
                    <a:pt x="4271" y="863"/>
                  </a:lnTo>
                  <a:cubicBezTo>
                    <a:pt x="4271" y="814"/>
                    <a:pt x="4261" y="766"/>
                    <a:pt x="4242" y="721"/>
                  </a:cubicBezTo>
                  <a:cubicBezTo>
                    <a:pt x="4222" y="675"/>
                    <a:pt x="4193" y="633"/>
                    <a:pt x="4152" y="597"/>
                  </a:cubicBezTo>
                  <a:cubicBezTo>
                    <a:pt x="4112" y="560"/>
                    <a:pt x="4061" y="530"/>
                    <a:pt x="3998" y="509"/>
                  </a:cubicBezTo>
                  <a:cubicBezTo>
                    <a:pt x="3936" y="487"/>
                    <a:pt x="3862" y="476"/>
                    <a:pt x="3775" y="475"/>
                  </a:cubicBezTo>
                  <a:cubicBezTo>
                    <a:pt x="3687" y="476"/>
                    <a:pt x="3611" y="486"/>
                    <a:pt x="3547" y="507"/>
                  </a:cubicBezTo>
                  <a:cubicBezTo>
                    <a:pt x="3484" y="528"/>
                    <a:pt x="3431" y="556"/>
                    <a:pt x="3390" y="592"/>
                  </a:cubicBezTo>
                  <a:cubicBezTo>
                    <a:pt x="3350" y="629"/>
                    <a:pt x="3319" y="671"/>
                    <a:pt x="3300" y="719"/>
                  </a:cubicBezTo>
                  <a:cubicBezTo>
                    <a:pt x="3280" y="766"/>
                    <a:pt x="3271" y="818"/>
                    <a:pt x="3271" y="872"/>
                  </a:cubicBezTo>
                  <a:lnTo>
                    <a:pt x="3271" y="1479"/>
                  </a:lnTo>
                  <a:close/>
                  <a:moveTo>
                    <a:pt x="3653" y="872"/>
                  </a:moveTo>
                  <a:cubicBezTo>
                    <a:pt x="3653" y="832"/>
                    <a:pt x="3664" y="799"/>
                    <a:pt x="3685" y="776"/>
                  </a:cubicBezTo>
                  <a:cubicBezTo>
                    <a:pt x="3706" y="753"/>
                    <a:pt x="3736" y="741"/>
                    <a:pt x="3775" y="741"/>
                  </a:cubicBezTo>
                  <a:cubicBezTo>
                    <a:pt x="3796" y="741"/>
                    <a:pt x="3814" y="746"/>
                    <a:pt x="3831" y="756"/>
                  </a:cubicBezTo>
                  <a:cubicBezTo>
                    <a:pt x="3848" y="766"/>
                    <a:pt x="3862" y="781"/>
                    <a:pt x="3872" y="800"/>
                  </a:cubicBezTo>
                  <a:cubicBezTo>
                    <a:pt x="3882" y="820"/>
                    <a:pt x="3888" y="844"/>
                    <a:pt x="3888" y="872"/>
                  </a:cubicBezTo>
                  <a:lnTo>
                    <a:pt x="3888" y="1468"/>
                  </a:lnTo>
                  <a:cubicBezTo>
                    <a:pt x="3888" y="1500"/>
                    <a:pt x="3881" y="1524"/>
                    <a:pt x="3868" y="1541"/>
                  </a:cubicBezTo>
                  <a:cubicBezTo>
                    <a:pt x="3856" y="1557"/>
                    <a:pt x="3840" y="1569"/>
                    <a:pt x="3823" y="1575"/>
                  </a:cubicBezTo>
                  <a:cubicBezTo>
                    <a:pt x="3805" y="1581"/>
                    <a:pt x="3787" y="1583"/>
                    <a:pt x="3771" y="1583"/>
                  </a:cubicBezTo>
                  <a:cubicBezTo>
                    <a:pt x="3752" y="1583"/>
                    <a:pt x="3734" y="1581"/>
                    <a:pt x="3716" y="1575"/>
                  </a:cubicBezTo>
                  <a:cubicBezTo>
                    <a:pt x="3698" y="1569"/>
                    <a:pt x="3683" y="1557"/>
                    <a:pt x="3672" y="1541"/>
                  </a:cubicBezTo>
                  <a:cubicBezTo>
                    <a:pt x="3660" y="1524"/>
                    <a:pt x="3654" y="1500"/>
                    <a:pt x="3653" y="1468"/>
                  </a:cubicBezTo>
                  <a:lnTo>
                    <a:pt x="3653" y="872"/>
                  </a:lnTo>
                  <a:close/>
                  <a:moveTo>
                    <a:pt x="4821" y="948"/>
                  </a:moveTo>
                  <a:cubicBezTo>
                    <a:pt x="4824" y="917"/>
                    <a:pt x="4828" y="888"/>
                    <a:pt x="4835" y="862"/>
                  </a:cubicBezTo>
                  <a:cubicBezTo>
                    <a:pt x="4841" y="837"/>
                    <a:pt x="4853" y="816"/>
                    <a:pt x="4868" y="801"/>
                  </a:cubicBezTo>
                  <a:cubicBezTo>
                    <a:pt x="4884" y="786"/>
                    <a:pt x="4908" y="778"/>
                    <a:pt x="4938" y="778"/>
                  </a:cubicBezTo>
                  <a:cubicBezTo>
                    <a:pt x="4959" y="777"/>
                    <a:pt x="4977" y="784"/>
                    <a:pt x="4994" y="798"/>
                  </a:cubicBezTo>
                  <a:cubicBezTo>
                    <a:pt x="5011" y="812"/>
                    <a:pt x="5025" y="836"/>
                    <a:pt x="5035" y="870"/>
                  </a:cubicBezTo>
                  <a:cubicBezTo>
                    <a:pt x="5045" y="904"/>
                    <a:pt x="5050" y="951"/>
                    <a:pt x="5051" y="1011"/>
                  </a:cubicBezTo>
                  <a:lnTo>
                    <a:pt x="5051" y="1327"/>
                  </a:lnTo>
                  <a:cubicBezTo>
                    <a:pt x="5051" y="1403"/>
                    <a:pt x="5041" y="1459"/>
                    <a:pt x="5022" y="1495"/>
                  </a:cubicBezTo>
                  <a:cubicBezTo>
                    <a:pt x="5002" y="1531"/>
                    <a:pt x="4973" y="1549"/>
                    <a:pt x="4933" y="1548"/>
                  </a:cubicBezTo>
                  <a:cubicBezTo>
                    <a:pt x="4899" y="1549"/>
                    <a:pt x="4873" y="1536"/>
                    <a:pt x="4855" y="1511"/>
                  </a:cubicBezTo>
                  <a:cubicBezTo>
                    <a:pt x="4837" y="1486"/>
                    <a:pt x="4825" y="1445"/>
                    <a:pt x="4821" y="1389"/>
                  </a:cubicBezTo>
                  <a:lnTo>
                    <a:pt x="4821" y="948"/>
                  </a:lnTo>
                  <a:close/>
                  <a:moveTo>
                    <a:pt x="5075" y="1657"/>
                  </a:moveTo>
                  <a:lnTo>
                    <a:pt x="5075" y="1805"/>
                  </a:lnTo>
                  <a:lnTo>
                    <a:pt x="5429" y="1805"/>
                  </a:lnTo>
                  <a:lnTo>
                    <a:pt x="5429" y="74"/>
                  </a:lnTo>
                  <a:lnTo>
                    <a:pt x="5051" y="74"/>
                  </a:lnTo>
                  <a:lnTo>
                    <a:pt x="5051" y="628"/>
                  </a:lnTo>
                  <a:cubicBezTo>
                    <a:pt x="5051" y="628"/>
                    <a:pt x="5051" y="628"/>
                    <a:pt x="5050" y="628"/>
                  </a:cubicBezTo>
                  <a:cubicBezTo>
                    <a:pt x="5050" y="629"/>
                    <a:pt x="5048" y="630"/>
                    <a:pt x="5046" y="632"/>
                  </a:cubicBezTo>
                  <a:cubicBezTo>
                    <a:pt x="5046" y="630"/>
                    <a:pt x="5046" y="629"/>
                    <a:pt x="5046" y="628"/>
                  </a:cubicBezTo>
                  <a:cubicBezTo>
                    <a:pt x="5046" y="628"/>
                    <a:pt x="5046" y="628"/>
                    <a:pt x="5046" y="628"/>
                  </a:cubicBezTo>
                  <a:cubicBezTo>
                    <a:pt x="5011" y="578"/>
                    <a:pt x="4969" y="540"/>
                    <a:pt x="4920" y="514"/>
                  </a:cubicBezTo>
                  <a:cubicBezTo>
                    <a:pt x="4872" y="488"/>
                    <a:pt x="4820" y="475"/>
                    <a:pt x="4766" y="475"/>
                  </a:cubicBezTo>
                  <a:cubicBezTo>
                    <a:pt x="4723" y="475"/>
                    <a:pt x="4683" y="484"/>
                    <a:pt x="4644" y="502"/>
                  </a:cubicBezTo>
                  <a:cubicBezTo>
                    <a:pt x="4605" y="519"/>
                    <a:pt x="4571" y="545"/>
                    <a:pt x="4541" y="580"/>
                  </a:cubicBezTo>
                  <a:cubicBezTo>
                    <a:pt x="4511" y="614"/>
                    <a:pt x="4487" y="658"/>
                    <a:pt x="4470" y="710"/>
                  </a:cubicBezTo>
                  <a:cubicBezTo>
                    <a:pt x="4452" y="762"/>
                    <a:pt x="4443" y="823"/>
                    <a:pt x="4443" y="893"/>
                  </a:cubicBezTo>
                  <a:lnTo>
                    <a:pt x="4443" y="1389"/>
                  </a:lnTo>
                  <a:cubicBezTo>
                    <a:pt x="4444" y="1496"/>
                    <a:pt x="4459" y="1583"/>
                    <a:pt x="4488" y="1650"/>
                  </a:cubicBezTo>
                  <a:cubicBezTo>
                    <a:pt x="4517" y="1718"/>
                    <a:pt x="4557" y="1767"/>
                    <a:pt x="4606" y="1799"/>
                  </a:cubicBezTo>
                  <a:cubicBezTo>
                    <a:pt x="4656" y="1831"/>
                    <a:pt x="4713" y="1846"/>
                    <a:pt x="4776" y="1846"/>
                  </a:cubicBezTo>
                  <a:cubicBezTo>
                    <a:pt x="4813" y="1846"/>
                    <a:pt x="4850" y="1839"/>
                    <a:pt x="4886" y="1825"/>
                  </a:cubicBezTo>
                  <a:cubicBezTo>
                    <a:pt x="4922" y="1810"/>
                    <a:pt x="4955" y="1789"/>
                    <a:pt x="4987" y="1761"/>
                  </a:cubicBezTo>
                  <a:cubicBezTo>
                    <a:pt x="5018" y="1733"/>
                    <a:pt x="5046" y="1698"/>
                    <a:pt x="5070" y="1657"/>
                  </a:cubicBezTo>
                  <a:lnTo>
                    <a:pt x="5075" y="1657"/>
                  </a:lnTo>
                  <a:close/>
                  <a:moveTo>
                    <a:pt x="5611" y="1805"/>
                  </a:moveTo>
                  <a:lnTo>
                    <a:pt x="5989" y="1805"/>
                  </a:lnTo>
                  <a:lnTo>
                    <a:pt x="5989" y="877"/>
                  </a:lnTo>
                  <a:cubicBezTo>
                    <a:pt x="5989" y="854"/>
                    <a:pt x="5994" y="835"/>
                    <a:pt x="6004" y="820"/>
                  </a:cubicBezTo>
                  <a:cubicBezTo>
                    <a:pt x="6015" y="806"/>
                    <a:pt x="6028" y="795"/>
                    <a:pt x="6044" y="788"/>
                  </a:cubicBezTo>
                  <a:cubicBezTo>
                    <a:pt x="6060" y="781"/>
                    <a:pt x="6078" y="778"/>
                    <a:pt x="6096" y="778"/>
                  </a:cubicBezTo>
                  <a:cubicBezTo>
                    <a:pt x="6119" y="778"/>
                    <a:pt x="6138" y="783"/>
                    <a:pt x="6152" y="793"/>
                  </a:cubicBezTo>
                  <a:cubicBezTo>
                    <a:pt x="6167" y="803"/>
                    <a:pt x="6178" y="816"/>
                    <a:pt x="6184" y="832"/>
                  </a:cubicBezTo>
                  <a:cubicBezTo>
                    <a:pt x="6191" y="848"/>
                    <a:pt x="6194" y="864"/>
                    <a:pt x="6194" y="882"/>
                  </a:cubicBezTo>
                  <a:lnTo>
                    <a:pt x="6194" y="1805"/>
                  </a:lnTo>
                  <a:lnTo>
                    <a:pt x="6572" y="1805"/>
                  </a:lnTo>
                  <a:lnTo>
                    <a:pt x="6572" y="736"/>
                  </a:lnTo>
                  <a:cubicBezTo>
                    <a:pt x="6572" y="698"/>
                    <a:pt x="6564" y="663"/>
                    <a:pt x="6546" y="632"/>
                  </a:cubicBezTo>
                  <a:cubicBezTo>
                    <a:pt x="6530" y="600"/>
                    <a:pt x="6507" y="573"/>
                    <a:pt x="6477" y="551"/>
                  </a:cubicBezTo>
                  <a:cubicBezTo>
                    <a:pt x="6448" y="528"/>
                    <a:pt x="6415" y="511"/>
                    <a:pt x="6378" y="498"/>
                  </a:cubicBezTo>
                  <a:cubicBezTo>
                    <a:pt x="6340" y="486"/>
                    <a:pt x="6300" y="480"/>
                    <a:pt x="6259" y="480"/>
                  </a:cubicBezTo>
                  <a:cubicBezTo>
                    <a:pt x="6220" y="480"/>
                    <a:pt x="6182" y="487"/>
                    <a:pt x="6145" y="500"/>
                  </a:cubicBezTo>
                  <a:cubicBezTo>
                    <a:pt x="6107" y="513"/>
                    <a:pt x="6074" y="535"/>
                    <a:pt x="6042" y="563"/>
                  </a:cubicBezTo>
                  <a:cubicBezTo>
                    <a:pt x="6012" y="592"/>
                    <a:pt x="5986" y="628"/>
                    <a:pt x="5965" y="674"/>
                  </a:cubicBezTo>
                  <a:lnTo>
                    <a:pt x="5965" y="510"/>
                  </a:lnTo>
                  <a:lnTo>
                    <a:pt x="5611" y="510"/>
                  </a:lnTo>
                  <a:lnTo>
                    <a:pt x="5611" y="1805"/>
                  </a:lnTo>
                  <a:close/>
                  <a:moveTo>
                    <a:pt x="6807" y="1805"/>
                  </a:moveTo>
                  <a:lnTo>
                    <a:pt x="7190" y="1805"/>
                  </a:lnTo>
                  <a:lnTo>
                    <a:pt x="7190" y="510"/>
                  </a:lnTo>
                  <a:lnTo>
                    <a:pt x="6807" y="510"/>
                  </a:lnTo>
                  <a:lnTo>
                    <a:pt x="6807" y="1805"/>
                  </a:lnTo>
                  <a:close/>
                  <a:moveTo>
                    <a:pt x="6828" y="330"/>
                  </a:moveTo>
                  <a:lnTo>
                    <a:pt x="7082" y="328"/>
                  </a:lnTo>
                  <a:lnTo>
                    <a:pt x="7501" y="0"/>
                  </a:lnTo>
                  <a:lnTo>
                    <a:pt x="7065" y="0"/>
                  </a:lnTo>
                  <a:lnTo>
                    <a:pt x="6828" y="330"/>
                  </a:lnTo>
                  <a:close/>
                  <a:moveTo>
                    <a:pt x="8891" y="1648"/>
                  </a:moveTo>
                  <a:lnTo>
                    <a:pt x="8891" y="1805"/>
                  </a:lnTo>
                  <a:lnTo>
                    <a:pt x="9245" y="1805"/>
                  </a:lnTo>
                  <a:lnTo>
                    <a:pt x="9245" y="510"/>
                  </a:lnTo>
                  <a:lnTo>
                    <a:pt x="8862" y="510"/>
                  </a:lnTo>
                  <a:lnTo>
                    <a:pt x="8862" y="1445"/>
                  </a:lnTo>
                  <a:cubicBezTo>
                    <a:pt x="8862" y="1476"/>
                    <a:pt x="8851" y="1501"/>
                    <a:pt x="8832" y="1520"/>
                  </a:cubicBezTo>
                  <a:cubicBezTo>
                    <a:pt x="8812" y="1538"/>
                    <a:pt x="8786" y="1548"/>
                    <a:pt x="8754" y="1548"/>
                  </a:cubicBezTo>
                  <a:cubicBezTo>
                    <a:pt x="8736" y="1549"/>
                    <a:pt x="8720" y="1546"/>
                    <a:pt x="8707" y="1540"/>
                  </a:cubicBezTo>
                  <a:cubicBezTo>
                    <a:pt x="8693" y="1533"/>
                    <a:pt x="8683" y="1523"/>
                    <a:pt x="8675" y="1507"/>
                  </a:cubicBezTo>
                  <a:cubicBezTo>
                    <a:pt x="8667" y="1492"/>
                    <a:pt x="8663" y="1471"/>
                    <a:pt x="8661" y="1445"/>
                  </a:cubicBezTo>
                  <a:lnTo>
                    <a:pt x="8661" y="510"/>
                  </a:lnTo>
                  <a:lnTo>
                    <a:pt x="8278" y="510"/>
                  </a:lnTo>
                  <a:lnTo>
                    <a:pt x="8278" y="1592"/>
                  </a:lnTo>
                  <a:cubicBezTo>
                    <a:pt x="8279" y="1643"/>
                    <a:pt x="8291" y="1686"/>
                    <a:pt x="8315" y="1724"/>
                  </a:cubicBezTo>
                  <a:cubicBezTo>
                    <a:pt x="8339" y="1761"/>
                    <a:pt x="8374" y="1791"/>
                    <a:pt x="8420" y="1813"/>
                  </a:cubicBezTo>
                  <a:cubicBezTo>
                    <a:pt x="8466" y="1835"/>
                    <a:pt x="8522" y="1847"/>
                    <a:pt x="8587" y="1851"/>
                  </a:cubicBezTo>
                  <a:cubicBezTo>
                    <a:pt x="8656" y="1850"/>
                    <a:pt x="8716" y="1833"/>
                    <a:pt x="8765" y="1798"/>
                  </a:cubicBezTo>
                  <a:cubicBezTo>
                    <a:pt x="8815" y="1763"/>
                    <a:pt x="8855" y="1713"/>
                    <a:pt x="8886" y="1648"/>
                  </a:cubicBezTo>
                  <a:cubicBezTo>
                    <a:pt x="8888" y="1648"/>
                    <a:pt x="8890" y="1648"/>
                    <a:pt x="8890" y="1648"/>
                  </a:cubicBezTo>
                  <a:cubicBezTo>
                    <a:pt x="8891" y="1648"/>
                    <a:pt x="8891" y="1648"/>
                    <a:pt x="8891" y="1648"/>
                  </a:cubicBezTo>
                  <a:close/>
                  <a:moveTo>
                    <a:pt x="8620" y="337"/>
                  </a:moveTo>
                  <a:lnTo>
                    <a:pt x="8874" y="335"/>
                  </a:lnTo>
                  <a:lnTo>
                    <a:pt x="9293" y="7"/>
                  </a:lnTo>
                  <a:lnTo>
                    <a:pt x="8857" y="7"/>
                  </a:lnTo>
                  <a:lnTo>
                    <a:pt x="8620" y="337"/>
                  </a:lnTo>
                  <a:close/>
                  <a:moveTo>
                    <a:pt x="9391" y="1412"/>
                  </a:moveTo>
                  <a:cubicBezTo>
                    <a:pt x="9390" y="1501"/>
                    <a:pt x="9406" y="1578"/>
                    <a:pt x="9439" y="1642"/>
                  </a:cubicBezTo>
                  <a:cubicBezTo>
                    <a:pt x="9471" y="1706"/>
                    <a:pt x="9521" y="1756"/>
                    <a:pt x="9589" y="1792"/>
                  </a:cubicBezTo>
                  <a:cubicBezTo>
                    <a:pt x="9658" y="1828"/>
                    <a:pt x="9745" y="1847"/>
                    <a:pt x="9853" y="1851"/>
                  </a:cubicBezTo>
                  <a:cubicBezTo>
                    <a:pt x="9855" y="1851"/>
                    <a:pt x="9859" y="1851"/>
                    <a:pt x="9863" y="1851"/>
                  </a:cubicBezTo>
                  <a:cubicBezTo>
                    <a:pt x="9867" y="1851"/>
                    <a:pt x="9872" y="1851"/>
                    <a:pt x="9877" y="1851"/>
                  </a:cubicBezTo>
                  <a:cubicBezTo>
                    <a:pt x="9967" y="1850"/>
                    <a:pt x="10046" y="1840"/>
                    <a:pt x="10111" y="1819"/>
                  </a:cubicBezTo>
                  <a:cubicBezTo>
                    <a:pt x="10177" y="1798"/>
                    <a:pt x="10231" y="1768"/>
                    <a:pt x="10274" y="1731"/>
                  </a:cubicBezTo>
                  <a:cubicBezTo>
                    <a:pt x="10316" y="1693"/>
                    <a:pt x="10347" y="1650"/>
                    <a:pt x="10368" y="1600"/>
                  </a:cubicBezTo>
                  <a:cubicBezTo>
                    <a:pt x="10388" y="1551"/>
                    <a:pt x="10398" y="1497"/>
                    <a:pt x="10398" y="1440"/>
                  </a:cubicBezTo>
                  <a:cubicBezTo>
                    <a:pt x="10398" y="1432"/>
                    <a:pt x="10398" y="1424"/>
                    <a:pt x="10398" y="1417"/>
                  </a:cubicBezTo>
                  <a:cubicBezTo>
                    <a:pt x="10398" y="1410"/>
                    <a:pt x="10397" y="1402"/>
                    <a:pt x="10396" y="1394"/>
                  </a:cubicBezTo>
                  <a:cubicBezTo>
                    <a:pt x="10389" y="1335"/>
                    <a:pt x="10373" y="1285"/>
                    <a:pt x="10348" y="1243"/>
                  </a:cubicBezTo>
                  <a:cubicBezTo>
                    <a:pt x="10324" y="1202"/>
                    <a:pt x="10293" y="1167"/>
                    <a:pt x="10256" y="1138"/>
                  </a:cubicBezTo>
                  <a:cubicBezTo>
                    <a:pt x="10219" y="1109"/>
                    <a:pt x="10180" y="1085"/>
                    <a:pt x="10137" y="1065"/>
                  </a:cubicBezTo>
                  <a:cubicBezTo>
                    <a:pt x="10094" y="1044"/>
                    <a:pt x="10052" y="1026"/>
                    <a:pt x="10010" y="1010"/>
                  </a:cubicBezTo>
                  <a:cubicBezTo>
                    <a:pt x="9968" y="994"/>
                    <a:pt x="9929" y="978"/>
                    <a:pt x="9894" y="963"/>
                  </a:cubicBezTo>
                  <a:cubicBezTo>
                    <a:pt x="9859" y="947"/>
                    <a:pt x="9830" y="929"/>
                    <a:pt x="9807" y="908"/>
                  </a:cubicBezTo>
                  <a:cubicBezTo>
                    <a:pt x="9785" y="888"/>
                    <a:pt x="9772" y="864"/>
                    <a:pt x="9769" y="835"/>
                  </a:cubicBezTo>
                  <a:cubicBezTo>
                    <a:pt x="9769" y="807"/>
                    <a:pt x="9775" y="784"/>
                    <a:pt x="9786" y="767"/>
                  </a:cubicBezTo>
                  <a:cubicBezTo>
                    <a:pt x="9797" y="750"/>
                    <a:pt x="9812" y="737"/>
                    <a:pt x="9831" y="729"/>
                  </a:cubicBezTo>
                  <a:cubicBezTo>
                    <a:pt x="9850" y="722"/>
                    <a:pt x="9871" y="718"/>
                    <a:pt x="9896" y="718"/>
                  </a:cubicBezTo>
                  <a:cubicBezTo>
                    <a:pt x="9922" y="717"/>
                    <a:pt x="9945" y="723"/>
                    <a:pt x="9963" y="734"/>
                  </a:cubicBezTo>
                  <a:cubicBezTo>
                    <a:pt x="9981" y="746"/>
                    <a:pt x="9996" y="764"/>
                    <a:pt x="10005" y="790"/>
                  </a:cubicBezTo>
                  <a:cubicBezTo>
                    <a:pt x="10015" y="816"/>
                    <a:pt x="10020" y="850"/>
                    <a:pt x="10020" y="893"/>
                  </a:cubicBezTo>
                  <a:lnTo>
                    <a:pt x="10377" y="893"/>
                  </a:lnTo>
                  <a:cubicBezTo>
                    <a:pt x="10376" y="819"/>
                    <a:pt x="10363" y="756"/>
                    <a:pt x="10338" y="704"/>
                  </a:cubicBezTo>
                  <a:cubicBezTo>
                    <a:pt x="10313" y="651"/>
                    <a:pt x="10278" y="608"/>
                    <a:pt x="10234" y="575"/>
                  </a:cubicBezTo>
                  <a:cubicBezTo>
                    <a:pt x="10190" y="542"/>
                    <a:pt x="10139" y="517"/>
                    <a:pt x="10081" y="501"/>
                  </a:cubicBezTo>
                  <a:cubicBezTo>
                    <a:pt x="10023" y="485"/>
                    <a:pt x="9961" y="477"/>
                    <a:pt x="9896" y="475"/>
                  </a:cubicBezTo>
                  <a:cubicBezTo>
                    <a:pt x="9825" y="475"/>
                    <a:pt x="9759" y="484"/>
                    <a:pt x="9698" y="501"/>
                  </a:cubicBezTo>
                  <a:cubicBezTo>
                    <a:pt x="9638" y="518"/>
                    <a:pt x="9585" y="544"/>
                    <a:pt x="9540" y="578"/>
                  </a:cubicBezTo>
                  <a:cubicBezTo>
                    <a:pt x="9495" y="613"/>
                    <a:pt x="9459" y="657"/>
                    <a:pt x="9434" y="709"/>
                  </a:cubicBezTo>
                  <a:cubicBezTo>
                    <a:pt x="9409" y="761"/>
                    <a:pt x="9396" y="823"/>
                    <a:pt x="9396" y="893"/>
                  </a:cubicBezTo>
                  <a:cubicBezTo>
                    <a:pt x="9399" y="946"/>
                    <a:pt x="9411" y="993"/>
                    <a:pt x="9432" y="1034"/>
                  </a:cubicBezTo>
                  <a:cubicBezTo>
                    <a:pt x="9453" y="1075"/>
                    <a:pt x="9481" y="1110"/>
                    <a:pt x="9516" y="1142"/>
                  </a:cubicBezTo>
                  <a:cubicBezTo>
                    <a:pt x="9551" y="1173"/>
                    <a:pt x="9590" y="1201"/>
                    <a:pt x="9634" y="1225"/>
                  </a:cubicBezTo>
                  <a:cubicBezTo>
                    <a:pt x="9678" y="1250"/>
                    <a:pt x="9725" y="1273"/>
                    <a:pt x="9774" y="1295"/>
                  </a:cubicBezTo>
                  <a:cubicBezTo>
                    <a:pt x="9823" y="1316"/>
                    <a:pt x="9873" y="1338"/>
                    <a:pt x="9922" y="1359"/>
                  </a:cubicBezTo>
                  <a:cubicBezTo>
                    <a:pt x="9952" y="1371"/>
                    <a:pt x="9974" y="1382"/>
                    <a:pt x="9988" y="1394"/>
                  </a:cubicBezTo>
                  <a:cubicBezTo>
                    <a:pt x="10003" y="1405"/>
                    <a:pt x="10013" y="1418"/>
                    <a:pt x="10018" y="1431"/>
                  </a:cubicBezTo>
                  <a:cubicBezTo>
                    <a:pt x="10023" y="1444"/>
                    <a:pt x="10027" y="1458"/>
                    <a:pt x="10030" y="1475"/>
                  </a:cubicBezTo>
                  <a:cubicBezTo>
                    <a:pt x="10029" y="1506"/>
                    <a:pt x="10023" y="1530"/>
                    <a:pt x="10009" y="1549"/>
                  </a:cubicBezTo>
                  <a:cubicBezTo>
                    <a:pt x="9996" y="1567"/>
                    <a:pt x="9979" y="1580"/>
                    <a:pt x="9958" y="1589"/>
                  </a:cubicBezTo>
                  <a:cubicBezTo>
                    <a:pt x="9937" y="1598"/>
                    <a:pt x="9914" y="1603"/>
                    <a:pt x="9891" y="1606"/>
                  </a:cubicBezTo>
                  <a:cubicBezTo>
                    <a:pt x="9867" y="1605"/>
                    <a:pt x="9844" y="1599"/>
                    <a:pt x="9824" y="1587"/>
                  </a:cubicBezTo>
                  <a:cubicBezTo>
                    <a:pt x="9803" y="1576"/>
                    <a:pt x="9786" y="1556"/>
                    <a:pt x="9774" y="1528"/>
                  </a:cubicBezTo>
                  <a:cubicBezTo>
                    <a:pt x="9761" y="1500"/>
                    <a:pt x="9755" y="1462"/>
                    <a:pt x="9755" y="1412"/>
                  </a:cubicBezTo>
                  <a:lnTo>
                    <a:pt x="9391" y="1412"/>
                  </a:lnTo>
                  <a:close/>
                  <a:moveTo>
                    <a:pt x="10604" y="510"/>
                  </a:moveTo>
                  <a:lnTo>
                    <a:pt x="10456" y="510"/>
                  </a:lnTo>
                  <a:lnTo>
                    <a:pt x="10456" y="778"/>
                  </a:lnTo>
                  <a:lnTo>
                    <a:pt x="10604" y="778"/>
                  </a:lnTo>
                  <a:lnTo>
                    <a:pt x="10604" y="1544"/>
                  </a:lnTo>
                  <a:cubicBezTo>
                    <a:pt x="10604" y="1582"/>
                    <a:pt x="10611" y="1617"/>
                    <a:pt x="10623" y="1649"/>
                  </a:cubicBezTo>
                  <a:cubicBezTo>
                    <a:pt x="10635" y="1681"/>
                    <a:pt x="10651" y="1710"/>
                    <a:pt x="10672" y="1733"/>
                  </a:cubicBezTo>
                  <a:cubicBezTo>
                    <a:pt x="10692" y="1756"/>
                    <a:pt x="10715" y="1774"/>
                    <a:pt x="10740" y="1786"/>
                  </a:cubicBezTo>
                  <a:cubicBezTo>
                    <a:pt x="10761" y="1795"/>
                    <a:pt x="10782" y="1803"/>
                    <a:pt x="10805" y="1808"/>
                  </a:cubicBezTo>
                  <a:cubicBezTo>
                    <a:pt x="10828" y="1813"/>
                    <a:pt x="10852" y="1817"/>
                    <a:pt x="10875" y="1820"/>
                  </a:cubicBezTo>
                  <a:cubicBezTo>
                    <a:pt x="10898" y="1822"/>
                    <a:pt x="10920" y="1823"/>
                    <a:pt x="10941" y="1823"/>
                  </a:cubicBezTo>
                  <a:cubicBezTo>
                    <a:pt x="10969" y="1823"/>
                    <a:pt x="10992" y="1822"/>
                    <a:pt x="11010" y="1821"/>
                  </a:cubicBezTo>
                  <a:cubicBezTo>
                    <a:pt x="11029" y="1819"/>
                    <a:pt x="11042" y="1818"/>
                    <a:pt x="11049" y="1818"/>
                  </a:cubicBezTo>
                  <a:lnTo>
                    <a:pt x="11166" y="1805"/>
                  </a:lnTo>
                  <a:lnTo>
                    <a:pt x="11166" y="1544"/>
                  </a:lnTo>
                  <a:cubicBezTo>
                    <a:pt x="11161" y="1544"/>
                    <a:pt x="11153" y="1544"/>
                    <a:pt x="11143" y="1544"/>
                  </a:cubicBezTo>
                  <a:cubicBezTo>
                    <a:pt x="11132" y="1544"/>
                    <a:pt x="11121" y="1544"/>
                    <a:pt x="11109" y="1544"/>
                  </a:cubicBezTo>
                  <a:cubicBezTo>
                    <a:pt x="11105" y="1545"/>
                    <a:pt x="11100" y="1546"/>
                    <a:pt x="11094" y="1547"/>
                  </a:cubicBezTo>
                  <a:cubicBezTo>
                    <a:pt x="11087" y="1548"/>
                    <a:pt x="11081" y="1549"/>
                    <a:pt x="11075" y="1550"/>
                  </a:cubicBezTo>
                  <a:cubicBezTo>
                    <a:pt x="11069" y="1550"/>
                    <a:pt x="11065" y="1551"/>
                    <a:pt x="11063" y="1553"/>
                  </a:cubicBezTo>
                  <a:cubicBezTo>
                    <a:pt x="11044" y="1551"/>
                    <a:pt x="11029" y="1547"/>
                    <a:pt x="11019" y="1539"/>
                  </a:cubicBezTo>
                  <a:cubicBezTo>
                    <a:pt x="11008" y="1531"/>
                    <a:pt x="11001" y="1522"/>
                    <a:pt x="10996" y="1512"/>
                  </a:cubicBezTo>
                  <a:cubicBezTo>
                    <a:pt x="10991" y="1502"/>
                    <a:pt x="10989" y="1493"/>
                    <a:pt x="10988" y="1486"/>
                  </a:cubicBezTo>
                  <a:cubicBezTo>
                    <a:pt x="10987" y="1479"/>
                    <a:pt x="10986" y="1475"/>
                    <a:pt x="10987" y="1475"/>
                  </a:cubicBezTo>
                  <a:lnTo>
                    <a:pt x="10987" y="778"/>
                  </a:lnTo>
                  <a:lnTo>
                    <a:pt x="11166" y="778"/>
                  </a:lnTo>
                  <a:lnTo>
                    <a:pt x="11166" y="510"/>
                  </a:lnTo>
                  <a:lnTo>
                    <a:pt x="10987" y="510"/>
                  </a:lnTo>
                  <a:lnTo>
                    <a:pt x="10987" y="141"/>
                  </a:lnTo>
                  <a:lnTo>
                    <a:pt x="10604" y="141"/>
                  </a:lnTo>
                  <a:lnTo>
                    <a:pt x="10604" y="510"/>
                  </a:lnTo>
                  <a:close/>
                  <a:moveTo>
                    <a:pt x="11965" y="1179"/>
                  </a:moveTo>
                  <a:lnTo>
                    <a:pt x="11965" y="1398"/>
                  </a:lnTo>
                  <a:cubicBezTo>
                    <a:pt x="11962" y="1441"/>
                    <a:pt x="11954" y="1475"/>
                    <a:pt x="11941" y="1501"/>
                  </a:cubicBezTo>
                  <a:cubicBezTo>
                    <a:pt x="11929" y="1528"/>
                    <a:pt x="11912" y="1548"/>
                    <a:pt x="11893" y="1560"/>
                  </a:cubicBezTo>
                  <a:cubicBezTo>
                    <a:pt x="11874" y="1572"/>
                    <a:pt x="11852" y="1578"/>
                    <a:pt x="11829" y="1578"/>
                  </a:cubicBezTo>
                  <a:cubicBezTo>
                    <a:pt x="11802" y="1578"/>
                    <a:pt x="11779" y="1573"/>
                    <a:pt x="11758" y="1563"/>
                  </a:cubicBezTo>
                  <a:cubicBezTo>
                    <a:pt x="11737" y="1553"/>
                    <a:pt x="11720" y="1540"/>
                    <a:pt x="11707" y="1523"/>
                  </a:cubicBezTo>
                  <a:cubicBezTo>
                    <a:pt x="11695" y="1505"/>
                    <a:pt x="11687" y="1486"/>
                    <a:pt x="11685" y="1463"/>
                  </a:cubicBezTo>
                  <a:cubicBezTo>
                    <a:pt x="11686" y="1417"/>
                    <a:pt x="11693" y="1380"/>
                    <a:pt x="11708" y="1350"/>
                  </a:cubicBezTo>
                  <a:cubicBezTo>
                    <a:pt x="11722" y="1321"/>
                    <a:pt x="11742" y="1296"/>
                    <a:pt x="11768" y="1277"/>
                  </a:cubicBezTo>
                  <a:cubicBezTo>
                    <a:pt x="11793" y="1258"/>
                    <a:pt x="11823" y="1241"/>
                    <a:pt x="11857" y="1226"/>
                  </a:cubicBezTo>
                  <a:cubicBezTo>
                    <a:pt x="11891" y="1211"/>
                    <a:pt x="11927" y="1195"/>
                    <a:pt x="11965" y="1179"/>
                  </a:cubicBezTo>
                  <a:close/>
                  <a:moveTo>
                    <a:pt x="11980" y="1691"/>
                  </a:moveTo>
                  <a:lnTo>
                    <a:pt x="12001" y="1805"/>
                  </a:lnTo>
                  <a:lnTo>
                    <a:pt x="12377" y="1805"/>
                  </a:lnTo>
                  <a:cubicBezTo>
                    <a:pt x="12370" y="1789"/>
                    <a:pt x="12365" y="1772"/>
                    <a:pt x="12360" y="1756"/>
                  </a:cubicBezTo>
                  <a:cubicBezTo>
                    <a:pt x="12354" y="1739"/>
                    <a:pt x="12350" y="1725"/>
                    <a:pt x="12348" y="1713"/>
                  </a:cubicBezTo>
                  <a:cubicBezTo>
                    <a:pt x="12345" y="1700"/>
                    <a:pt x="12343" y="1693"/>
                    <a:pt x="12343" y="1691"/>
                  </a:cubicBezTo>
                  <a:lnTo>
                    <a:pt x="12343" y="854"/>
                  </a:lnTo>
                  <a:cubicBezTo>
                    <a:pt x="12344" y="808"/>
                    <a:pt x="12340" y="766"/>
                    <a:pt x="12331" y="728"/>
                  </a:cubicBezTo>
                  <a:cubicBezTo>
                    <a:pt x="12323" y="689"/>
                    <a:pt x="12307" y="654"/>
                    <a:pt x="12286" y="623"/>
                  </a:cubicBezTo>
                  <a:cubicBezTo>
                    <a:pt x="12264" y="592"/>
                    <a:pt x="12234" y="565"/>
                    <a:pt x="12195" y="543"/>
                  </a:cubicBezTo>
                  <a:cubicBezTo>
                    <a:pt x="12156" y="522"/>
                    <a:pt x="12106" y="505"/>
                    <a:pt x="12045" y="493"/>
                  </a:cubicBezTo>
                  <a:cubicBezTo>
                    <a:pt x="11984" y="482"/>
                    <a:pt x="11911" y="475"/>
                    <a:pt x="11824" y="475"/>
                  </a:cubicBezTo>
                  <a:cubicBezTo>
                    <a:pt x="11721" y="477"/>
                    <a:pt x="11631" y="492"/>
                    <a:pt x="11555" y="522"/>
                  </a:cubicBezTo>
                  <a:cubicBezTo>
                    <a:pt x="11479" y="552"/>
                    <a:pt x="11420" y="599"/>
                    <a:pt x="11378" y="664"/>
                  </a:cubicBezTo>
                  <a:cubicBezTo>
                    <a:pt x="11336" y="729"/>
                    <a:pt x="11315" y="814"/>
                    <a:pt x="11314" y="921"/>
                  </a:cubicBezTo>
                  <a:lnTo>
                    <a:pt x="11697" y="921"/>
                  </a:lnTo>
                  <a:cubicBezTo>
                    <a:pt x="11697" y="872"/>
                    <a:pt x="11702" y="833"/>
                    <a:pt x="11711" y="803"/>
                  </a:cubicBezTo>
                  <a:cubicBezTo>
                    <a:pt x="11721" y="775"/>
                    <a:pt x="11737" y="753"/>
                    <a:pt x="11759" y="741"/>
                  </a:cubicBezTo>
                  <a:cubicBezTo>
                    <a:pt x="11781" y="728"/>
                    <a:pt x="11811" y="722"/>
                    <a:pt x="11848" y="722"/>
                  </a:cubicBezTo>
                  <a:cubicBezTo>
                    <a:pt x="11870" y="723"/>
                    <a:pt x="11890" y="729"/>
                    <a:pt x="11907" y="742"/>
                  </a:cubicBezTo>
                  <a:cubicBezTo>
                    <a:pt x="11925" y="754"/>
                    <a:pt x="11939" y="771"/>
                    <a:pt x="11949" y="791"/>
                  </a:cubicBezTo>
                  <a:cubicBezTo>
                    <a:pt x="11960" y="812"/>
                    <a:pt x="11965" y="834"/>
                    <a:pt x="11965" y="858"/>
                  </a:cubicBezTo>
                  <a:cubicBezTo>
                    <a:pt x="11965" y="877"/>
                    <a:pt x="11961" y="895"/>
                    <a:pt x="11952" y="913"/>
                  </a:cubicBezTo>
                  <a:cubicBezTo>
                    <a:pt x="11944" y="932"/>
                    <a:pt x="11930" y="948"/>
                    <a:pt x="11912" y="963"/>
                  </a:cubicBezTo>
                  <a:cubicBezTo>
                    <a:pt x="11894" y="978"/>
                    <a:pt x="11871" y="990"/>
                    <a:pt x="11843" y="997"/>
                  </a:cubicBezTo>
                  <a:cubicBezTo>
                    <a:pt x="11786" y="1013"/>
                    <a:pt x="11731" y="1030"/>
                    <a:pt x="11679" y="1046"/>
                  </a:cubicBezTo>
                  <a:cubicBezTo>
                    <a:pt x="11626" y="1061"/>
                    <a:pt x="11577" y="1080"/>
                    <a:pt x="11532" y="1101"/>
                  </a:cubicBezTo>
                  <a:cubicBezTo>
                    <a:pt x="11487" y="1122"/>
                    <a:pt x="11447" y="1148"/>
                    <a:pt x="11413" y="1180"/>
                  </a:cubicBezTo>
                  <a:cubicBezTo>
                    <a:pt x="11380" y="1211"/>
                    <a:pt x="11353" y="1251"/>
                    <a:pt x="11333" y="1298"/>
                  </a:cubicBezTo>
                  <a:cubicBezTo>
                    <a:pt x="11313" y="1346"/>
                    <a:pt x="11303" y="1405"/>
                    <a:pt x="11300" y="1475"/>
                  </a:cubicBezTo>
                  <a:cubicBezTo>
                    <a:pt x="11301" y="1537"/>
                    <a:pt x="11310" y="1591"/>
                    <a:pt x="11329" y="1638"/>
                  </a:cubicBezTo>
                  <a:cubicBezTo>
                    <a:pt x="11348" y="1685"/>
                    <a:pt x="11373" y="1725"/>
                    <a:pt x="11405" y="1756"/>
                  </a:cubicBezTo>
                  <a:cubicBezTo>
                    <a:pt x="11438" y="1788"/>
                    <a:pt x="11475" y="1811"/>
                    <a:pt x="11516" y="1827"/>
                  </a:cubicBezTo>
                  <a:cubicBezTo>
                    <a:pt x="11558" y="1843"/>
                    <a:pt x="11601" y="1851"/>
                    <a:pt x="11647" y="1851"/>
                  </a:cubicBezTo>
                  <a:cubicBezTo>
                    <a:pt x="11690" y="1851"/>
                    <a:pt x="11731" y="1845"/>
                    <a:pt x="11771" y="1833"/>
                  </a:cubicBezTo>
                  <a:cubicBezTo>
                    <a:pt x="11812" y="1820"/>
                    <a:pt x="11850" y="1803"/>
                    <a:pt x="11886" y="1779"/>
                  </a:cubicBezTo>
                  <a:cubicBezTo>
                    <a:pt x="11921" y="1755"/>
                    <a:pt x="11952" y="1726"/>
                    <a:pt x="11980" y="1691"/>
                  </a:cubicBezTo>
                  <a:close/>
                  <a:moveTo>
                    <a:pt x="12731" y="1805"/>
                  </a:moveTo>
                  <a:lnTo>
                    <a:pt x="13166" y="1805"/>
                  </a:lnTo>
                  <a:lnTo>
                    <a:pt x="13461" y="510"/>
                  </a:lnTo>
                  <a:lnTo>
                    <a:pt x="13090" y="510"/>
                  </a:lnTo>
                  <a:lnTo>
                    <a:pt x="12951" y="1350"/>
                  </a:lnTo>
                  <a:lnTo>
                    <a:pt x="12946" y="1350"/>
                  </a:lnTo>
                  <a:lnTo>
                    <a:pt x="12819" y="510"/>
                  </a:lnTo>
                  <a:lnTo>
                    <a:pt x="12437" y="510"/>
                  </a:lnTo>
                  <a:lnTo>
                    <a:pt x="12731" y="18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630363" y="1731035"/>
              <a:ext cx="1631950" cy="266700"/>
            </a:xfrm>
            <a:custGeom>
              <a:avLst/>
              <a:gdLst>
                <a:gd name="T0" fmla="*/ 790 w 13739"/>
                <a:gd name="T1" fmla="*/ 1818 h 2241"/>
                <a:gd name="T2" fmla="*/ 897 w 13739"/>
                <a:gd name="T3" fmla="*/ 581 h 2241"/>
                <a:gd name="T4" fmla="*/ 359 w 13739"/>
                <a:gd name="T5" fmla="*/ 515 h 2241"/>
                <a:gd name="T6" fmla="*/ 589 w 13739"/>
                <a:gd name="T7" fmla="*/ 825 h 2241"/>
                <a:gd name="T8" fmla="*/ 449 w 13739"/>
                <a:gd name="T9" fmla="*/ 1533 h 2241"/>
                <a:gd name="T10" fmla="*/ 1148 w 13739"/>
                <a:gd name="T11" fmla="*/ 1806 h 2241"/>
                <a:gd name="T12" fmla="*/ 1743 w 13739"/>
                <a:gd name="T13" fmla="*/ 889 h 2241"/>
                <a:gd name="T14" fmla="*/ 1573 w 13739"/>
                <a:gd name="T15" fmla="*/ 587 h 2241"/>
                <a:gd name="T16" fmla="*/ 1895 w 13739"/>
                <a:gd name="T17" fmla="*/ 1482 h 2241"/>
                <a:gd name="T18" fmla="*/ 2833 w 13739"/>
                <a:gd name="T19" fmla="*/ 1669 h 2241"/>
                <a:gd name="T20" fmla="*/ 2399 w 13739"/>
                <a:gd name="T21" fmla="*/ 481 h 2241"/>
                <a:gd name="T22" fmla="*/ 2277 w 13739"/>
                <a:gd name="T23" fmla="*/ 877 h 2241"/>
                <a:gd name="T24" fmla="*/ 2512 w 13739"/>
                <a:gd name="T25" fmla="*/ 1470 h 2241"/>
                <a:gd name="T26" fmla="*/ 2277 w 13739"/>
                <a:gd name="T27" fmla="*/ 1470 h 2241"/>
                <a:gd name="T28" fmla="*/ 4081 w 13739"/>
                <a:gd name="T29" fmla="*/ 1353 h 2241"/>
                <a:gd name="T30" fmla="*/ 5504 w 13739"/>
                <a:gd name="T31" fmla="*/ 1806 h 2241"/>
                <a:gd name="T32" fmla="*/ 4667 w 13739"/>
                <a:gd name="T33" fmla="*/ 803 h 2241"/>
                <a:gd name="T34" fmla="*/ 6061 w 13739"/>
                <a:gd name="T35" fmla="*/ 805 h 2241"/>
                <a:gd name="T36" fmla="*/ 6214 w 13739"/>
                <a:gd name="T37" fmla="*/ 1498 h 2241"/>
                <a:gd name="T38" fmla="*/ 6267 w 13739"/>
                <a:gd name="T39" fmla="*/ 1806 h 2241"/>
                <a:gd name="T40" fmla="*/ 6238 w 13739"/>
                <a:gd name="T41" fmla="*/ 637 h 2241"/>
                <a:gd name="T42" fmla="*/ 5733 w 13739"/>
                <a:gd name="T43" fmla="*/ 585 h 2241"/>
                <a:gd name="T44" fmla="*/ 5968 w 13739"/>
                <a:gd name="T45" fmla="*/ 1848 h 2241"/>
                <a:gd name="T46" fmla="*/ 7798 w 13739"/>
                <a:gd name="T47" fmla="*/ 1222 h 2241"/>
                <a:gd name="T48" fmla="*/ 7014 w 13739"/>
                <a:gd name="T49" fmla="*/ 526 h 2241"/>
                <a:gd name="T50" fmla="*/ 7298 w 13739"/>
                <a:gd name="T51" fmla="*/ 1848 h 2241"/>
                <a:gd name="T52" fmla="*/ 7406 w 13739"/>
                <a:gd name="T53" fmla="*/ 1362 h 2241"/>
                <a:gd name="T54" fmla="*/ 7157 w 13739"/>
                <a:gd name="T55" fmla="*/ 1222 h 2241"/>
                <a:gd name="T56" fmla="*/ 7216 w 13739"/>
                <a:gd name="T57" fmla="*/ 740 h 2241"/>
                <a:gd name="T58" fmla="*/ 7157 w 13739"/>
                <a:gd name="T59" fmla="*/ 980 h 2241"/>
                <a:gd name="T60" fmla="*/ 7791 w 13739"/>
                <a:gd name="T61" fmla="*/ 0 h 2241"/>
                <a:gd name="T62" fmla="*/ 7951 w 13739"/>
                <a:gd name="T63" fmla="*/ 80 h 2241"/>
                <a:gd name="T64" fmla="*/ 9008 w 13739"/>
                <a:gd name="T65" fmla="*/ 1581 h 2241"/>
                <a:gd name="T66" fmla="*/ 9036 w 13739"/>
                <a:gd name="T67" fmla="*/ 1229 h 2241"/>
                <a:gd name="T68" fmla="*/ 9527 w 13739"/>
                <a:gd name="T69" fmla="*/ 1715 h 2241"/>
                <a:gd name="T70" fmla="*/ 9225 w 13739"/>
                <a:gd name="T71" fmla="*/ 498 h 2241"/>
                <a:gd name="T72" fmla="*/ 8890 w 13739"/>
                <a:gd name="T73" fmla="*/ 808 h 2241"/>
                <a:gd name="T74" fmla="*/ 9131 w 13739"/>
                <a:gd name="T75" fmla="*/ 918 h 2241"/>
                <a:gd name="T76" fmla="*/ 8512 w 13739"/>
                <a:gd name="T77" fmla="*/ 1302 h 2241"/>
                <a:gd name="T78" fmla="*/ 8951 w 13739"/>
                <a:gd name="T79" fmla="*/ 1834 h 2241"/>
                <a:gd name="T80" fmla="*/ 9111 w 13739"/>
                <a:gd name="T81" fmla="*/ 16 h 2241"/>
                <a:gd name="T82" fmla="*/ 10106 w 13739"/>
                <a:gd name="T83" fmla="*/ 1353 h 2241"/>
                <a:gd name="T84" fmla="*/ 11304 w 13739"/>
                <a:gd name="T85" fmla="*/ 1401 h 2241"/>
                <a:gd name="T86" fmla="*/ 11024 w 13739"/>
                <a:gd name="T87" fmla="*/ 1466 h 2241"/>
                <a:gd name="T88" fmla="*/ 11340 w 13739"/>
                <a:gd name="T89" fmla="*/ 1806 h 2241"/>
                <a:gd name="T90" fmla="*/ 11670 w 13739"/>
                <a:gd name="T91" fmla="*/ 732 h 2241"/>
                <a:gd name="T92" fmla="*/ 10717 w 13739"/>
                <a:gd name="T93" fmla="*/ 669 h 2241"/>
                <a:gd name="T94" fmla="*/ 11246 w 13739"/>
                <a:gd name="T95" fmla="*/ 746 h 2241"/>
                <a:gd name="T96" fmla="*/ 11018 w 13739"/>
                <a:gd name="T97" fmla="*/ 1050 h 2241"/>
                <a:gd name="T98" fmla="*/ 10745 w 13739"/>
                <a:gd name="T99" fmla="*/ 1758 h 2241"/>
                <a:gd name="T100" fmla="*/ 11034 w 13739"/>
                <a:gd name="T101" fmla="*/ 345 h 2241"/>
                <a:gd name="T102" fmla="*/ 12275 w 13739"/>
                <a:gd name="T103" fmla="*/ 1806 h 2241"/>
                <a:gd name="T104" fmla="*/ 12471 w 13739"/>
                <a:gd name="T105" fmla="*/ 836 h 2241"/>
                <a:gd name="T106" fmla="*/ 12764 w 13739"/>
                <a:gd name="T107" fmla="*/ 556 h 2241"/>
                <a:gd name="T108" fmla="*/ 12251 w 13739"/>
                <a:gd name="T109" fmla="*/ 515 h 2241"/>
                <a:gd name="T110" fmla="*/ 13046 w 13739"/>
                <a:gd name="T111" fmla="*/ 515 h 2241"/>
                <a:gd name="T112" fmla="*/ 13067 w 13739"/>
                <a:gd name="T113" fmla="*/ 336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739" h="2241">
                  <a:moveTo>
                    <a:pt x="0" y="2241"/>
                  </a:moveTo>
                  <a:lnTo>
                    <a:pt x="383" y="2241"/>
                  </a:lnTo>
                  <a:lnTo>
                    <a:pt x="383" y="1684"/>
                  </a:lnTo>
                  <a:cubicBezTo>
                    <a:pt x="423" y="1740"/>
                    <a:pt x="467" y="1782"/>
                    <a:pt x="516" y="1808"/>
                  </a:cubicBezTo>
                  <a:cubicBezTo>
                    <a:pt x="564" y="1835"/>
                    <a:pt x="613" y="1848"/>
                    <a:pt x="663" y="1848"/>
                  </a:cubicBezTo>
                  <a:cubicBezTo>
                    <a:pt x="708" y="1847"/>
                    <a:pt x="751" y="1838"/>
                    <a:pt x="790" y="1818"/>
                  </a:cubicBezTo>
                  <a:cubicBezTo>
                    <a:pt x="830" y="1799"/>
                    <a:pt x="866" y="1771"/>
                    <a:pt x="896" y="1734"/>
                  </a:cubicBezTo>
                  <a:cubicBezTo>
                    <a:pt x="927" y="1697"/>
                    <a:pt x="951" y="1654"/>
                    <a:pt x="969" y="1602"/>
                  </a:cubicBezTo>
                  <a:cubicBezTo>
                    <a:pt x="986" y="1551"/>
                    <a:pt x="995" y="1493"/>
                    <a:pt x="995" y="1429"/>
                  </a:cubicBezTo>
                  <a:lnTo>
                    <a:pt x="995" y="886"/>
                  </a:lnTo>
                  <a:cubicBezTo>
                    <a:pt x="995" y="818"/>
                    <a:pt x="986" y="759"/>
                    <a:pt x="969" y="708"/>
                  </a:cubicBezTo>
                  <a:cubicBezTo>
                    <a:pt x="951" y="657"/>
                    <a:pt x="928" y="615"/>
                    <a:pt x="897" y="581"/>
                  </a:cubicBezTo>
                  <a:cubicBezTo>
                    <a:pt x="867" y="548"/>
                    <a:pt x="832" y="523"/>
                    <a:pt x="792" y="506"/>
                  </a:cubicBezTo>
                  <a:cubicBezTo>
                    <a:pt x="753" y="489"/>
                    <a:pt x="711" y="481"/>
                    <a:pt x="668" y="481"/>
                  </a:cubicBezTo>
                  <a:cubicBezTo>
                    <a:pt x="628" y="481"/>
                    <a:pt x="589" y="488"/>
                    <a:pt x="552" y="503"/>
                  </a:cubicBezTo>
                  <a:cubicBezTo>
                    <a:pt x="513" y="517"/>
                    <a:pt x="478" y="539"/>
                    <a:pt x="445" y="568"/>
                  </a:cubicBezTo>
                  <a:cubicBezTo>
                    <a:pt x="412" y="596"/>
                    <a:pt x="383" y="632"/>
                    <a:pt x="359" y="674"/>
                  </a:cubicBezTo>
                  <a:lnTo>
                    <a:pt x="359" y="515"/>
                  </a:lnTo>
                  <a:lnTo>
                    <a:pt x="0" y="515"/>
                  </a:lnTo>
                  <a:lnTo>
                    <a:pt x="0" y="2241"/>
                  </a:lnTo>
                  <a:close/>
                  <a:moveTo>
                    <a:pt x="383" y="980"/>
                  </a:moveTo>
                  <a:cubicBezTo>
                    <a:pt x="383" y="918"/>
                    <a:pt x="394" y="870"/>
                    <a:pt x="414" y="836"/>
                  </a:cubicBezTo>
                  <a:cubicBezTo>
                    <a:pt x="435" y="801"/>
                    <a:pt x="465" y="783"/>
                    <a:pt x="505" y="782"/>
                  </a:cubicBezTo>
                  <a:cubicBezTo>
                    <a:pt x="542" y="782"/>
                    <a:pt x="570" y="796"/>
                    <a:pt x="589" y="825"/>
                  </a:cubicBezTo>
                  <a:cubicBezTo>
                    <a:pt x="608" y="854"/>
                    <a:pt x="617" y="896"/>
                    <a:pt x="617" y="953"/>
                  </a:cubicBezTo>
                  <a:lnTo>
                    <a:pt x="617" y="1358"/>
                  </a:lnTo>
                  <a:cubicBezTo>
                    <a:pt x="618" y="1396"/>
                    <a:pt x="614" y="1429"/>
                    <a:pt x="607" y="1458"/>
                  </a:cubicBezTo>
                  <a:cubicBezTo>
                    <a:pt x="600" y="1487"/>
                    <a:pt x="588" y="1510"/>
                    <a:pt x="572" y="1526"/>
                  </a:cubicBezTo>
                  <a:cubicBezTo>
                    <a:pt x="555" y="1542"/>
                    <a:pt x="533" y="1551"/>
                    <a:pt x="505" y="1551"/>
                  </a:cubicBezTo>
                  <a:cubicBezTo>
                    <a:pt x="483" y="1551"/>
                    <a:pt x="464" y="1545"/>
                    <a:pt x="449" y="1533"/>
                  </a:cubicBezTo>
                  <a:cubicBezTo>
                    <a:pt x="434" y="1522"/>
                    <a:pt x="422" y="1507"/>
                    <a:pt x="413" y="1489"/>
                  </a:cubicBezTo>
                  <a:cubicBezTo>
                    <a:pt x="405" y="1472"/>
                    <a:pt x="398" y="1453"/>
                    <a:pt x="393" y="1434"/>
                  </a:cubicBezTo>
                  <a:cubicBezTo>
                    <a:pt x="389" y="1414"/>
                    <a:pt x="386" y="1396"/>
                    <a:pt x="385" y="1380"/>
                  </a:cubicBezTo>
                  <a:cubicBezTo>
                    <a:pt x="383" y="1364"/>
                    <a:pt x="383" y="1352"/>
                    <a:pt x="383" y="1344"/>
                  </a:cubicBezTo>
                  <a:lnTo>
                    <a:pt x="383" y="980"/>
                  </a:lnTo>
                  <a:close/>
                  <a:moveTo>
                    <a:pt x="1148" y="1806"/>
                  </a:moveTo>
                  <a:lnTo>
                    <a:pt x="1531" y="1806"/>
                  </a:lnTo>
                  <a:lnTo>
                    <a:pt x="1531" y="1010"/>
                  </a:lnTo>
                  <a:cubicBezTo>
                    <a:pt x="1531" y="974"/>
                    <a:pt x="1538" y="948"/>
                    <a:pt x="1552" y="930"/>
                  </a:cubicBezTo>
                  <a:cubicBezTo>
                    <a:pt x="1565" y="912"/>
                    <a:pt x="1584" y="900"/>
                    <a:pt x="1607" y="894"/>
                  </a:cubicBezTo>
                  <a:cubicBezTo>
                    <a:pt x="1630" y="888"/>
                    <a:pt x="1657" y="885"/>
                    <a:pt x="1687" y="886"/>
                  </a:cubicBezTo>
                  <a:cubicBezTo>
                    <a:pt x="1707" y="886"/>
                    <a:pt x="1726" y="887"/>
                    <a:pt x="1743" y="889"/>
                  </a:cubicBezTo>
                  <a:cubicBezTo>
                    <a:pt x="1760" y="890"/>
                    <a:pt x="1774" y="892"/>
                    <a:pt x="1785" y="894"/>
                  </a:cubicBezTo>
                  <a:cubicBezTo>
                    <a:pt x="1795" y="896"/>
                    <a:pt x="1801" y="897"/>
                    <a:pt x="1801" y="897"/>
                  </a:cubicBezTo>
                  <a:lnTo>
                    <a:pt x="1801" y="481"/>
                  </a:lnTo>
                  <a:cubicBezTo>
                    <a:pt x="1786" y="480"/>
                    <a:pt x="1765" y="482"/>
                    <a:pt x="1740" y="487"/>
                  </a:cubicBezTo>
                  <a:cubicBezTo>
                    <a:pt x="1714" y="492"/>
                    <a:pt x="1686" y="501"/>
                    <a:pt x="1657" y="517"/>
                  </a:cubicBezTo>
                  <a:cubicBezTo>
                    <a:pt x="1628" y="532"/>
                    <a:pt x="1600" y="555"/>
                    <a:pt x="1573" y="587"/>
                  </a:cubicBezTo>
                  <a:cubicBezTo>
                    <a:pt x="1546" y="618"/>
                    <a:pt x="1524" y="660"/>
                    <a:pt x="1507" y="713"/>
                  </a:cubicBezTo>
                  <a:lnTo>
                    <a:pt x="1502" y="713"/>
                  </a:lnTo>
                  <a:lnTo>
                    <a:pt x="1502" y="515"/>
                  </a:lnTo>
                  <a:lnTo>
                    <a:pt x="1148" y="515"/>
                  </a:lnTo>
                  <a:lnTo>
                    <a:pt x="1148" y="1806"/>
                  </a:lnTo>
                  <a:close/>
                  <a:moveTo>
                    <a:pt x="1895" y="1482"/>
                  </a:moveTo>
                  <a:cubicBezTo>
                    <a:pt x="1895" y="1531"/>
                    <a:pt x="1904" y="1577"/>
                    <a:pt x="1923" y="1622"/>
                  </a:cubicBezTo>
                  <a:cubicBezTo>
                    <a:pt x="1942" y="1666"/>
                    <a:pt x="1972" y="1705"/>
                    <a:pt x="2012" y="1740"/>
                  </a:cubicBezTo>
                  <a:cubicBezTo>
                    <a:pt x="2052" y="1774"/>
                    <a:pt x="2104" y="1802"/>
                    <a:pt x="2167" y="1822"/>
                  </a:cubicBezTo>
                  <a:cubicBezTo>
                    <a:pt x="2230" y="1842"/>
                    <a:pt x="2306" y="1852"/>
                    <a:pt x="2395" y="1852"/>
                  </a:cubicBezTo>
                  <a:cubicBezTo>
                    <a:pt x="2502" y="1852"/>
                    <a:pt x="2593" y="1835"/>
                    <a:pt x="2666" y="1803"/>
                  </a:cubicBezTo>
                  <a:cubicBezTo>
                    <a:pt x="2740" y="1771"/>
                    <a:pt x="2796" y="1726"/>
                    <a:pt x="2833" y="1669"/>
                  </a:cubicBezTo>
                  <a:cubicBezTo>
                    <a:pt x="2870" y="1612"/>
                    <a:pt x="2890" y="1546"/>
                    <a:pt x="2890" y="1470"/>
                  </a:cubicBezTo>
                  <a:lnTo>
                    <a:pt x="2894" y="867"/>
                  </a:lnTo>
                  <a:cubicBezTo>
                    <a:pt x="2894" y="819"/>
                    <a:pt x="2885" y="771"/>
                    <a:pt x="2865" y="726"/>
                  </a:cubicBezTo>
                  <a:cubicBezTo>
                    <a:pt x="2846" y="679"/>
                    <a:pt x="2816" y="638"/>
                    <a:pt x="2776" y="602"/>
                  </a:cubicBezTo>
                  <a:cubicBezTo>
                    <a:pt x="2736" y="565"/>
                    <a:pt x="2684" y="536"/>
                    <a:pt x="2622" y="514"/>
                  </a:cubicBezTo>
                  <a:cubicBezTo>
                    <a:pt x="2560" y="492"/>
                    <a:pt x="2485" y="481"/>
                    <a:pt x="2399" y="481"/>
                  </a:cubicBezTo>
                  <a:cubicBezTo>
                    <a:pt x="2311" y="481"/>
                    <a:pt x="2235" y="492"/>
                    <a:pt x="2171" y="512"/>
                  </a:cubicBezTo>
                  <a:cubicBezTo>
                    <a:pt x="2108" y="533"/>
                    <a:pt x="2055" y="561"/>
                    <a:pt x="2014" y="597"/>
                  </a:cubicBezTo>
                  <a:cubicBezTo>
                    <a:pt x="1974" y="634"/>
                    <a:pt x="1943" y="676"/>
                    <a:pt x="1924" y="724"/>
                  </a:cubicBezTo>
                  <a:cubicBezTo>
                    <a:pt x="1904" y="771"/>
                    <a:pt x="1895" y="822"/>
                    <a:pt x="1895" y="877"/>
                  </a:cubicBezTo>
                  <a:lnTo>
                    <a:pt x="1895" y="1482"/>
                  </a:lnTo>
                  <a:close/>
                  <a:moveTo>
                    <a:pt x="2277" y="877"/>
                  </a:moveTo>
                  <a:cubicBezTo>
                    <a:pt x="2277" y="836"/>
                    <a:pt x="2288" y="804"/>
                    <a:pt x="2309" y="781"/>
                  </a:cubicBezTo>
                  <a:cubicBezTo>
                    <a:pt x="2330" y="758"/>
                    <a:pt x="2360" y="746"/>
                    <a:pt x="2399" y="745"/>
                  </a:cubicBezTo>
                  <a:cubicBezTo>
                    <a:pt x="2420" y="745"/>
                    <a:pt x="2438" y="750"/>
                    <a:pt x="2455" y="760"/>
                  </a:cubicBezTo>
                  <a:cubicBezTo>
                    <a:pt x="2472" y="770"/>
                    <a:pt x="2486" y="785"/>
                    <a:pt x="2496" y="805"/>
                  </a:cubicBezTo>
                  <a:cubicBezTo>
                    <a:pt x="2506" y="824"/>
                    <a:pt x="2511" y="848"/>
                    <a:pt x="2512" y="877"/>
                  </a:cubicBezTo>
                  <a:lnTo>
                    <a:pt x="2512" y="1470"/>
                  </a:lnTo>
                  <a:cubicBezTo>
                    <a:pt x="2511" y="1502"/>
                    <a:pt x="2505" y="1526"/>
                    <a:pt x="2492" y="1543"/>
                  </a:cubicBezTo>
                  <a:cubicBezTo>
                    <a:pt x="2479" y="1560"/>
                    <a:pt x="2464" y="1571"/>
                    <a:pt x="2446" y="1577"/>
                  </a:cubicBezTo>
                  <a:cubicBezTo>
                    <a:pt x="2428" y="1583"/>
                    <a:pt x="2411" y="1586"/>
                    <a:pt x="2395" y="1585"/>
                  </a:cubicBezTo>
                  <a:cubicBezTo>
                    <a:pt x="2376" y="1586"/>
                    <a:pt x="2357" y="1583"/>
                    <a:pt x="2340" y="1577"/>
                  </a:cubicBezTo>
                  <a:cubicBezTo>
                    <a:pt x="2322" y="1571"/>
                    <a:pt x="2307" y="1560"/>
                    <a:pt x="2296" y="1543"/>
                  </a:cubicBezTo>
                  <a:cubicBezTo>
                    <a:pt x="2284" y="1526"/>
                    <a:pt x="2278" y="1502"/>
                    <a:pt x="2277" y="1470"/>
                  </a:cubicBezTo>
                  <a:lnTo>
                    <a:pt x="2277" y="877"/>
                  </a:lnTo>
                  <a:close/>
                  <a:moveTo>
                    <a:pt x="3861" y="1806"/>
                  </a:moveTo>
                  <a:lnTo>
                    <a:pt x="4296" y="1806"/>
                  </a:lnTo>
                  <a:lnTo>
                    <a:pt x="4590" y="515"/>
                  </a:lnTo>
                  <a:lnTo>
                    <a:pt x="4220" y="515"/>
                  </a:lnTo>
                  <a:lnTo>
                    <a:pt x="4081" y="1353"/>
                  </a:lnTo>
                  <a:lnTo>
                    <a:pt x="4076" y="1353"/>
                  </a:lnTo>
                  <a:lnTo>
                    <a:pt x="3949" y="515"/>
                  </a:lnTo>
                  <a:lnTo>
                    <a:pt x="3567" y="515"/>
                  </a:lnTo>
                  <a:lnTo>
                    <a:pt x="3861" y="1806"/>
                  </a:lnTo>
                  <a:close/>
                  <a:moveTo>
                    <a:pt x="4641" y="1806"/>
                  </a:moveTo>
                  <a:lnTo>
                    <a:pt x="5504" y="1806"/>
                  </a:lnTo>
                  <a:lnTo>
                    <a:pt x="5504" y="1519"/>
                  </a:lnTo>
                  <a:lnTo>
                    <a:pt x="5069" y="1519"/>
                  </a:lnTo>
                  <a:lnTo>
                    <a:pt x="5504" y="803"/>
                  </a:lnTo>
                  <a:lnTo>
                    <a:pt x="5504" y="515"/>
                  </a:lnTo>
                  <a:lnTo>
                    <a:pt x="4667" y="515"/>
                  </a:lnTo>
                  <a:lnTo>
                    <a:pt x="4667" y="803"/>
                  </a:lnTo>
                  <a:lnTo>
                    <a:pt x="5073" y="803"/>
                  </a:lnTo>
                  <a:lnTo>
                    <a:pt x="4641" y="1551"/>
                  </a:lnTo>
                  <a:lnTo>
                    <a:pt x="4641" y="1806"/>
                  </a:lnTo>
                  <a:close/>
                  <a:moveTo>
                    <a:pt x="6013" y="953"/>
                  </a:moveTo>
                  <a:cubicBezTo>
                    <a:pt x="6016" y="921"/>
                    <a:pt x="6021" y="892"/>
                    <a:pt x="6027" y="866"/>
                  </a:cubicBezTo>
                  <a:cubicBezTo>
                    <a:pt x="6034" y="841"/>
                    <a:pt x="6045" y="821"/>
                    <a:pt x="6061" y="805"/>
                  </a:cubicBezTo>
                  <a:cubicBezTo>
                    <a:pt x="6077" y="790"/>
                    <a:pt x="6100" y="783"/>
                    <a:pt x="6131" y="782"/>
                  </a:cubicBezTo>
                  <a:cubicBezTo>
                    <a:pt x="6151" y="782"/>
                    <a:pt x="6169" y="788"/>
                    <a:pt x="6186" y="803"/>
                  </a:cubicBezTo>
                  <a:cubicBezTo>
                    <a:pt x="6203" y="817"/>
                    <a:pt x="6217" y="841"/>
                    <a:pt x="6227" y="875"/>
                  </a:cubicBezTo>
                  <a:cubicBezTo>
                    <a:pt x="6237" y="908"/>
                    <a:pt x="6243" y="955"/>
                    <a:pt x="6243" y="1015"/>
                  </a:cubicBezTo>
                  <a:lnTo>
                    <a:pt x="6243" y="1330"/>
                  </a:lnTo>
                  <a:cubicBezTo>
                    <a:pt x="6243" y="1406"/>
                    <a:pt x="6233" y="1462"/>
                    <a:pt x="6214" y="1498"/>
                  </a:cubicBezTo>
                  <a:cubicBezTo>
                    <a:pt x="6195" y="1533"/>
                    <a:pt x="6165" y="1551"/>
                    <a:pt x="6126" y="1551"/>
                  </a:cubicBezTo>
                  <a:cubicBezTo>
                    <a:pt x="6092" y="1551"/>
                    <a:pt x="6065" y="1539"/>
                    <a:pt x="6047" y="1514"/>
                  </a:cubicBezTo>
                  <a:cubicBezTo>
                    <a:pt x="6029" y="1489"/>
                    <a:pt x="6018" y="1448"/>
                    <a:pt x="6013" y="1392"/>
                  </a:cubicBezTo>
                  <a:lnTo>
                    <a:pt x="6013" y="953"/>
                  </a:lnTo>
                  <a:close/>
                  <a:moveTo>
                    <a:pt x="6267" y="1659"/>
                  </a:moveTo>
                  <a:lnTo>
                    <a:pt x="6267" y="1806"/>
                  </a:lnTo>
                  <a:lnTo>
                    <a:pt x="6621" y="1806"/>
                  </a:lnTo>
                  <a:lnTo>
                    <a:pt x="6621" y="80"/>
                  </a:lnTo>
                  <a:lnTo>
                    <a:pt x="6243" y="80"/>
                  </a:lnTo>
                  <a:lnTo>
                    <a:pt x="6243" y="633"/>
                  </a:lnTo>
                  <a:cubicBezTo>
                    <a:pt x="6243" y="633"/>
                    <a:pt x="6243" y="633"/>
                    <a:pt x="6243" y="633"/>
                  </a:cubicBezTo>
                  <a:cubicBezTo>
                    <a:pt x="6242" y="634"/>
                    <a:pt x="6241" y="635"/>
                    <a:pt x="6238" y="637"/>
                  </a:cubicBezTo>
                  <a:cubicBezTo>
                    <a:pt x="6238" y="635"/>
                    <a:pt x="6238" y="634"/>
                    <a:pt x="6238" y="633"/>
                  </a:cubicBezTo>
                  <a:cubicBezTo>
                    <a:pt x="6238" y="633"/>
                    <a:pt x="6238" y="633"/>
                    <a:pt x="6238" y="633"/>
                  </a:cubicBezTo>
                  <a:cubicBezTo>
                    <a:pt x="6203" y="583"/>
                    <a:pt x="6161" y="545"/>
                    <a:pt x="6113" y="520"/>
                  </a:cubicBezTo>
                  <a:cubicBezTo>
                    <a:pt x="6064" y="494"/>
                    <a:pt x="6013" y="481"/>
                    <a:pt x="5958" y="481"/>
                  </a:cubicBezTo>
                  <a:cubicBezTo>
                    <a:pt x="5916" y="481"/>
                    <a:pt x="5875" y="489"/>
                    <a:pt x="5836" y="507"/>
                  </a:cubicBezTo>
                  <a:cubicBezTo>
                    <a:pt x="5798" y="524"/>
                    <a:pt x="5763" y="550"/>
                    <a:pt x="5733" y="585"/>
                  </a:cubicBezTo>
                  <a:cubicBezTo>
                    <a:pt x="5703" y="619"/>
                    <a:pt x="5679" y="663"/>
                    <a:pt x="5662" y="715"/>
                  </a:cubicBezTo>
                  <a:cubicBezTo>
                    <a:pt x="5645" y="767"/>
                    <a:pt x="5636" y="828"/>
                    <a:pt x="5636" y="897"/>
                  </a:cubicBezTo>
                  <a:lnTo>
                    <a:pt x="5636" y="1392"/>
                  </a:lnTo>
                  <a:cubicBezTo>
                    <a:pt x="5636" y="1498"/>
                    <a:pt x="5651" y="1585"/>
                    <a:pt x="5680" y="1653"/>
                  </a:cubicBezTo>
                  <a:cubicBezTo>
                    <a:pt x="5709" y="1720"/>
                    <a:pt x="5749" y="1769"/>
                    <a:pt x="5799" y="1801"/>
                  </a:cubicBezTo>
                  <a:cubicBezTo>
                    <a:pt x="5849" y="1832"/>
                    <a:pt x="5905" y="1848"/>
                    <a:pt x="5968" y="1848"/>
                  </a:cubicBezTo>
                  <a:cubicBezTo>
                    <a:pt x="6006" y="1848"/>
                    <a:pt x="6043" y="1841"/>
                    <a:pt x="6078" y="1826"/>
                  </a:cubicBezTo>
                  <a:cubicBezTo>
                    <a:pt x="6114" y="1812"/>
                    <a:pt x="6148" y="1791"/>
                    <a:pt x="6179" y="1763"/>
                  </a:cubicBezTo>
                  <a:cubicBezTo>
                    <a:pt x="6210" y="1735"/>
                    <a:pt x="6238" y="1701"/>
                    <a:pt x="6262" y="1659"/>
                  </a:cubicBezTo>
                  <a:lnTo>
                    <a:pt x="6267" y="1659"/>
                  </a:lnTo>
                  <a:close/>
                  <a:moveTo>
                    <a:pt x="7157" y="1222"/>
                  </a:moveTo>
                  <a:lnTo>
                    <a:pt x="7798" y="1222"/>
                  </a:lnTo>
                  <a:lnTo>
                    <a:pt x="7798" y="849"/>
                  </a:lnTo>
                  <a:cubicBezTo>
                    <a:pt x="7797" y="785"/>
                    <a:pt x="7785" y="730"/>
                    <a:pt x="7759" y="684"/>
                  </a:cubicBezTo>
                  <a:cubicBezTo>
                    <a:pt x="7734" y="637"/>
                    <a:pt x="7699" y="599"/>
                    <a:pt x="7653" y="569"/>
                  </a:cubicBezTo>
                  <a:cubicBezTo>
                    <a:pt x="7608" y="539"/>
                    <a:pt x="7556" y="517"/>
                    <a:pt x="7496" y="502"/>
                  </a:cubicBezTo>
                  <a:cubicBezTo>
                    <a:pt x="7436" y="488"/>
                    <a:pt x="7372" y="481"/>
                    <a:pt x="7303" y="481"/>
                  </a:cubicBezTo>
                  <a:cubicBezTo>
                    <a:pt x="7189" y="480"/>
                    <a:pt x="7092" y="495"/>
                    <a:pt x="7014" y="526"/>
                  </a:cubicBezTo>
                  <a:cubicBezTo>
                    <a:pt x="6935" y="556"/>
                    <a:pt x="6876" y="603"/>
                    <a:pt x="6835" y="667"/>
                  </a:cubicBezTo>
                  <a:cubicBezTo>
                    <a:pt x="6795" y="731"/>
                    <a:pt x="6774" y="814"/>
                    <a:pt x="6774" y="916"/>
                  </a:cubicBezTo>
                  <a:lnTo>
                    <a:pt x="6774" y="1470"/>
                  </a:lnTo>
                  <a:cubicBezTo>
                    <a:pt x="6778" y="1558"/>
                    <a:pt x="6802" y="1630"/>
                    <a:pt x="6845" y="1686"/>
                  </a:cubicBezTo>
                  <a:cubicBezTo>
                    <a:pt x="6889" y="1742"/>
                    <a:pt x="6950" y="1783"/>
                    <a:pt x="7027" y="1809"/>
                  </a:cubicBezTo>
                  <a:cubicBezTo>
                    <a:pt x="7104" y="1835"/>
                    <a:pt x="7195" y="1848"/>
                    <a:pt x="7298" y="1848"/>
                  </a:cubicBezTo>
                  <a:cubicBezTo>
                    <a:pt x="7404" y="1847"/>
                    <a:pt x="7493" y="1830"/>
                    <a:pt x="7566" y="1795"/>
                  </a:cubicBezTo>
                  <a:cubicBezTo>
                    <a:pt x="7638" y="1760"/>
                    <a:pt x="7693" y="1711"/>
                    <a:pt x="7730" y="1645"/>
                  </a:cubicBezTo>
                  <a:cubicBezTo>
                    <a:pt x="7767" y="1580"/>
                    <a:pt x="7786" y="1501"/>
                    <a:pt x="7786" y="1408"/>
                  </a:cubicBezTo>
                  <a:cubicBezTo>
                    <a:pt x="7786" y="1400"/>
                    <a:pt x="7785" y="1393"/>
                    <a:pt x="7785" y="1385"/>
                  </a:cubicBezTo>
                  <a:cubicBezTo>
                    <a:pt x="7784" y="1378"/>
                    <a:pt x="7783" y="1370"/>
                    <a:pt x="7783" y="1362"/>
                  </a:cubicBezTo>
                  <a:lnTo>
                    <a:pt x="7406" y="1362"/>
                  </a:lnTo>
                  <a:cubicBezTo>
                    <a:pt x="7406" y="1410"/>
                    <a:pt x="7404" y="1450"/>
                    <a:pt x="7399" y="1483"/>
                  </a:cubicBezTo>
                  <a:cubicBezTo>
                    <a:pt x="7394" y="1517"/>
                    <a:pt x="7382" y="1542"/>
                    <a:pt x="7364" y="1559"/>
                  </a:cubicBezTo>
                  <a:cubicBezTo>
                    <a:pt x="7346" y="1577"/>
                    <a:pt x="7317" y="1585"/>
                    <a:pt x="7279" y="1585"/>
                  </a:cubicBezTo>
                  <a:cubicBezTo>
                    <a:pt x="7242" y="1583"/>
                    <a:pt x="7213" y="1571"/>
                    <a:pt x="7192" y="1551"/>
                  </a:cubicBezTo>
                  <a:cubicBezTo>
                    <a:pt x="7171" y="1531"/>
                    <a:pt x="7159" y="1504"/>
                    <a:pt x="7157" y="1470"/>
                  </a:cubicBezTo>
                  <a:lnTo>
                    <a:pt x="7157" y="1222"/>
                  </a:lnTo>
                  <a:close/>
                  <a:moveTo>
                    <a:pt x="7157" y="980"/>
                  </a:moveTo>
                  <a:cubicBezTo>
                    <a:pt x="7157" y="973"/>
                    <a:pt x="7157" y="966"/>
                    <a:pt x="7156" y="959"/>
                  </a:cubicBezTo>
                  <a:cubicBezTo>
                    <a:pt x="7156" y="953"/>
                    <a:pt x="7154" y="946"/>
                    <a:pt x="7152" y="939"/>
                  </a:cubicBezTo>
                  <a:cubicBezTo>
                    <a:pt x="7153" y="909"/>
                    <a:pt x="7155" y="881"/>
                    <a:pt x="7158" y="856"/>
                  </a:cubicBezTo>
                  <a:cubicBezTo>
                    <a:pt x="7161" y="829"/>
                    <a:pt x="7168" y="806"/>
                    <a:pt x="7176" y="787"/>
                  </a:cubicBezTo>
                  <a:cubicBezTo>
                    <a:pt x="7185" y="767"/>
                    <a:pt x="7198" y="751"/>
                    <a:pt x="7216" y="740"/>
                  </a:cubicBezTo>
                  <a:cubicBezTo>
                    <a:pt x="7234" y="728"/>
                    <a:pt x="7258" y="722"/>
                    <a:pt x="7288" y="722"/>
                  </a:cubicBezTo>
                  <a:cubicBezTo>
                    <a:pt x="7313" y="722"/>
                    <a:pt x="7336" y="727"/>
                    <a:pt x="7355" y="739"/>
                  </a:cubicBezTo>
                  <a:cubicBezTo>
                    <a:pt x="7375" y="750"/>
                    <a:pt x="7391" y="769"/>
                    <a:pt x="7402" y="797"/>
                  </a:cubicBezTo>
                  <a:cubicBezTo>
                    <a:pt x="7414" y="824"/>
                    <a:pt x="7419" y="862"/>
                    <a:pt x="7420" y="911"/>
                  </a:cubicBezTo>
                  <a:cubicBezTo>
                    <a:pt x="7420" y="934"/>
                    <a:pt x="7420" y="957"/>
                    <a:pt x="7420" y="980"/>
                  </a:cubicBezTo>
                  <a:lnTo>
                    <a:pt x="7157" y="980"/>
                  </a:lnTo>
                  <a:close/>
                  <a:moveTo>
                    <a:pt x="7312" y="163"/>
                  </a:moveTo>
                  <a:lnTo>
                    <a:pt x="7181" y="0"/>
                  </a:lnTo>
                  <a:lnTo>
                    <a:pt x="6834" y="0"/>
                  </a:lnTo>
                  <a:lnTo>
                    <a:pt x="7123" y="329"/>
                  </a:lnTo>
                  <a:lnTo>
                    <a:pt x="7501" y="329"/>
                  </a:lnTo>
                  <a:lnTo>
                    <a:pt x="7791" y="0"/>
                  </a:lnTo>
                  <a:lnTo>
                    <a:pt x="7444" y="0"/>
                  </a:lnTo>
                  <a:lnTo>
                    <a:pt x="7312" y="163"/>
                  </a:lnTo>
                  <a:close/>
                  <a:moveTo>
                    <a:pt x="7951" y="1806"/>
                  </a:moveTo>
                  <a:lnTo>
                    <a:pt x="8334" y="1806"/>
                  </a:lnTo>
                  <a:lnTo>
                    <a:pt x="8334" y="80"/>
                  </a:lnTo>
                  <a:lnTo>
                    <a:pt x="7951" y="80"/>
                  </a:lnTo>
                  <a:lnTo>
                    <a:pt x="7951" y="1806"/>
                  </a:lnTo>
                  <a:close/>
                  <a:moveTo>
                    <a:pt x="9144" y="1183"/>
                  </a:moveTo>
                  <a:lnTo>
                    <a:pt x="9144" y="1401"/>
                  </a:lnTo>
                  <a:cubicBezTo>
                    <a:pt x="9141" y="1444"/>
                    <a:pt x="9133" y="1478"/>
                    <a:pt x="9120" y="1504"/>
                  </a:cubicBezTo>
                  <a:cubicBezTo>
                    <a:pt x="9108" y="1531"/>
                    <a:pt x="9091" y="1550"/>
                    <a:pt x="9072" y="1562"/>
                  </a:cubicBezTo>
                  <a:cubicBezTo>
                    <a:pt x="9053" y="1575"/>
                    <a:pt x="9032" y="1581"/>
                    <a:pt x="9008" y="1581"/>
                  </a:cubicBezTo>
                  <a:cubicBezTo>
                    <a:pt x="8981" y="1581"/>
                    <a:pt x="8958" y="1576"/>
                    <a:pt x="8937" y="1566"/>
                  </a:cubicBezTo>
                  <a:cubicBezTo>
                    <a:pt x="8916" y="1556"/>
                    <a:pt x="8899" y="1543"/>
                    <a:pt x="8886" y="1525"/>
                  </a:cubicBezTo>
                  <a:cubicBezTo>
                    <a:pt x="8874" y="1508"/>
                    <a:pt x="8867" y="1488"/>
                    <a:pt x="8865" y="1466"/>
                  </a:cubicBezTo>
                  <a:cubicBezTo>
                    <a:pt x="8865" y="1420"/>
                    <a:pt x="8872" y="1383"/>
                    <a:pt x="8887" y="1353"/>
                  </a:cubicBezTo>
                  <a:cubicBezTo>
                    <a:pt x="8901" y="1324"/>
                    <a:pt x="8922" y="1299"/>
                    <a:pt x="8947" y="1280"/>
                  </a:cubicBezTo>
                  <a:cubicBezTo>
                    <a:pt x="8973" y="1261"/>
                    <a:pt x="9002" y="1244"/>
                    <a:pt x="9036" y="1229"/>
                  </a:cubicBezTo>
                  <a:cubicBezTo>
                    <a:pt x="9070" y="1215"/>
                    <a:pt x="9106" y="1199"/>
                    <a:pt x="9144" y="1183"/>
                  </a:cubicBezTo>
                  <a:close/>
                  <a:moveTo>
                    <a:pt x="9159" y="1694"/>
                  </a:moveTo>
                  <a:lnTo>
                    <a:pt x="9180" y="1806"/>
                  </a:lnTo>
                  <a:lnTo>
                    <a:pt x="9556" y="1806"/>
                  </a:lnTo>
                  <a:cubicBezTo>
                    <a:pt x="9549" y="1791"/>
                    <a:pt x="9544" y="1774"/>
                    <a:pt x="9539" y="1758"/>
                  </a:cubicBezTo>
                  <a:cubicBezTo>
                    <a:pt x="9533" y="1741"/>
                    <a:pt x="9529" y="1727"/>
                    <a:pt x="9527" y="1715"/>
                  </a:cubicBezTo>
                  <a:cubicBezTo>
                    <a:pt x="9524" y="1702"/>
                    <a:pt x="9522" y="1696"/>
                    <a:pt x="9522" y="1694"/>
                  </a:cubicBezTo>
                  <a:lnTo>
                    <a:pt x="9522" y="858"/>
                  </a:lnTo>
                  <a:cubicBezTo>
                    <a:pt x="9523" y="813"/>
                    <a:pt x="9519" y="771"/>
                    <a:pt x="9510" y="732"/>
                  </a:cubicBezTo>
                  <a:cubicBezTo>
                    <a:pt x="9502" y="694"/>
                    <a:pt x="9486" y="659"/>
                    <a:pt x="9465" y="628"/>
                  </a:cubicBezTo>
                  <a:cubicBezTo>
                    <a:pt x="9443" y="597"/>
                    <a:pt x="9413" y="571"/>
                    <a:pt x="9374" y="549"/>
                  </a:cubicBezTo>
                  <a:cubicBezTo>
                    <a:pt x="9335" y="527"/>
                    <a:pt x="9285" y="510"/>
                    <a:pt x="9225" y="498"/>
                  </a:cubicBezTo>
                  <a:cubicBezTo>
                    <a:pt x="9164" y="487"/>
                    <a:pt x="9090" y="481"/>
                    <a:pt x="9003" y="481"/>
                  </a:cubicBezTo>
                  <a:cubicBezTo>
                    <a:pt x="8900" y="482"/>
                    <a:pt x="8810" y="497"/>
                    <a:pt x="8734" y="527"/>
                  </a:cubicBezTo>
                  <a:cubicBezTo>
                    <a:pt x="8658" y="557"/>
                    <a:pt x="8599" y="604"/>
                    <a:pt x="8557" y="669"/>
                  </a:cubicBezTo>
                  <a:cubicBezTo>
                    <a:pt x="8516" y="734"/>
                    <a:pt x="8495" y="819"/>
                    <a:pt x="8494" y="925"/>
                  </a:cubicBezTo>
                  <a:lnTo>
                    <a:pt x="8876" y="925"/>
                  </a:lnTo>
                  <a:cubicBezTo>
                    <a:pt x="8876" y="876"/>
                    <a:pt x="8881" y="837"/>
                    <a:pt x="8890" y="808"/>
                  </a:cubicBezTo>
                  <a:cubicBezTo>
                    <a:pt x="8900" y="779"/>
                    <a:pt x="8916" y="758"/>
                    <a:pt x="8938" y="745"/>
                  </a:cubicBezTo>
                  <a:cubicBezTo>
                    <a:pt x="8960" y="733"/>
                    <a:pt x="8990" y="727"/>
                    <a:pt x="9027" y="727"/>
                  </a:cubicBezTo>
                  <a:cubicBezTo>
                    <a:pt x="9049" y="727"/>
                    <a:pt x="9069" y="734"/>
                    <a:pt x="9086" y="746"/>
                  </a:cubicBezTo>
                  <a:cubicBezTo>
                    <a:pt x="9104" y="759"/>
                    <a:pt x="9118" y="775"/>
                    <a:pt x="9128" y="796"/>
                  </a:cubicBezTo>
                  <a:cubicBezTo>
                    <a:pt x="9139" y="816"/>
                    <a:pt x="9144" y="839"/>
                    <a:pt x="9144" y="863"/>
                  </a:cubicBezTo>
                  <a:cubicBezTo>
                    <a:pt x="9144" y="881"/>
                    <a:pt x="9140" y="899"/>
                    <a:pt x="9131" y="918"/>
                  </a:cubicBezTo>
                  <a:cubicBezTo>
                    <a:pt x="9123" y="936"/>
                    <a:pt x="9109" y="953"/>
                    <a:pt x="9091" y="968"/>
                  </a:cubicBezTo>
                  <a:cubicBezTo>
                    <a:pt x="9073" y="983"/>
                    <a:pt x="9050" y="994"/>
                    <a:pt x="9022" y="1001"/>
                  </a:cubicBezTo>
                  <a:cubicBezTo>
                    <a:pt x="8965" y="1017"/>
                    <a:pt x="8910" y="1034"/>
                    <a:pt x="8858" y="1050"/>
                  </a:cubicBezTo>
                  <a:cubicBezTo>
                    <a:pt x="8805" y="1065"/>
                    <a:pt x="8756" y="1084"/>
                    <a:pt x="8711" y="1104"/>
                  </a:cubicBezTo>
                  <a:cubicBezTo>
                    <a:pt x="8666" y="1126"/>
                    <a:pt x="8627" y="1152"/>
                    <a:pt x="8593" y="1183"/>
                  </a:cubicBezTo>
                  <a:cubicBezTo>
                    <a:pt x="8559" y="1215"/>
                    <a:pt x="8532" y="1254"/>
                    <a:pt x="8512" y="1302"/>
                  </a:cubicBezTo>
                  <a:cubicBezTo>
                    <a:pt x="8493" y="1349"/>
                    <a:pt x="8482" y="1408"/>
                    <a:pt x="8479" y="1477"/>
                  </a:cubicBezTo>
                  <a:cubicBezTo>
                    <a:pt x="8480" y="1539"/>
                    <a:pt x="8489" y="1594"/>
                    <a:pt x="8508" y="1641"/>
                  </a:cubicBezTo>
                  <a:cubicBezTo>
                    <a:pt x="8527" y="1688"/>
                    <a:pt x="8552" y="1727"/>
                    <a:pt x="8585" y="1758"/>
                  </a:cubicBezTo>
                  <a:cubicBezTo>
                    <a:pt x="8617" y="1790"/>
                    <a:pt x="8654" y="1813"/>
                    <a:pt x="8696" y="1829"/>
                  </a:cubicBezTo>
                  <a:cubicBezTo>
                    <a:pt x="8737" y="1844"/>
                    <a:pt x="8780" y="1852"/>
                    <a:pt x="8826" y="1852"/>
                  </a:cubicBezTo>
                  <a:cubicBezTo>
                    <a:pt x="8869" y="1852"/>
                    <a:pt x="8910" y="1846"/>
                    <a:pt x="8951" y="1834"/>
                  </a:cubicBezTo>
                  <a:cubicBezTo>
                    <a:pt x="8991" y="1822"/>
                    <a:pt x="9029" y="1804"/>
                    <a:pt x="9065" y="1781"/>
                  </a:cubicBezTo>
                  <a:cubicBezTo>
                    <a:pt x="9100" y="1757"/>
                    <a:pt x="9131" y="1728"/>
                    <a:pt x="9159" y="1694"/>
                  </a:cubicBezTo>
                  <a:close/>
                  <a:moveTo>
                    <a:pt x="8874" y="345"/>
                  </a:moveTo>
                  <a:lnTo>
                    <a:pt x="9128" y="343"/>
                  </a:lnTo>
                  <a:lnTo>
                    <a:pt x="9546" y="16"/>
                  </a:lnTo>
                  <a:lnTo>
                    <a:pt x="9111" y="16"/>
                  </a:lnTo>
                  <a:lnTo>
                    <a:pt x="8874" y="345"/>
                  </a:lnTo>
                  <a:close/>
                  <a:moveTo>
                    <a:pt x="9886" y="1806"/>
                  </a:moveTo>
                  <a:lnTo>
                    <a:pt x="10321" y="1806"/>
                  </a:lnTo>
                  <a:lnTo>
                    <a:pt x="10615" y="515"/>
                  </a:lnTo>
                  <a:lnTo>
                    <a:pt x="10245" y="515"/>
                  </a:lnTo>
                  <a:lnTo>
                    <a:pt x="10106" y="1353"/>
                  </a:lnTo>
                  <a:lnTo>
                    <a:pt x="10101" y="1353"/>
                  </a:lnTo>
                  <a:lnTo>
                    <a:pt x="9974" y="515"/>
                  </a:lnTo>
                  <a:lnTo>
                    <a:pt x="9592" y="515"/>
                  </a:lnTo>
                  <a:lnTo>
                    <a:pt x="9886" y="1806"/>
                  </a:lnTo>
                  <a:close/>
                  <a:moveTo>
                    <a:pt x="11304" y="1183"/>
                  </a:moveTo>
                  <a:lnTo>
                    <a:pt x="11304" y="1401"/>
                  </a:lnTo>
                  <a:cubicBezTo>
                    <a:pt x="11301" y="1444"/>
                    <a:pt x="11293" y="1478"/>
                    <a:pt x="11280" y="1504"/>
                  </a:cubicBezTo>
                  <a:cubicBezTo>
                    <a:pt x="11268" y="1531"/>
                    <a:pt x="11251" y="1550"/>
                    <a:pt x="11232" y="1562"/>
                  </a:cubicBezTo>
                  <a:cubicBezTo>
                    <a:pt x="11213" y="1575"/>
                    <a:pt x="11191" y="1581"/>
                    <a:pt x="11168" y="1581"/>
                  </a:cubicBezTo>
                  <a:cubicBezTo>
                    <a:pt x="11141" y="1581"/>
                    <a:pt x="11118" y="1576"/>
                    <a:pt x="11097" y="1566"/>
                  </a:cubicBezTo>
                  <a:cubicBezTo>
                    <a:pt x="11076" y="1556"/>
                    <a:pt x="11059" y="1543"/>
                    <a:pt x="11046" y="1525"/>
                  </a:cubicBezTo>
                  <a:cubicBezTo>
                    <a:pt x="11034" y="1508"/>
                    <a:pt x="11026" y="1488"/>
                    <a:pt x="11024" y="1466"/>
                  </a:cubicBezTo>
                  <a:cubicBezTo>
                    <a:pt x="11025" y="1420"/>
                    <a:pt x="11032" y="1383"/>
                    <a:pt x="11047" y="1353"/>
                  </a:cubicBezTo>
                  <a:cubicBezTo>
                    <a:pt x="11061" y="1324"/>
                    <a:pt x="11081" y="1299"/>
                    <a:pt x="11107" y="1280"/>
                  </a:cubicBezTo>
                  <a:cubicBezTo>
                    <a:pt x="11132" y="1261"/>
                    <a:pt x="11162" y="1244"/>
                    <a:pt x="11196" y="1229"/>
                  </a:cubicBezTo>
                  <a:cubicBezTo>
                    <a:pt x="11230" y="1215"/>
                    <a:pt x="11266" y="1199"/>
                    <a:pt x="11304" y="1183"/>
                  </a:cubicBezTo>
                  <a:close/>
                  <a:moveTo>
                    <a:pt x="11319" y="1694"/>
                  </a:moveTo>
                  <a:lnTo>
                    <a:pt x="11340" y="1806"/>
                  </a:lnTo>
                  <a:lnTo>
                    <a:pt x="11716" y="1806"/>
                  </a:lnTo>
                  <a:cubicBezTo>
                    <a:pt x="11709" y="1791"/>
                    <a:pt x="11704" y="1774"/>
                    <a:pt x="11699" y="1758"/>
                  </a:cubicBezTo>
                  <a:cubicBezTo>
                    <a:pt x="11693" y="1741"/>
                    <a:pt x="11689" y="1727"/>
                    <a:pt x="11687" y="1715"/>
                  </a:cubicBezTo>
                  <a:cubicBezTo>
                    <a:pt x="11684" y="1702"/>
                    <a:pt x="11682" y="1696"/>
                    <a:pt x="11682" y="1694"/>
                  </a:cubicBezTo>
                  <a:lnTo>
                    <a:pt x="11682" y="858"/>
                  </a:lnTo>
                  <a:cubicBezTo>
                    <a:pt x="11683" y="813"/>
                    <a:pt x="11679" y="771"/>
                    <a:pt x="11670" y="732"/>
                  </a:cubicBezTo>
                  <a:cubicBezTo>
                    <a:pt x="11661" y="694"/>
                    <a:pt x="11646" y="659"/>
                    <a:pt x="11625" y="628"/>
                  </a:cubicBezTo>
                  <a:cubicBezTo>
                    <a:pt x="11603" y="597"/>
                    <a:pt x="11573" y="571"/>
                    <a:pt x="11534" y="549"/>
                  </a:cubicBezTo>
                  <a:cubicBezTo>
                    <a:pt x="11495" y="527"/>
                    <a:pt x="11445" y="510"/>
                    <a:pt x="11384" y="498"/>
                  </a:cubicBezTo>
                  <a:cubicBezTo>
                    <a:pt x="11323" y="487"/>
                    <a:pt x="11250" y="481"/>
                    <a:pt x="11163" y="481"/>
                  </a:cubicBezTo>
                  <a:cubicBezTo>
                    <a:pt x="11060" y="482"/>
                    <a:pt x="10970" y="497"/>
                    <a:pt x="10894" y="527"/>
                  </a:cubicBezTo>
                  <a:cubicBezTo>
                    <a:pt x="10818" y="557"/>
                    <a:pt x="10759" y="604"/>
                    <a:pt x="10717" y="669"/>
                  </a:cubicBezTo>
                  <a:cubicBezTo>
                    <a:pt x="10676" y="734"/>
                    <a:pt x="10654" y="819"/>
                    <a:pt x="10654" y="925"/>
                  </a:cubicBezTo>
                  <a:lnTo>
                    <a:pt x="11036" y="925"/>
                  </a:lnTo>
                  <a:cubicBezTo>
                    <a:pt x="11036" y="876"/>
                    <a:pt x="11041" y="837"/>
                    <a:pt x="11050" y="808"/>
                  </a:cubicBezTo>
                  <a:cubicBezTo>
                    <a:pt x="11060" y="779"/>
                    <a:pt x="11076" y="758"/>
                    <a:pt x="11098" y="745"/>
                  </a:cubicBezTo>
                  <a:cubicBezTo>
                    <a:pt x="11120" y="733"/>
                    <a:pt x="11150" y="727"/>
                    <a:pt x="11187" y="727"/>
                  </a:cubicBezTo>
                  <a:cubicBezTo>
                    <a:pt x="11209" y="727"/>
                    <a:pt x="11229" y="734"/>
                    <a:pt x="11246" y="746"/>
                  </a:cubicBezTo>
                  <a:cubicBezTo>
                    <a:pt x="11264" y="759"/>
                    <a:pt x="11278" y="775"/>
                    <a:pt x="11288" y="796"/>
                  </a:cubicBezTo>
                  <a:cubicBezTo>
                    <a:pt x="11299" y="816"/>
                    <a:pt x="11304" y="839"/>
                    <a:pt x="11304" y="863"/>
                  </a:cubicBezTo>
                  <a:cubicBezTo>
                    <a:pt x="11304" y="881"/>
                    <a:pt x="11300" y="899"/>
                    <a:pt x="11291" y="918"/>
                  </a:cubicBezTo>
                  <a:cubicBezTo>
                    <a:pt x="11283" y="936"/>
                    <a:pt x="11269" y="953"/>
                    <a:pt x="11251" y="968"/>
                  </a:cubicBezTo>
                  <a:cubicBezTo>
                    <a:pt x="11233" y="983"/>
                    <a:pt x="11210" y="994"/>
                    <a:pt x="11182" y="1001"/>
                  </a:cubicBezTo>
                  <a:cubicBezTo>
                    <a:pt x="11125" y="1017"/>
                    <a:pt x="11070" y="1034"/>
                    <a:pt x="11018" y="1050"/>
                  </a:cubicBezTo>
                  <a:cubicBezTo>
                    <a:pt x="10965" y="1065"/>
                    <a:pt x="10916" y="1084"/>
                    <a:pt x="10871" y="1104"/>
                  </a:cubicBezTo>
                  <a:cubicBezTo>
                    <a:pt x="10826" y="1126"/>
                    <a:pt x="10786" y="1152"/>
                    <a:pt x="10753" y="1183"/>
                  </a:cubicBezTo>
                  <a:cubicBezTo>
                    <a:pt x="10719" y="1215"/>
                    <a:pt x="10692" y="1254"/>
                    <a:pt x="10672" y="1302"/>
                  </a:cubicBezTo>
                  <a:cubicBezTo>
                    <a:pt x="10652" y="1349"/>
                    <a:pt x="10642" y="1408"/>
                    <a:pt x="10639" y="1477"/>
                  </a:cubicBezTo>
                  <a:cubicBezTo>
                    <a:pt x="10640" y="1539"/>
                    <a:pt x="10649" y="1594"/>
                    <a:pt x="10668" y="1641"/>
                  </a:cubicBezTo>
                  <a:cubicBezTo>
                    <a:pt x="10687" y="1688"/>
                    <a:pt x="10712" y="1727"/>
                    <a:pt x="10745" y="1758"/>
                  </a:cubicBezTo>
                  <a:cubicBezTo>
                    <a:pt x="10777" y="1790"/>
                    <a:pt x="10814" y="1813"/>
                    <a:pt x="10855" y="1829"/>
                  </a:cubicBezTo>
                  <a:cubicBezTo>
                    <a:pt x="10897" y="1844"/>
                    <a:pt x="10940" y="1852"/>
                    <a:pt x="10986" y="1852"/>
                  </a:cubicBezTo>
                  <a:cubicBezTo>
                    <a:pt x="11029" y="1852"/>
                    <a:pt x="11070" y="1846"/>
                    <a:pt x="11110" y="1834"/>
                  </a:cubicBezTo>
                  <a:cubicBezTo>
                    <a:pt x="11151" y="1822"/>
                    <a:pt x="11189" y="1804"/>
                    <a:pt x="11225" y="1781"/>
                  </a:cubicBezTo>
                  <a:cubicBezTo>
                    <a:pt x="11260" y="1757"/>
                    <a:pt x="11291" y="1728"/>
                    <a:pt x="11319" y="1694"/>
                  </a:cubicBezTo>
                  <a:close/>
                  <a:moveTo>
                    <a:pt x="11034" y="345"/>
                  </a:moveTo>
                  <a:lnTo>
                    <a:pt x="11288" y="343"/>
                  </a:lnTo>
                  <a:lnTo>
                    <a:pt x="11706" y="16"/>
                  </a:lnTo>
                  <a:lnTo>
                    <a:pt x="11271" y="16"/>
                  </a:lnTo>
                  <a:lnTo>
                    <a:pt x="11034" y="345"/>
                  </a:lnTo>
                  <a:close/>
                  <a:moveTo>
                    <a:pt x="11897" y="1806"/>
                  </a:moveTo>
                  <a:lnTo>
                    <a:pt x="12275" y="1806"/>
                  </a:lnTo>
                  <a:lnTo>
                    <a:pt x="12275" y="881"/>
                  </a:lnTo>
                  <a:cubicBezTo>
                    <a:pt x="12276" y="858"/>
                    <a:pt x="12281" y="839"/>
                    <a:pt x="12291" y="825"/>
                  </a:cubicBezTo>
                  <a:cubicBezTo>
                    <a:pt x="12301" y="810"/>
                    <a:pt x="12314" y="800"/>
                    <a:pt x="12331" y="793"/>
                  </a:cubicBezTo>
                  <a:cubicBezTo>
                    <a:pt x="12347" y="786"/>
                    <a:pt x="12364" y="782"/>
                    <a:pt x="12383" y="782"/>
                  </a:cubicBezTo>
                  <a:cubicBezTo>
                    <a:pt x="12406" y="783"/>
                    <a:pt x="12425" y="788"/>
                    <a:pt x="12439" y="798"/>
                  </a:cubicBezTo>
                  <a:cubicBezTo>
                    <a:pt x="12454" y="808"/>
                    <a:pt x="12464" y="821"/>
                    <a:pt x="12471" y="836"/>
                  </a:cubicBezTo>
                  <a:cubicBezTo>
                    <a:pt x="12478" y="852"/>
                    <a:pt x="12481" y="869"/>
                    <a:pt x="12481" y="886"/>
                  </a:cubicBezTo>
                  <a:lnTo>
                    <a:pt x="12481" y="1806"/>
                  </a:lnTo>
                  <a:lnTo>
                    <a:pt x="12859" y="1806"/>
                  </a:lnTo>
                  <a:lnTo>
                    <a:pt x="12859" y="741"/>
                  </a:lnTo>
                  <a:cubicBezTo>
                    <a:pt x="12859" y="703"/>
                    <a:pt x="12850" y="668"/>
                    <a:pt x="12833" y="637"/>
                  </a:cubicBezTo>
                  <a:cubicBezTo>
                    <a:pt x="12816" y="605"/>
                    <a:pt x="12794" y="579"/>
                    <a:pt x="12764" y="556"/>
                  </a:cubicBezTo>
                  <a:cubicBezTo>
                    <a:pt x="12735" y="534"/>
                    <a:pt x="12702" y="516"/>
                    <a:pt x="12664" y="504"/>
                  </a:cubicBezTo>
                  <a:cubicBezTo>
                    <a:pt x="12627" y="492"/>
                    <a:pt x="12587" y="485"/>
                    <a:pt x="12546" y="485"/>
                  </a:cubicBezTo>
                  <a:cubicBezTo>
                    <a:pt x="12506" y="485"/>
                    <a:pt x="12468" y="492"/>
                    <a:pt x="12431" y="505"/>
                  </a:cubicBezTo>
                  <a:cubicBezTo>
                    <a:pt x="12394" y="519"/>
                    <a:pt x="12360" y="540"/>
                    <a:pt x="12329" y="568"/>
                  </a:cubicBezTo>
                  <a:cubicBezTo>
                    <a:pt x="12298" y="597"/>
                    <a:pt x="12273" y="633"/>
                    <a:pt x="12251" y="679"/>
                  </a:cubicBezTo>
                  <a:lnTo>
                    <a:pt x="12251" y="515"/>
                  </a:lnTo>
                  <a:lnTo>
                    <a:pt x="11897" y="515"/>
                  </a:lnTo>
                  <a:lnTo>
                    <a:pt x="11897" y="1806"/>
                  </a:lnTo>
                  <a:close/>
                  <a:moveTo>
                    <a:pt x="13046" y="1806"/>
                  </a:moveTo>
                  <a:lnTo>
                    <a:pt x="13428" y="1806"/>
                  </a:lnTo>
                  <a:lnTo>
                    <a:pt x="13428" y="515"/>
                  </a:lnTo>
                  <a:lnTo>
                    <a:pt x="13046" y="515"/>
                  </a:lnTo>
                  <a:lnTo>
                    <a:pt x="13046" y="1806"/>
                  </a:lnTo>
                  <a:close/>
                  <a:moveTo>
                    <a:pt x="13067" y="336"/>
                  </a:moveTo>
                  <a:lnTo>
                    <a:pt x="13321" y="334"/>
                  </a:lnTo>
                  <a:lnTo>
                    <a:pt x="13739" y="7"/>
                  </a:lnTo>
                  <a:lnTo>
                    <a:pt x="13304" y="7"/>
                  </a:lnTo>
                  <a:lnTo>
                    <a:pt x="13067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622300" y="1334160"/>
              <a:ext cx="598488" cy="554038"/>
            </a:xfrm>
            <a:custGeom>
              <a:avLst/>
              <a:gdLst>
                <a:gd name="T0" fmla="*/ 2550 w 5039"/>
                <a:gd name="T1" fmla="*/ 0 h 4639"/>
                <a:gd name="T2" fmla="*/ 2550 w 5039"/>
                <a:gd name="T3" fmla="*/ 250 h 4639"/>
                <a:gd name="T4" fmla="*/ 2864 w 5039"/>
                <a:gd name="T5" fmla="*/ 250 h 4639"/>
                <a:gd name="T6" fmla="*/ 2864 w 5039"/>
                <a:gd name="T7" fmla="*/ 2147 h 4639"/>
                <a:gd name="T8" fmla="*/ 1251 w 5039"/>
                <a:gd name="T9" fmla="*/ 0 h 4639"/>
                <a:gd name="T10" fmla="*/ 0 w 5039"/>
                <a:gd name="T11" fmla="*/ 0 h 4639"/>
                <a:gd name="T12" fmla="*/ 0 w 5039"/>
                <a:gd name="T13" fmla="*/ 250 h 4639"/>
                <a:gd name="T14" fmla="*/ 302 w 5039"/>
                <a:gd name="T15" fmla="*/ 250 h 4639"/>
                <a:gd name="T16" fmla="*/ 302 w 5039"/>
                <a:gd name="T17" fmla="*/ 3113 h 4639"/>
                <a:gd name="T18" fmla="*/ 0 w 5039"/>
                <a:gd name="T19" fmla="*/ 3113 h 4639"/>
                <a:gd name="T20" fmla="*/ 0 w 5039"/>
                <a:gd name="T21" fmla="*/ 3363 h 4639"/>
                <a:gd name="T22" fmla="*/ 974 w 5039"/>
                <a:gd name="T23" fmla="*/ 3363 h 4639"/>
                <a:gd name="T24" fmla="*/ 974 w 5039"/>
                <a:gd name="T25" fmla="*/ 3113 h 4639"/>
                <a:gd name="T26" fmla="*/ 673 w 5039"/>
                <a:gd name="T27" fmla="*/ 3113 h 4639"/>
                <a:gd name="T28" fmla="*/ 673 w 5039"/>
                <a:gd name="T29" fmla="*/ 854 h 4639"/>
                <a:gd name="T30" fmla="*/ 2323 w 5039"/>
                <a:gd name="T31" fmla="*/ 3060 h 4639"/>
                <a:gd name="T32" fmla="*/ 2323 w 5039"/>
                <a:gd name="T33" fmla="*/ 4179 h 4639"/>
                <a:gd name="T34" fmla="*/ 2399 w 5039"/>
                <a:gd name="T35" fmla="*/ 4357 h 4639"/>
                <a:gd name="T36" fmla="*/ 2595 w 5039"/>
                <a:gd name="T37" fmla="*/ 4504 h 4639"/>
                <a:gd name="T38" fmla="*/ 2863 w 5039"/>
                <a:gd name="T39" fmla="*/ 4603 h 4639"/>
                <a:gd name="T40" fmla="*/ 3154 w 5039"/>
                <a:gd name="T41" fmla="*/ 4639 h 4639"/>
                <a:gd name="T42" fmla="*/ 3447 w 5039"/>
                <a:gd name="T43" fmla="*/ 4608 h 4639"/>
                <a:gd name="T44" fmla="*/ 3702 w 5039"/>
                <a:gd name="T45" fmla="*/ 4532 h 4639"/>
                <a:gd name="T46" fmla="*/ 3878 w 5039"/>
                <a:gd name="T47" fmla="*/ 4432 h 4639"/>
                <a:gd name="T48" fmla="*/ 3878 w 5039"/>
                <a:gd name="T49" fmla="*/ 4579 h 4639"/>
                <a:gd name="T50" fmla="*/ 5039 w 5039"/>
                <a:gd name="T51" fmla="*/ 4579 h 4639"/>
                <a:gd name="T52" fmla="*/ 5039 w 5039"/>
                <a:gd name="T53" fmla="*/ 4357 h 4639"/>
                <a:gd name="T54" fmla="*/ 4762 w 5039"/>
                <a:gd name="T55" fmla="*/ 4357 h 4639"/>
                <a:gd name="T56" fmla="*/ 4762 w 5039"/>
                <a:gd name="T57" fmla="*/ 2180 h 4639"/>
                <a:gd name="T58" fmla="*/ 3600 w 5039"/>
                <a:gd name="T59" fmla="*/ 2180 h 4639"/>
                <a:gd name="T60" fmla="*/ 3600 w 5039"/>
                <a:gd name="T61" fmla="*/ 2405 h 4639"/>
                <a:gd name="T62" fmla="*/ 3857 w 5039"/>
                <a:gd name="T63" fmla="*/ 2405 h 4639"/>
                <a:gd name="T64" fmla="*/ 3857 w 5039"/>
                <a:gd name="T65" fmla="*/ 4212 h 4639"/>
                <a:gd name="T66" fmla="*/ 3805 w 5039"/>
                <a:gd name="T67" fmla="*/ 4260 h 4639"/>
                <a:gd name="T68" fmla="*/ 3685 w 5039"/>
                <a:gd name="T69" fmla="*/ 4299 h 4639"/>
                <a:gd name="T70" fmla="*/ 3548 w 5039"/>
                <a:gd name="T71" fmla="*/ 4315 h 4639"/>
                <a:gd name="T72" fmla="*/ 3389 w 5039"/>
                <a:gd name="T73" fmla="*/ 4282 h 4639"/>
                <a:gd name="T74" fmla="*/ 3267 w 5039"/>
                <a:gd name="T75" fmla="*/ 4199 h 4639"/>
                <a:gd name="T76" fmla="*/ 3218 w 5039"/>
                <a:gd name="T77" fmla="*/ 4085 h 4639"/>
                <a:gd name="T78" fmla="*/ 3216 w 5039"/>
                <a:gd name="T79" fmla="*/ 1962 h 4639"/>
                <a:gd name="T80" fmla="*/ 3544 w 5039"/>
                <a:gd name="T81" fmla="*/ 1962 h 4639"/>
                <a:gd name="T82" fmla="*/ 4112 w 5039"/>
                <a:gd name="T83" fmla="*/ 1213 h 4639"/>
                <a:gd name="T84" fmla="*/ 3216 w 5039"/>
                <a:gd name="T85" fmla="*/ 1213 h 4639"/>
                <a:gd name="T86" fmla="*/ 3216 w 5039"/>
                <a:gd name="T87" fmla="*/ 250 h 4639"/>
                <a:gd name="T88" fmla="*/ 3525 w 5039"/>
                <a:gd name="T89" fmla="*/ 250 h 4639"/>
                <a:gd name="T90" fmla="*/ 3525 w 5039"/>
                <a:gd name="T91" fmla="*/ 0 h 4639"/>
                <a:gd name="T92" fmla="*/ 2550 w 5039"/>
                <a:gd name="T93" fmla="*/ 0 h 4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039" h="4639">
                  <a:moveTo>
                    <a:pt x="2550" y="0"/>
                  </a:moveTo>
                  <a:lnTo>
                    <a:pt x="2550" y="250"/>
                  </a:lnTo>
                  <a:lnTo>
                    <a:pt x="2864" y="250"/>
                  </a:lnTo>
                  <a:lnTo>
                    <a:pt x="2864" y="2147"/>
                  </a:lnTo>
                  <a:lnTo>
                    <a:pt x="1251" y="0"/>
                  </a:lnTo>
                  <a:lnTo>
                    <a:pt x="0" y="0"/>
                  </a:lnTo>
                  <a:lnTo>
                    <a:pt x="0" y="250"/>
                  </a:lnTo>
                  <a:lnTo>
                    <a:pt x="302" y="250"/>
                  </a:lnTo>
                  <a:lnTo>
                    <a:pt x="302" y="3113"/>
                  </a:lnTo>
                  <a:lnTo>
                    <a:pt x="0" y="3113"/>
                  </a:lnTo>
                  <a:lnTo>
                    <a:pt x="0" y="3363"/>
                  </a:lnTo>
                  <a:lnTo>
                    <a:pt x="974" y="3363"/>
                  </a:lnTo>
                  <a:lnTo>
                    <a:pt x="974" y="3113"/>
                  </a:lnTo>
                  <a:lnTo>
                    <a:pt x="673" y="3113"/>
                  </a:lnTo>
                  <a:lnTo>
                    <a:pt x="673" y="854"/>
                  </a:lnTo>
                  <a:lnTo>
                    <a:pt x="2323" y="3060"/>
                  </a:lnTo>
                  <a:lnTo>
                    <a:pt x="2323" y="4179"/>
                  </a:lnTo>
                  <a:cubicBezTo>
                    <a:pt x="2325" y="4242"/>
                    <a:pt x="2350" y="4303"/>
                    <a:pt x="2399" y="4357"/>
                  </a:cubicBezTo>
                  <a:cubicBezTo>
                    <a:pt x="2448" y="4413"/>
                    <a:pt x="2514" y="4462"/>
                    <a:pt x="2595" y="4504"/>
                  </a:cubicBezTo>
                  <a:cubicBezTo>
                    <a:pt x="2676" y="4546"/>
                    <a:pt x="2765" y="4579"/>
                    <a:pt x="2863" y="4603"/>
                  </a:cubicBezTo>
                  <a:cubicBezTo>
                    <a:pt x="2959" y="4626"/>
                    <a:pt x="3056" y="4638"/>
                    <a:pt x="3154" y="4639"/>
                  </a:cubicBezTo>
                  <a:cubicBezTo>
                    <a:pt x="3254" y="4638"/>
                    <a:pt x="3352" y="4628"/>
                    <a:pt x="3447" y="4608"/>
                  </a:cubicBezTo>
                  <a:cubicBezTo>
                    <a:pt x="3542" y="4589"/>
                    <a:pt x="3627" y="4563"/>
                    <a:pt x="3702" y="4532"/>
                  </a:cubicBezTo>
                  <a:cubicBezTo>
                    <a:pt x="3778" y="4501"/>
                    <a:pt x="3836" y="4468"/>
                    <a:pt x="3878" y="4432"/>
                  </a:cubicBezTo>
                  <a:lnTo>
                    <a:pt x="3878" y="4579"/>
                  </a:lnTo>
                  <a:lnTo>
                    <a:pt x="5039" y="4579"/>
                  </a:lnTo>
                  <a:lnTo>
                    <a:pt x="5039" y="4357"/>
                  </a:lnTo>
                  <a:lnTo>
                    <a:pt x="4762" y="4357"/>
                  </a:lnTo>
                  <a:lnTo>
                    <a:pt x="4762" y="2180"/>
                  </a:lnTo>
                  <a:lnTo>
                    <a:pt x="3600" y="2180"/>
                  </a:lnTo>
                  <a:lnTo>
                    <a:pt x="3600" y="2405"/>
                  </a:lnTo>
                  <a:lnTo>
                    <a:pt x="3857" y="2405"/>
                  </a:lnTo>
                  <a:lnTo>
                    <a:pt x="3857" y="4212"/>
                  </a:lnTo>
                  <a:cubicBezTo>
                    <a:pt x="3855" y="4228"/>
                    <a:pt x="3838" y="4244"/>
                    <a:pt x="3805" y="4260"/>
                  </a:cubicBezTo>
                  <a:cubicBezTo>
                    <a:pt x="3772" y="4275"/>
                    <a:pt x="3732" y="4289"/>
                    <a:pt x="3685" y="4299"/>
                  </a:cubicBezTo>
                  <a:cubicBezTo>
                    <a:pt x="3638" y="4310"/>
                    <a:pt x="3592" y="4315"/>
                    <a:pt x="3548" y="4315"/>
                  </a:cubicBezTo>
                  <a:cubicBezTo>
                    <a:pt x="3492" y="4314"/>
                    <a:pt x="3439" y="4303"/>
                    <a:pt x="3389" y="4282"/>
                  </a:cubicBezTo>
                  <a:cubicBezTo>
                    <a:pt x="3339" y="4262"/>
                    <a:pt x="3298" y="4234"/>
                    <a:pt x="3267" y="4199"/>
                  </a:cubicBezTo>
                  <a:cubicBezTo>
                    <a:pt x="3235" y="4164"/>
                    <a:pt x="3219" y="4127"/>
                    <a:pt x="3218" y="4085"/>
                  </a:cubicBezTo>
                  <a:lnTo>
                    <a:pt x="3216" y="1962"/>
                  </a:lnTo>
                  <a:lnTo>
                    <a:pt x="3544" y="1962"/>
                  </a:lnTo>
                  <a:lnTo>
                    <a:pt x="4112" y="1213"/>
                  </a:lnTo>
                  <a:lnTo>
                    <a:pt x="3216" y="1213"/>
                  </a:lnTo>
                  <a:lnTo>
                    <a:pt x="3216" y="250"/>
                  </a:lnTo>
                  <a:lnTo>
                    <a:pt x="3525" y="250"/>
                  </a:lnTo>
                  <a:lnTo>
                    <a:pt x="3525" y="0"/>
                  </a:lnTo>
                  <a:lnTo>
                    <a:pt x="25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542925" y="1216685"/>
              <a:ext cx="831850" cy="781051"/>
            </a:xfrm>
            <a:custGeom>
              <a:avLst/>
              <a:gdLst>
                <a:gd name="T0" fmla="*/ 0 w 7006"/>
                <a:gd name="T1" fmla="*/ 0 h 6542"/>
                <a:gd name="T2" fmla="*/ 6542 w 7006"/>
                <a:gd name="T3" fmla="*/ 0 h 6542"/>
                <a:gd name="T4" fmla="*/ 6542 w 7006"/>
                <a:gd name="T5" fmla="*/ 1867 h 6542"/>
                <a:gd name="T6" fmla="*/ 5946 w 7006"/>
                <a:gd name="T7" fmla="*/ 1867 h 6542"/>
                <a:gd name="T8" fmla="*/ 5947 w 7006"/>
                <a:gd name="T9" fmla="*/ 571 h 6542"/>
                <a:gd name="T10" fmla="*/ 570 w 7006"/>
                <a:gd name="T11" fmla="*/ 567 h 6542"/>
                <a:gd name="T12" fmla="*/ 566 w 7006"/>
                <a:gd name="T13" fmla="*/ 5937 h 6542"/>
                <a:gd name="T14" fmla="*/ 7006 w 7006"/>
                <a:gd name="T15" fmla="*/ 5937 h 6542"/>
                <a:gd name="T16" fmla="*/ 6790 w 7006"/>
                <a:gd name="T17" fmla="*/ 6542 h 6542"/>
                <a:gd name="T18" fmla="*/ 0 w 7006"/>
                <a:gd name="T19" fmla="*/ 6542 h 6542"/>
                <a:gd name="T20" fmla="*/ 0 w 7006"/>
                <a:gd name="T21" fmla="*/ 0 h 6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06" h="6542">
                  <a:moveTo>
                    <a:pt x="0" y="0"/>
                  </a:moveTo>
                  <a:lnTo>
                    <a:pt x="6542" y="0"/>
                  </a:lnTo>
                  <a:lnTo>
                    <a:pt x="6542" y="1867"/>
                  </a:lnTo>
                  <a:lnTo>
                    <a:pt x="5946" y="1867"/>
                  </a:lnTo>
                  <a:lnTo>
                    <a:pt x="5947" y="571"/>
                  </a:lnTo>
                  <a:lnTo>
                    <a:pt x="570" y="567"/>
                  </a:lnTo>
                  <a:lnTo>
                    <a:pt x="566" y="5937"/>
                  </a:lnTo>
                  <a:lnTo>
                    <a:pt x="7006" y="5937"/>
                  </a:lnTo>
                  <a:lnTo>
                    <a:pt x="6790" y="6542"/>
                  </a:lnTo>
                  <a:lnTo>
                    <a:pt x="0" y="654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1127125" y="1478623"/>
              <a:ext cx="428625" cy="403225"/>
            </a:xfrm>
            <a:custGeom>
              <a:avLst/>
              <a:gdLst>
                <a:gd name="T0" fmla="*/ 3612 w 3612"/>
                <a:gd name="T1" fmla="*/ 251 h 3371"/>
                <a:gd name="T2" fmla="*/ 3612 w 3612"/>
                <a:gd name="T3" fmla="*/ 0 h 3371"/>
                <a:gd name="T4" fmla="*/ 2707 w 3612"/>
                <a:gd name="T5" fmla="*/ 0 h 3371"/>
                <a:gd name="T6" fmla="*/ 2707 w 3612"/>
                <a:gd name="T7" fmla="*/ 251 h 3371"/>
                <a:gd name="T8" fmla="*/ 2970 w 3612"/>
                <a:gd name="T9" fmla="*/ 251 h 3371"/>
                <a:gd name="T10" fmla="*/ 2181 w 3612"/>
                <a:gd name="T11" fmla="*/ 2547 h 3371"/>
                <a:gd name="T12" fmla="*/ 1313 w 3612"/>
                <a:gd name="T13" fmla="*/ 251 h 3371"/>
                <a:gd name="T14" fmla="*/ 1625 w 3612"/>
                <a:gd name="T15" fmla="*/ 251 h 3371"/>
                <a:gd name="T16" fmla="*/ 1625 w 3612"/>
                <a:gd name="T17" fmla="*/ 0 h 3371"/>
                <a:gd name="T18" fmla="*/ 0 w 3612"/>
                <a:gd name="T19" fmla="*/ 0 h 3371"/>
                <a:gd name="T20" fmla="*/ 0 w 3612"/>
                <a:gd name="T21" fmla="*/ 251 h 3371"/>
                <a:gd name="T22" fmla="*/ 240 w 3612"/>
                <a:gd name="T23" fmla="*/ 251 h 3371"/>
                <a:gd name="T24" fmla="*/ 1408 w 3612"/>
                <a:gd name="T25" fmla="*/ 3371 h 3371"/>
                <a:gd name="T26" fmla="*/ 2222 w 3612"/>
                <a:gd name="T27" fmla="*/ 3371 h 3371"/>
                <a:gd name="T28" fmla="*/ 3334 w 3612"/>
                <a:gd name="T29" fmla="*/ 251 h 3371"/>
                <a:gd name="T30" fmla="*/ 3612 w 3612"/>
                <a:gd name="T31" fmla="*/ 251 h 3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12" h="3371">
                  <a:moveTo>
                    <a:pt x="3612" y="251"/>
                  </a:moveTo>
                  <a:lnTo>
                    <a:pt x="3612" y="0"/>
                  </a:lnTo>
                  <a:lnTo>
                    <a:pt x="2707" y="0"/>
                  </a:lnTo>
                  <a:lnTo>
                    <a:pt x="2707" y="251"/>
                  </a:lnTo>
                  <a:lnTo>
                    <a:pt x="2970" y="251"/>
                  </a:lnTo>
                  <a:lnTo>
                    <a:pt x="2181" y="2547"/>
                  </a:lnTo>
                  <a:lnTo>
                    <a:pt x="1313" y="251"/>
                  </a:lnTo>
                  <a:lnTo>
                    <a:pt x="1625" y="251"/>
                  </a:lnTo>
                  <a:lnTo>
                    <a:pt x="1625" y="0"/>
                  </a:lnTo>
                  <a:lnTo>
                    <a:pt x="0" y="0"/>
                  </a:lnTo>
                  <a:lnTo>
                    <a:pt x="0" y="251"/>
                  </a:lnTo>
                  <a:lnTo>
                    <a:pt x="240" y="251"/>
                  </a:lnTo>
                  <a:lnTo>
                    <a:pt x="1408" y="3371"/>
                  </a:lnTo>
                  <a:lnTo>
                    <a:pt x="2222" y="3371"/>
                  </a:lnTo>
                  <a:lnTo>
                    <a:pt x="3334" y="251"/>
                  </a:lnTo>
                  <a:lnTo>
                    <a:pt x="3612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18303903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Char</a:t>
            </a:r>
            <a:r>
              <a:rPr lang="cs-CZ" dirty="0" smtClean="0"/>
              <a:t>. </a:t>
            </a:r>
            <a:r>
              <a:rPr lang="cs-CZ" dirty="0" smtClean="0"/>
              <a:t>datového </a:t>
            </a:r>
            <a:r>
              <a:rPr lang="cs-CZ" dirty="0" smtClean="0"/>
              <a:t>souboru – olomoucký kraj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48" y="1097724"/>
            <a:ext cx="4456562" cy="471871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01" y="1124529"/>
            <a:ext cx="4450466" cy="4712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74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5"/>
          <p:cNvSpPr>
            <a:spLocks noGrp="1"/>
          </p:cNvSpPr>
          <p:nvPr>
            <p:ph type="title" idx="4294967295"/>
          </p:nvPr>
        </p:nvSpPr>
        <p:spPr>
          <a:xfrm>
            <a:off x="92946" y="5163215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2800" b="1" cap="all" dirty="0" smtClean="0">
                <a:solidFill>
                  <a:schemeClr val="tx2">
                    <a:lumMod val="75000"/>
                  </a:schemeClr>
                </a:solidFill>
              </a:rPr>
              <a:t>Prioritizace povinných oblastí</a:t>
            </a:r>
            <a:endParaRPr lang="cs-CZ" sz="28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2965" y="887529"/>
            <a:ext cx="6123013" cy="407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3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Prioritizace povinných oblastí</a:t>
            </a:r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452950" y="843399"/>
            <a:ext cx="9000100" cy="980097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542951" y="882001"/>
            <a:ext cx="882009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 srovnání s ostatními sledovanými oblastmi zdůrazňují školy v Olomouckém kraji především rozvoj infrastruktury škol a podporu odborného vzdělávání, včetně spolupráce škol a zaměstnavatelů. Třetí nejdůležitější oblastí je podpora kompetencí k podnikavosti, kreativitě a iniciativě. Na základě porovnání jednotlivých oblastí je školami v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Olomouckém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kraji přisuzována nejmenší důležitost kariérovému poradenství a inkluzivnímu vzdělávání. </a:t>
            </a:r>
            <a:endParaRPr lang="cs-CZ" sz="1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081" y="1988984"/>
            <a:ext cx="7902104" cy="450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63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Prioritizace povinných oblastí</a:t>
            </a:r>
          </a:p>
        </p:txBody>
      </p:sp>
      <p:sp>
        <p:nvSpPr>
          <p:cNvPr id="10" name="Zaoblený obdélník 9"/>
          <p:cNvSpPr/>
          <p:nvPr/>
        </p:nvSpPr>
        <p:spPr>
          <a:xfrm>
            <a:off x="6930056" y="1085235"/>
            <a:ext cx="2549468" cy="4917048"/>
          </a:xfrm>
          <a:prstGeom prst="roundRect">
            <a:avLst/>
          </a:prstGeom>
          <a:solidFill>
            <a:srgbClr val="FBFBFB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6689590" y="981282"/>
            <a:ext cx="2861114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2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2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Rozvoj infrastruktury školy je prioritou v krajích Jihočeském, Libereckém a Pardubickém. V </a:t>
            </a:r>
            <a:r>
              <a:rPr lang="cs-CZ" sz="12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Olomouckém </a:t>
            </a:r>
            <a:r>
              <a:rPr lang="cs-CZ" sz="12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kraji dosahuje </a:t>
            </a:r>
            <a:r>
              <a:rPr lang="cs-CZ" sz="12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důležitost této </a:t>
            </a:r>
            <a:br>
              <a:rPr lang="cs-CZ" sz="125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cs-CZ" sz="12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oblasti ve srovnání s ostatními kraji spíše lehce podprůměrných hodnot. </a:t>
            </a:r>
          </a:p>
          <a:p>
            <a:pPr marL="449263" lvl="1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2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Důležitost podpory odborného vzdělávání je deklarována především v Karlovarském a Zlínském kraji a na Vysočině. </a:t>
            </a:r>
            <a:br>
              <a:rPr lang="cs-CZ" sz="12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cs-CZ" sz="12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Olomouckém kraji je tato oblast ve srovnání s ostatními kraji poměrně důležitá.</a:t>
            </a:r>
          </a:p>
          <a:p>
            <a:pPr marL="449263" lvl="1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2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Podpora kompetencí k podnikavosti je považována za vysoce důležitou zejména v Hlavním městě Praha, Moravskoslezském a Zlínském kraji. Olomoucký kraj uvádí nízkou míru </a:t>
            </a:r>
            <a:r>
              <a:rPr lang="cs-CZ" sz="12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důležitosti.</a:t>
            </a:r>
            <a:endParaRPr lang="cs-CZ" sz="125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706" y="1085235"/>
            <a:ext cx="5847704" cy="432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57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Prioritizace povinných oblastí</a:t>
            </a:r>
          </a:p>
        </p:txBody>
      </p:sp>
      <p:sp>
        <p:nvSpPr>
          <p:cNvPr id="12" name="Zaoblený obdélník 11"/>
          <p:cNvSpPr/>
          <p:nvPr/>
        </p:nvSpPr>
        <p:spPr>
          <a:xfrm>
            <a:off x="107459" y="877441"/>
            <a:ext cx="9697711" cy="1351151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187766" y="935930"/>
            <a:ext cx="950375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 algn="just"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SOU, SOŠ a VOŠ zdůrazňují především důležitost podpory odborného vzdělávání a spolupráci se zaměstnavateli. Ve srovnání s ostatními oblastmi kladou tyto školy důraz také na rozvoj infrastruktury školy, podporu polytechnického vzdělávání a rozvoje školy jako centra celoživotního učení. Dále zdůrazňují důležitost </a:t>
            </a:r>
            <a:r>
              <a:rPr lang="pl-PL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podpory 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kompetencí k podnikavosti </a:t>
            </a:r>
            <a:r>
              <a:rPr lang="pl-PL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(především SOŠ)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VOŠ také rozvoj kariérového poradenství.</a:t>
            </a:r>
          </a:p>
          <a:p>
            <a:pPr marL="285750" lvl="1" indent="-285750" algn="just"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případě gymnázií je kladen důraz zejména na rozvoj infrastruktury školy, podporu kompetencí k podnikavosti, rozvoj polytechnického vzdělávání a ve srovnání s celokrajskými výsledky také na rozvoj kariérového poradenství.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61" y="2391315"/>
            <a:ext cx="4845539" cy="387004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01" y="2386025"/>
            <a:ext cx="4648522" cy="385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63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Prioritizace povinných oblastí</a:t>
            </a:r>
          </a:p>
        </p:txBody>
      </p:sp>
      <p:sp>
        <p:nvSpPr>
          <p:cNvPr id="12" name="Zaoblený obdélník 11"/>
          <p:cNvSpPr/>
          <p:nvPr/>
        </p:nvSpPr>
        <p:spPr>
          <a:xfrm>
            <a:off x="394479" y="850501"/>
            <a:ext cx="9148572" cy="1174274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440337" y="896360"/>
            <a:ext cx="908379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 srovnání s ostatními sledovanými oblastmi je pro praktické školy prioritou především rozvoj infrastruktury, podpora odborného vzdělávání, včetně spolupráce se zaměstnavateli, a podpora polytechnického vzdělávání. Oproti celokrajským výsledkům je kladen vyšší důraz také na inkluzivní vzdělávání.</a:t>
            </a:r>
          </a:p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 klade v rámci sledovaných oblastí důraz na rozvoj infrastruktury školy a také na rozvoj školy jako centra celoživotního učení.</a:t>
            </a:r>
          </a:p>
          <a:p>
            <a:pPr marL="180975" indent="-180975">
              <a:buFont typeface="Wingdings" panose="05000000000000000000" pitchFamily="2" charset="2"/>
              <a:buChar char="§"/>
            </a:pPr>
            <a:endParaRPr lang="cs-CZ" sz="12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947" y="2191447"/>
            <a:ext cx="5029282" cy="3978228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004" y="2192317"/>
            <a:ext cx="4452207" cy="1965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95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5"/>
          <p:cNvSpPr>
            <a:spLocks noGrp="1"/>
          </p:cNvSpPr>
          <p:nvPr>
            <p:ph type="title" idx="4294967295"/>
          </p:nvPr>
        </p:nvSpPr>
        <p:spPr>
          <a:xfrm>
            <a:off x="92946" y="4906860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2800" b="1" cap="all" dirty="0" smtClean="0">
                <a:solidFill>
                  <a:schemeClr val="tx2">
                    <a:lumMod val="75000"/>
                  </a:schemeClr>
                </a:solidFill>
              </a:rPr>
              <a:t>Podpora odborného vzdělávání, spolupráce škol </a:t>
            </a:r>
            <a:br>
              <a:rPr lang="cs-CZ" sz="2800" b="1" cap="all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2800" b="1" cap="all" dirty="0" smtClean="0">
                <a:solidFill>
                  <a:schemeClr val="tx2">
                    <a:lumMod val="75000"/>
                  </a:schemeClr>
                </a:solidFill>
              </a:rPr>
              <a:t>a zaměstnavatelů</a:t>
            </a:r>
            <a:endParaRPr lang="cs-CZ" sz="28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3001" y="706094"/>
            <a:ext cx="7230038" cy="407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20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Zástupný symbol pro obsah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947" y="5139019"/>
            <a:ext cx="7911416" cy="1399046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50584" y="3519001"/>
            <a:ext cx="747244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Materiál byl vytvořen v rámci projektu </a:t>
            </a:r>
            <a:r>
              <a:rPr lang="cs-C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P-KAP, </a:t>
            </a: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který je podporován z </a:t>
            </a:r>
            <a:r>
              <a:rPr lang="cs-C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fondu/Evropských strukturálních </a:t>
            </a: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investičních fondů</a:t>
            </a:r>
            <a:r>
              <a:rPr lang="cs-C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spcBef>
                <a:spcPts val="1800"/>
              </a:spcBef>
            </a:pP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Řešitelem projektu je Národní ústav pro vzdělávání</a:t>
            </a:r>
            <a:r>
              <a:rPr lang="cs-C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cs-CZ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800"/>
              </a:spcBef>
            </a:pP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Projekt byl zahájen 1.3.2016.</a:t>
            </a:r>
          </a:p>
        </p:txBody>
      </p:sp>
      <p:sp>
        <p:nvSpPr>
          <p:cNvPr id="12" name="Nadpis 1"/>
          <p:cNvSpPr txBox="1">
            <a:spLocks/>
          </p:cNvSpPr>
          <p:nvPr/>
        </p:nvSpPr>
        <p:spPr>
          <a:xfrm>
            <a:off x="0" y="0"/>
            <a:ext cx="9906000" cy="1178975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36000"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 smtClean="0"/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549015" y="672401"/>
            <a:ext cx="892252" cy="1088112"/>
            <a:chOff x="4666" y="661"/>
            <a:chExt cx="1156" cy="141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4666" y="661"/>
              <a:ext cx="1148" cy="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666" y="661"/>
              <a:ext cx="529" cy="570"/>
            </a:xfrm>
            <a:custGeom>
              <a:avLst/>
              <a:gdLst>
                <a:gd name="T0" fmla="*/ 516 w 645"/>
                <a:gd name="T1" fmla="*/ 536 h 705"/>
                <a:gd name="T2" fmla="*/ 645 w 645"/>
                <a:gd name="T3" fmla="*/ 169 h 705"/>
                <a:gd name="T4" fmla="*/ 625 w 645"/>
                <a:gd name="T5" fmla="*/ 0 h 705"/>
                <a:gd name="T6" fmla="*/ 299 w 645"/>
                <a:gd name="T7" fmla="*/ 0 h 705"/>
                <a:gd name="T8" fmla="*/ 330 w 645"/>
                <a:gd name="T9" fmla="*/ 166 h 705"/>
                <a:gd name="T10" fmla="*/ 107 w 645"/>
                <a:gd name="T11" fmla="*/ 457 h 705"/>
                <a:gd name="T12" fmla="*/ 0 w 645"/>
                <a:gd name="T13" fmla="*/ 427 h 705"/>
                <a:gd name="T14" fmla="*/ 0 w 645"/>
                <a:gd name="T15" fmla="*/ 696 h 705"/>
                <a:gd name="T16" fmla="*/ 107 w 645"/>
                <a:gd name="T17" fmla="*/ 705 h 705"/>
                <a:gd name="T18" fmla="*/ 516 w 645"/>
                <a:gd name="T19" fmla="*/ 536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5" h="705">
                  <a:moveTo>
                    <a:pt x="516" y="536"/>
                  </a:moveTo>
                  <a:cubicBezTo>
                    <a:pt x="597" y="443"/>
                    <a:pt x="645" y="306"/>
                    <a:pt x="645" y="169"/>
                  </a:cubicBezTo>
                  <a:cubicBezTo>
                    <a:pt x="645" y="109"/>
                    <a:pt x="638" y="53"/>
                    <a:pt x="625" y="0"/>
                  </a:cubicBezTo>
                  <a:lnTo>
                    <a:pt x="299" y="0"/>
                  </a:lnTo>
                  <a:cubicBezTo>
                    <a:pt x="319" y="46"/>
                    <a:pt x="330" y="102"/>
                    <a:pt x="330" y="166"/>
                  </a:cubicBezTo>
                  <a:cubicBezTo>
                    <a:pt x="330" y="341"/>
                    <a:pt x="241" y="457"/>
                    <a:pt x="107" y="457"/>
                  </a:cubicBezTo>
                  <a:cubicBezTo>
                    <a:pt x="67" y="457"/>
                    <a:pt x="31" y="446"/>
                    <a:pt x="0" y="427"/>
                  </a:cubicBezTo>
                  <a:lnTo>
                    <a:pt x="0" y="696"/>
                  </a:lnTo>
                  <a:cubicBezTo>
                    <a:pt x="34" y="702"/>
                    <a:pt x="70" y="705"/>
                    <a:pt x="107" y="705"/>
                  </a:cubicBezTo>
                  <a:cubicBezTo>
                    <a:pt x="277" y="705"/>
                    <a:pt x="418" y="646"/>
                    <a:pt x="516" y="53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4666" y="661"/>
              <a:ext cx="1156" cy="1410"/>
            </a:xfrm>
            <a:custGeom>
              <a:avLst/>
              <a:gdLst>
                <a:gd name="T0" fmla="*/ 107 w 1411"/>
                <a:gd name="T1" fmla="*/ 702 h 1744"/>
                <a:gd name="T2" fmla="*/ 404 w 1411"/>
                <a:gd name="T3" fmla="*/ 1042 h 1744"/>
                <a:gd name="T4" fmla="*/ 735 w 1411"/>
                <a:gd name="T5" fmla="*/ 1042 h 1744"/>
                <a:gd name="T6" fmla="*/ 974 w 1411"/>
                <a:gd name="T7" fmla="*/ 1042 h 1744"/>
                <a:gd name="T8" fmla="*/ 1259 w 1411"/>
                <a:gd name="T9" fmla="*/ 1042 h 1744"/>
                <a:gd name="T10" fmla="*/ 1411 w 1411"/>
                <a:gd name="T11" fmla="*/ 0 h 1744"/>
                <a:gd name="T12" fmla="*/ 121 w 1411"/>
                <a:gd name="T13" fmla="*/ 1574 h 1744"/>
                <a:gd name="T14" fmla="*/ 91 w 1411"/>
                <a:gd name="T15" fmla="*/ 1641 h 1744"/>
                <a:gd name="T16" fmla="*/ 62 w 1411"/>
                <a:gd name="T17" fmla="*/ 1574 h 1744"/>
                <a:gd name="T18" fmla="*/ 80 w 1411"/>
                <a:gd name="T19" fmla="*/ 1676 h 1744"/>
                <a:gd name="T20" fmla="*/ 177 w 1411"/>
                <a:gd name="T21" fmla="*/ 1632 h 1744"/>
                <a:gd name="T22" fmla="*/ 139 w 1411"/>
                <a:gd name="T23" fmla="*/ 1518 h 1744"/>
                <a:gd name="T24" fmla="*/ 52 w 1411"/>
                <a:gd name="T25" fmla="*/ 1517 h 1744"/>
                <a:gd name="T26" fmla="*/ 57 w 1411"/>
                <a:gd name="T27" fmla="*/ 1656 h 1744"/>
                <a:gd name="T28" fmla="*/ 188 w 1411"/>
                <a:gd name="T29" fmla="*/ 1598 h 1744"/>
                <a:gd name="T30" fmla="*/ 331 w 1411"/>
                <a:gd name="T31" fmla="*/ 1672 h 1744"/>
                <a:gd name="T32" fmla="*/ 331 w 1411"/>
                <a:gd name="T33" fmla="*/ 1523 h 1744"/>
                <a:gd name="T34" fmla="*/ 311 w 1411"/>
                <a:gd name="T35" fmla="*/ 1573 h 1744"/>
                <a:gd name="T36" fmla="*/ 281 w 1411"/>
                <a:gd name="T37" fmla="*/ 1643 h 1744"/>
                <a:gd name="T38" fmla="*/ 250 w 1411"/>
                <a:gd name="T39" fmla="*/ 1573 h 1744"/>
                <a:gd name="T40" fmla="*/ 505 w 1411"/>
                <a:gd name="T41" fmla="*/ 1539 h 1744"/>
                <a:gd name="T42" fmla="*/ 389 w 1411"/>
                <a:gd name="T43" fmla="*/ 1551 h 1744"/>
                <a:gd name="T44" fmla="*/ 423 w 1411"/>
                <a:gd name="T45" fmla="*/ 1675 h 1744"/>
                <a:gd name="T46" fmla="*/ 511 w 1411"/>
                <a:gd name="T47" fmla="*/ 1678 h 1744"/>
                <a:gd name="T48" fmla="*/ 505 w 1411"/>
                <a:gd name="T49" fmla="*/ 1242 h 1744"/>
                <a:gd name="T50" fmla="*/ 488 w 1411"/>
                <a:gd name="T51" fmla="*/ 1558 h 1744"/>
                <a:gd name="T52" fmla="*/ 489 w 1411"/>
                <a:gd name="T53" fmla="*/ 1635 h 1744"/>
                <a:gd name="T54" fmla="*/ 437 w 1411"/>
                <a:gd name="T55" fmla="*/ 1597 h 1744"/>
                <a:gd name="T56" fmla="*/ 667 w 1411"/>
                <a:gd name="T57" fmla="*/ 1554 h 1744"/>
                <a:gd name="T58" fmla="*/ 696 w 1411"/>
                <a:gd name="T59" fmla="*/ 1620 h 1744"/>
                <a:gd name="T60" fmla="*/ 637 w 1411"/>
                <a:gd name="T61" fmla="*/ 1621 h 1744"/>
                <a:gd name="T62" fmla="*/ 667 w 1411"/>
                <a:gd name="T63" fmla="*/ 1554 h 1744"/>
                <a:gd name="T64" fmla="*/ 714 w 1411"/>
                <a:gd name="T65" fmla="*/ 1677 h 1744"/>
                <a:gd name="T66" fmla="*/ 752 w 1411"/>
                <a:gd name="T67" fmla="*/ 1562 h 1744"/>
                <a:gd name="T68" fmla="*/ 651 w 1411"/>
                <a:gd name="T69" fmla="*/ 1522 h 1744"/>
                <a:gd name="T70" fmla="*/ 577 w 1411"/>
                <a:gd name="T71" fmla="*/ 1744 h 1744"/>
                <a:gd name="T72" fmla="*/ 810 w 1411"/>
                <a:gd name="T73" fmla="*/ 1523 h 1744"/>
                <a:gd name="T74" fmla="*/ 810 w 1411"/>
                <a:gd name="T75" fmla="*/ 1672 h 1744"/>
                <a:gd name="T76" fmla="*/ 953 w 1411"/>
                <a:gd name="T77" fmla="*/ 1598 h 1744"/>
                <a:gd name="T78" fmla="*/ 860 w 1411"/>
                <a:gd name="T79" fmla="*/ 1551 h 1744"/>
                <a:gd name="T80" fmla="*/ 890 w 1411"/>
                <a:gd name="T81" fmla="*/ 1622 h 1744"/>
                <a:gd name="T82" fmla="*/ 829 w 1411"/>
                <a:gd name="T83" fmla="*/ 1622 h 1744"/>
                <a:gd name="T84" fmla="*/ 860 w 1411"/>
                <a:gd name="T85" fmla="*/ 1551 h 1744"/>
                <a:gd name="T86" fmla="*/ 1034 w 1411"/>
                <a:gd name="T87" fmla="*/ 1521 h 1744"/>
                <a:gd name="T88" fmla="*/ 964 w 1411"/>
                <a:gd name="T89" fmla="*/ 1678 h 1744"/>
                <a:gd name="T90" fmla="*/ 1059 w 1411"/>
                <a:gd name="T91" fmla="*/ 1559 h 1744"/>
                <a:gd name="T92" fmla="*/ 1230 w 1411"/>
                <a:gd name="T93" fmla="*/ 1594 h 1744"/>
                <a:gd name="T94" fmla="*/ 1120 w 1411"/>
                <a:gd name="T95" fmla="*/ 1515 h 1744"/>
                <a:gd name="T96" fmla="*/ 1139 w 1411"/>
                <a:gd name="T97" fmla="*/ 1547 h 1744"/>
                <a:gd name="T98" fmla="*/ 1157 w 1411"/>
                <a:gd name="T99" fmla="*/ 1576 h 1744"/>
                <a:gd name="T100" fmla="*/ 1095 w 1411"/>
                <a:gd name="T101" fmla="*/ 1674 h 1744"/>
                <a:gd name="T102" fmla="*/ 1182 w 1411"/>
                <a:gd name="T103" fmla="*/ 1678 h 1744"/>
                <a:gd name="T104" fmla="*/ 1178 w 1411"/>
                <a:gd name="T105" fmla="*/ 1605 h 1744"/>
                <a:gd name="T106" fmla="*/ 1144 w 1411"/>
                <a:gd name="T107" fmla="*/ 1646 h 1744"/>
                <a:gd name="T108" fmla="*/ 1128 w 1411"/>
                <a:gd name="T109" fmla="*/ 1614 h 1744"/>
                <a:gd name="T110" fmla="*/ 1008 w 1411"/>
                <a:gd name="T111" fmla="*/ 1411 h 1744"/>
                <a:gd name="T112" fmla="*/ 1225 w 1411"/>
                <a:gd name="T113" fmla="*/ 1411 h 1744"/>
                <a:gd name="T114" fmla="*/ 1268 w 1411"/>
                <a:gd name="T115" fmla="*/ 1285 h 1744"/>
                <a:gd name="T116" fmla="*/ 959 w 1411"/>
                <a:gd name="T117" fmla="*/ 1265 h 1744"/>
                <a:gd name="T118" fmla="*/ 1252 w 1411"/>
                <a:gd name="T119" fmla="*/ 1109 h 1744"/>
                <a:gd name="T120" fmla="*/ 1251 w 1411"/>
                <a:gd name="T121" fmla="*/ 1218 h 1744"/>
                <a:gd name="T122" fmla="*/ 299 w 1411"/>
                <a:gd name="T123" fmla="*/ 0 h 1744"/>
                <a:gd name="T124" fmla="*/ 330 w 1411"/>
                <a:gd name="T125" fmla="*/ 166 h 1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1" h="1744">
                  <a:moveTo>
                    <a:pt x="623" y="0"/>
                  </a:moveTo>
                  <a:cubicBezTo>
                    <a:pt x="636" y="52"/>
                    <a:pt x="643" y="108"/>
                    <a:pt x="643" y="169"/>
                  </a:cubicBezTo>
                  <a:cubicBezTo>
                    <a:pt x="643" y="305"/>
                    <a:pt x="595" y="441"/>
                    <a:pt x="514" y="534"/>
                  </a:cubicBezTo>
                  <a:cubicBezTo>
                    <a:pt x="417" y="643"/>
                    <a:pt x="276" y="702"/>
                    <a:pt x="107" y="702"/>
                  </a:cubicBezTo>
                  <a:cubicBezTo>
                    <a:pt x="70" y="702"/>
                    <a:pt x="34" y="699"/>
                    <a:pt x="0" y="694"/>
                  </a:cubicBezTo>
                  <a:lnTo>
                    <a:pt x="0" y="1411"/>
                  </a:lnTo>
                  <a:lnTo>
                    <a:pt x="404" y="1411"/>
                  </a:lnTo>
                  <a:lnTo>
                    <a:pt x="404" y="1042"/>
                  </a:lnTo>
                  <a:lnTo>
                    <a:pt x="505" y="1042"/>
                  </a:lnTo>
                  <a:lnTo>
                    <a:pt x="505" y="1203"/>
                  </a:lnTo>
                  <a:lnTo>
                    <a:pt x="622" y="1042"/>
                  </a:lnTo>
                  <a:lnTo>
                    <a:pt x="735" y="1042"/>
                  </a:lnTo>
                  <a:lnTo>
                    <a:pt x="596" y="1214"/>
                  </a:lnTo>
                  <a:lnTo>
                    <a:pt x="723" y="1380"/>
                  </a:lnTo>
                  <a:lnTo>
                    <a:pt x="853" y="1042"/>
                  </a:lnTo>
                  <a:lnTo>
                    <a:pt x="974" y="1042"/>
                  </a:lnTo>
                  <a:lnTo>
                    <a:pt x="1116" y="1411"/>
                  </a:lnTo>
                  <a:lnTo>
                    <a:pt x="1124" y="1411"/>
                  </a:lnTo>
                  <a:lnTo>
                    <a:pt x="1124" y="1042"/>
                  </a:lnTo>
                  <a:lnTo>
                    <a:pt x="1259" y="1042"/>
                  </a:lnTo>
                  <a:cubicBezTo>
                    <a:pt x="1294" y="1042"/>
                    <a:pt x="1323" y="1046"/>
                    <a:pt x="1346" y="1054"/>
                  </a:cubicBezTo>
                  <a:cubicBezTo>
                    <a:pt x="1369" y="1063"/>
                    <a:pt x="1386" y="1076"/>
                    <a:pt x="1398" y="1094"/>
                  </a:cubicBezTo>
                  <a:cubicBezTo>
                    <a:pt x="1404" y="1104"/>
                    <a:pt x="1409" y="1115"/>
                    <a:pt x="1411" y="1128"/>
                  </a:cubicBezTo>
                  <a:lnTo>
                    <a:pt x="1411" y="0"/>
                  </a:lnTo>
                  <a:lnTo>
                    <a:pt x="623" y="0"/>
                  </a:lnTo>
                  <a:close/>
                  <a:moveTo>
                    <a:pt x="92" y="1554"/>
                  </a:moveTo>
                  <a:cubicBezTo>
                    <a:pt x="99" y="1554"/>
                    <a:pt x="105" y="1556"/>
                    <a:pt x="109" y="1559"/>
                  </a:cubicBezTo>
                  <a:cubicBezTo>
                    <a:pt x="114" y="1562"/>
                    <a:pt x="118" y="1567"/>
                    <a:pt x="121" y="1574"/>
                  </a:cubicBezTo>
                  <a:cubicBezTo>
                    <a:pt x="124" y="1580"/>
                    <a:pt x="125" y="1587"/>
                    <a:pt x="125" y="1596"/>
                  </a:cubicBezTo>
                  <a:cubicBezTo>
                    <a:pt x="125" y="1605"/>
                    <a:pt x="124" y="1614"/>
                    <a:pt x="121" y="1620"/>
                  </a:cubicBezTo>
                  <a:cubicBezTo>
                    <a:pt x="118" y="1627"/>
                    <a:pt x="114" y="1632"/>
                    <a:pt x="109" y="1635"/>
                  </a:cubicBezTo>
                  <a:cubicBezTo>
                    <a:pt x="104" y="1639"/>
                    <a:pt x="98" y="1641"/>
                    <a:pt x="91" y="1641"/>
                  </a:cubicBezTo>
                  <a:cubicBezTo>
                    <a:pt x="84" y="1641"/>
                    <a:pt x="78" y="1639"/>
                    <a:pt x="73" y="1636"/>
                  </a:cubicBezTo>
                  <a:cubicBezTo>
                    <a:pt x="68" y="1632"/>
                    <a:pt x="64" y="1627"/>
                    <a:pt x="62" y="1621"/>
                  </a:cubicBezTo>
                  <a:cubicBezTo>
                    <a:pt x="59" y="1614"/>
                    <a:pt x="57" y="1607"/>
                    <a:pt x="57" y="1598"/>
                  </a:cubicBezTo>
                  <a:cubicBezTo>
                    <a:pt x="57" y="1588"/>
                    <a:pt x="59" y="1580"/>
                    <a:pt x="62" y="1574"/>
                  </a:cubicBezTo>
                  <a:cubicBezTo>
                    <a:pt x="65" y="1567"/>
                    <a:pt x="69" y="1563"/>
                    <a:pt x="74" y="1559"/>
                  </a:cubicBezTo>
                  <a:cubicBezTo>
                    <a:pt x="79" y="1556"/>
                    <a:pt x="85" y="1554"/>
                    <a:pt x="92" y="1554"/>
                  </a:cubicBezTo>
                  <a:close/>
                  <a:moveTo>
                    <a:pt x="57" y="1656"/>
                  </a:moveTo>
                  <a:cubicBezTo>
                    <a:pt x="64" y="1665"/>
                    <a:pt x="72" y="1671"/>
                    <a:pt x="80" y="1676"/>
                  </a:cubicBezTo>
                  <a:cubicBezTo>
                    <a:pt x="89" y="1681"/>
                    <a:pt x="99" y="1683"/>
                    <a:pt x="111" y="1683"/>
                  </a:cubicBezTo>
                  <a:cubicBezTo>
                    <a:pt x="121" y="1683"/>
                    <a:pt x="130" y="1681"/>
                    <a:pt x="139" y="1677"/>
                  </a:cubicBezTo>
                  <a:cubicBezTo>
                    <a:pt x="148" y="1673"/>
                    <a:pt x="156" y="1667"/>
                    <a:pt x="162" y="1659"/>
                  </a:cubicBezTo>
                  <a:cubicBezTo>
                    <a:pt x="168" y="1652"/>
                    <a:pt x="174" y="1643"/>
                    <a:pt x="177" y="1632"/>
                  </a:cubicBezTo>
                  <a:cubicBezTo>
                    <a:pt x="181" y="1622"/>
                    <a:pt x="183" y="1610"/>
                    <a:pt x="183" y="1597"/>
                  </a:cubicBezTo>
                  <a:cubicBezTo>
                    <a:pt x="183" y="1584"/>
                    <a:pt x="181" y="1572"/>
                    <a:pt x="177" y="1562"/>
                  </a:cubicBezTo>
                  <a:cubicBezTo>
                    <a:pt x="174" y="1551"/>
                    <a:pt x="169" y="1542"/>
                    <a:pt x="162" y="1535"/>
                  </a:cubicBezTo>
                  <a:cubicBezTo>
                    <a:pt x="156" y="1528"/>
                    <a:pt x="148" y="1522"/>
                    <a:pt x="139" y="1518"/>
                  </a:cubicBezTo>
                  <a:cubicBezTo>
                    <a:pt x="130" y="1514"/>
                    <a:pt x="121" y="1512"/>
                    <a:pt x="110" y="1512"/>
                  </a:cubicBezTo>
                  <a:cubicBezTo>
                    <a:pt x="97" y="1512"/>
                    <a:pt x="86" y="1516"/>
                    <a:pt x="76" y="1522"/>
                  </a:cubicBezTo>
                  <a:cubicBezTo>
                    <a:pt x="66" y="1528"/>
                    <a:pt x="58" y="1536"/>
                    <a:pt x="52" y="1548"/>
                  </a:cubicBezTo>
                  <a:lnTo>
                    <a:pt x="52" y="1517"/>
                  </a:lnTo>
                  <a:lnTo>
                    <a:pt x="2" y="1517"/>
                  </a:lnTo>
                  <a:lnTo>
                    <a:pt x="2" y="1744"/>
                  </a:lnTo>
                  <a:lnTo>
                    <a:pt x="57" y="1744"/>
                  </a:lnTo>
                  <a:lnTo>
                    <a:pt x="57" y="1656"/>
                  </a:lnTo>
                  <a:close/>
                  <a:moveTo>
                    <a:pt x="281" y="1512"/>
                  </a:moveTo>
                  <a:cubicBezTo>
                    <a:pt x="261" y="1512"/>
                    <a:pt x="244" y="1516"/>
                    <a:pt x="231" y="1523"/>
                  </a:cubicBezTo>
                  <a:cubicBezTo>
                    <a:pt x="217" y="1529"/>
                    <a:pt x="206" y="1539"/>
                    <a:pt x="199" y="1552"/>
                  </a:cubicBezTo>
                  <a:cubicBezTo>
                    <a:pt x="192" y="1565"/>
                    <a:pt x="188" y="1580"/>
                    <a:pt x="188" y="1598"/>
                  </a:cubicBezTo>
                  <a:cubicBezTo>
                    <a:pt x="188" y="1615"/>
                    <a:pt x="192" y="1631"/>
                    <a:pt x="199" y="1643"/>
                  </a:cubicBezTo>
                  <a:cubicBezTo>
                    <a:pt x="206" y="1656"/>
                    <a:pt x="217" y="1666"/>
                    <a:pt x="231" y="1672"/>
                  </a:cubicBezTo>
                  <a:cubicBezTo>
                    <a:pt x="244" y="1679"/>
                    <a:pt x="261" y="1682"/>
                    <a:pt x="281" y="1682"/>
                  </a:cubicBezTo>
                  <a:cubicBezTo>
                    <a:pt x="300" y="1682"/>
                    <a:pt x="317" y="1679"/>
                    <a:pt x="331" y="1672"/>
                  </a:cubicBezTo>
                  <a:cubicBezTo>
                    <a:pt x="345" y="1666"/>
                    <a:pt x="355" y="1656"/>
                    <a:pt x="363" y="1643"/>
                  </a:cubicBezTo>
                  <a:cubicBezTo>
                    <a:pt x="370" y="1631"/>
                    <a:pt x="374" y="1615"/>
                    <a:pt x="374" y="1598"/>
                  </a:cubicBezTo>
                  <a:cubicBezTo>
                    <a:pt x="374" y="1580"/>
                    <a:pt x="370" y="1565"/>
                    <a:pt x="363" y="1552"/>
                  </a:cubicBezTo>
                  <a:cubicBezTo>
                    <a:pt x="355" y="1539"/>
                    <a:pt x="345" y="1529"/>
                    <a:pt x="331" y="1523"/>
                  </a:cubicBezTo>
                  <a:cubicBezTo>
                    <a:pt x="317" y="1516"/>
                    <a:pt x="300" y="1512"/>
                    <a:pt x="281" y="1512"/>
                  </a:cubicBezTo>
                  <a:close/>
                  <a:moveTo>
                    <a:pt x="281" y="1551"/>
                  </a:moveTo>
                  <a:cubicBezTo>
                    <a:pt x="288" y="1551"/>
                    <a:pt x="294" y="1553"/>
                    <a:pt x="299" y="1557"/>
                  </a:cubicBezTo>
                  <a:cubicBezTo>
                    <a:pt x="304" y="1560"/>
                    <a:pt x="308" y="1566"/>
                    <a:pt x="311" y="1573"/>
                  </a:cubicBezTo>
                  <a:cubicBezTo>
                    <a:pt x="314" y="1579"/>
                    <a:pt x="316" y="1588"/>
                    <a:pt x="316" y="1597"/>
                  </a:cubicBezTo>
                  <a:cubicBezTo>
                    <a:pt x="316" y="1607"/>
                    <a:pt x="314" y="1615"/>
                    <a:pt x="311" y="1622"/>
                  </a:cubicBezTo>
                  <a:cubicBezTo>
                    <a:pt x="308" y="1629"/>
                    <a:pt x="304" y="1634"/>
                    <a:pt x="299" y="1638"/>
                  </a:cubicBezTo>
                  <a:cubicBezTo>
                    <a:pt x="294" y="1641"/>
                    <a:pt x="288" y="1643"/>
                    <a:pt x="281" y="1643"/>
                  </a:cubicBezTo>
                  <a:cubicBezTo>
                    <a:pt x="274" y="1643"/>
                    <a:pt x="268" y="1641"/>
                    <a:pt x="263" y="1638"/>
                  </a:cubicBezTo>
                  <a:cubicBezTo>
                    <a:pt x="257" y="1634"/>
                    <a:pt x="253" y="1629"/>
                    <a:pt x="250" y="1622"/>
                  </a:cubicBezTo>
                  <a:cubicBezTo>
                    <a:pt x="247" y="1615"/>
                    <a:pt x="245" y="1607"/>
                    <a:pt x="245" y="1597"/>
                  </a:cubicBezTo>
                  <a:cubicBezTo>
                    <a:pt x="245" y="1588"/>
                    <a:pt x="247" y="1580"/>
                    <a:pt x="250" y="1573"/>
                  </a:cubicBezTo>
                  <a:cubicBezTo>
                    <a:pt x="253" y="1566"/>
                    <a:pt x="257" y="1561"/>
                    <a:pt x="262" y="1557"/>
                  </a:cubicBezTo>
                  <a:cubicBezTo>
                    <a:pt x="268" y="1553"/>
                    <a:pt x="274" y="1551"/>
                    <a:pt x="281" y="1551"/>
                  </a:cubicBezTo>
                  <a:close/>
                  <a:moveTo>
                    <a:pt x="505" y="1411"/>
                  </a:moveTo>
                  <a:lnTo>
                    <a:pt x="505" y="1539"/>
                  </a:lnTo>
                  <a:cubicBezTo>
                    <a:pt x="499" y="1530"/>
                    <a:pt x="491" y="1523"/>
                    <a:pt x="482" y="1519"/>
                  </a:cubicBezTo>
                  <a:cubicBezTo>
                    <a:pt x="473" y="1515"/>
                    <a:pt x="463" y="1512"/>
                    <a:pt x="452" y="1512"/>
                  </a:cubicBezTo>
                  <a:cubicBezTo>
                    <a:pt x="437" y="1513"/>
                    <a:pt x="425" y="1516"/>
                    <a:pt x="414" y="1523"/>
                  </a:cubicBezTo>
                  <a:cubicBezTo>
                    <a:pt x="403" y="1529"/>
                    <a:pt x="395" y="1539"/>
                    <a:pt x="389" y="1551"/>
                  </a:cubicBezTo>
                  <a:cubicBezTo>
                    <a:pt x="383" y="1564"/>
                    <a:pt x="380" y="1578"/>
                    <a:pt x="380" y="1595"/>
                  </a:cubicBezTo>
                  <a:cubicBezTo>
                    <a:pt x="380" y="1608"/>
                    <a:pt x="382" y="1620"/>
                    <a:pt x="385" y="1631"/>
                  </a:cubicBezTo>
                  <a:cubicBezTo>
                    <a:pt x="389" y="1641"/>
                    <a:pt x="394" y="1650"/>
                    <a:pt x="400" y="1658"/>
                  </a:cubicBezTo>
                  <a:cubicBezTo>
                    <a:pt x="407" y="1665"/>
                    <a:pt x="414" y="1671"/>
                    <a:pt x="423" y="1675"/>
                  </a:cubicBezTo>
                  <a:cubicBezTo>
                    <a:pt x="432" y="1679"/>
                    <a:pt x="442" y="1681"/>
                    <a:pt x="452" y="1681"/>
                  </a:cubicBezTo>
                  <a:cubicBezTo>
                    <a:pt x="465" y="1681"/>
                    <a:pt x="476" y="1678"/>
                    <a:pt x="486" y="1672"/>
                  </a:cubicBezTo>
                  <a:cubicBezTo>
                    <a:pt x="496" y="1666"/>
                    <a:pt x="504" y="1657"/>
                    <a:pt x="511" y="1646"/>
                  </a:cubicBezTo>
                  <a:lnTo>
                    <a:pt x="511" y="1678"/>
                  </a:lnTo>
                  <a:lnTo>
                    <a:pt x="560" y="1678"/>
                  </a:lnTo>
                  <a:lnTo>
                    <a:pt x="560" y="1411"/>
                  </a:lnTo>
                  <a:lnTo>
                    <a:pt x="621" y="1411"/>
                  </a:lnTo>
                  <a:lnTo>
                    <a:pt x="505" y="1242"/>
                  </a:lnTo>
                  <a:lnTo>
                    <a:pt x="505" y="1410"/>
                  </a:lnTo>
                  <a:lnTo>
                    <a:pt x="505" y="1411"/>
                  </a:lnTo>
                  <a:close/>
                  <a:moveTo>
                    <a:pt x="469" y="1553"/>
                  </a:moveTo>
                  <a:cubicBezTo>
                    <a:pt x="476" y="1553"/>
                    <a:pt x="483" y="1555"/>
                    <a:pt x="488" y="1558"/>
                  </a:cubicBezTo>
                  <a:cubicBezTo>
                    <a:pt x="493" y="1562"/>
                    <a:pt x="497" y="1567"/>
                    <a:pt x="500" y="1573"/>
                  </a:cubicBezTo>
                  <a:cubicBezTo>
                    <a:pt x="503" y="1580"/>
                    <a:pt x="505" y="1587"/>
                    <a:pt x="505" y="1596"/>
                  </a:cubicBezTo>
                  <a:cubicBezTo>
                    <a:pt x="505" y="1606"/>
                    <a:pt x="503" y="1613"/>
                    <a:pt x="500" y="1620"/>
                  </a:cubicBezTo>
                  <a:cubicBezTo>
                    <a:pt x="498" y="1626"/>
                    <a:pt x="494" y="1631"/>
                    <a:pt x="489" y="1635"/>
                  </a:cubicBezTo>
                  <a:cubicBezTo>
                    <a:pt x="484" y="1638"/>
                    <a:pt x="477" y="1640"/>
                    <a:pt x="470" y="1640"/>
                  </a:cubicBezTo>
                  <a:cubicBezTo>
                    <a:pt x="464" y="1640"/>
                    <a:pt x="458" y="1638"/>
                    <a:pt x="453" y="1635"/>
                  </a:cubicBezTo>
                  <a:cubicBezTo>
                    <a:pt x="448" y="1631"/>
                    <a:pt x="444" y="1626"/>
                    <a:pt x="441" y="1620"/>
                  </a:cubicBezTo>
                  <a:cubicBezTo>
                    <a:pt x="438" y="1614"/>
                    <a:pt x="437" y="1606"/>
                    <a:pt x="437" y="1597"/>
                  </a:cubicBezTo>
                  <a:cubicBezTo>
                    <a:pt x="437" y="1588"/>
                    <a:pt x="438" y="1580"/>
                    <a:pt x="441" y="1574"/>
                  </a:cubicBezTo>
                  <a:cubicBezTo>
                    <a:pt x="444" y="1567"/>
                    <a:pt x="448" y="1562"/>
                    <a:pt x="453" y="1558"/>
                  </a:cubicBezTo>
                  <a:cubicBezTo>
                    <a:pt x="458" y="1555"/>
                    <a:pt x="463" y="1553"/>
                    <a:pt x="469" y="1553"/>
                  </a:cubicBezTo>
                  <a:close/>
                  <a:moveTo>
                    <a:pt x="667" y="1554"/>
                  </a:moveTo>
                  <a:cubicBezTo>
                    <a:pt x="674" y="1554"/>
                    <a:pt x="679" y="1556"/>
                    <a:pt x="684" y="1559"/>
                  </a:cubicBezTo>
                  <a:cubicBezTo>
                    <a:pt x="689" y="1563"/>
                    <a:pt x="693" y="1567"/>
                    <a:pt x="696" y="1574"/>
                  </a:cubicBezTo>
                  <a:cubicBezTo>
                    <a:pt x="699" y="1580"/>
                    <a:pt x="700" y="1587"/>
                    <a:pt x="700" y="1596"/>
                  </a:cubicBezTo>
                  <a:cubicBezTo>
                    <a:pt x="700" y="1605"/>
                    <a:pt x="699" y="1614"/>
                    <a:pt x="696" y="1620"/>
                  </a:cubicBezTo>
                  <a:cubicBezTo>
                    <a:pt x="693" y="1627"/>
                    <a:pt x="689" y="1632"/>
                    <a:pt x="684" y="1635"/>
                  </a:cubicBezTo>
                  <a:cubicBezTo>
                    <a:pt x="679" y="1639"/>
                    <a:pt x="673" y="1641"/>
                    <a:pt x="666" y="1641"/>
                  </a:cubicBezTo>
                  <a:cubicBezTo>
                    <a:pt x="659" y="1641"/>
                    <a:pt x="653" y="1639"/>
                    <a:pt x="648" y="1636"/>
                  </a:cubicBezTo>
                  <a:cubicBezTo>
                    <a:pt x="643" y="1632"/>
                    <a:pt x="639" y="1627"/>
                    <a:pt x="637" y="1621"/>
                  </a:cubicBezTo>
                  <a:cubicBezTo>
                    <a:pt x="634" y="1614"/>
                    <a:pt x="632" y="1607"/>
                    <a:pt x="632" y="1598"/>
                  </a:cubicBezTo>
                  <a:cubicBezTo>
                    <a:pt x="632" y="1588"/>
                    <a:pt x="634" y="1580"/>
                    <a:pt x="637" y="1574"/>
                  </a:cubicBezTo>
                  <a:cubicBezTo>
                    <a:pt x="639" y="1567"/>
                    <a:pt x="643" y="1563"/>
                    <a:pt x="649" y="1559"/>
                  </a:cubicBezTo>
                  <a:cubicBezTo>
                    <a:pt x="654" y="1556"/>
                    <a:pt x="660" y="1554"/>
                    <a:pt x="667" y="1554"/>
                  </a:cubicBezTo>
                  <a:close/>
                  <a:moveTo>
                    <a:pt x="632" y="1656"/>
                  </a:moveTo>
                  <a:cubicBezTo>
                    <a:pt x="639" y="1665"/>
                    <a:pt x="646" y="1671"/>
                    <a:pt x="655" y="1676"/>
                  </a:cubicBezTo>
                  <a:cubicBezTo>
                    <a:pt x="664" y="1681"/>
                    <a:pt x="674" y="1683"/>
                    <a:pt x="685" y="1683"/>
                  </a:cubicBezTo>
                  <a:cubicBezTo>
                    <a:pt x="696" y="1683"/>
                    <a:pt x="705" y="1681"/>
                    <a:pt x="714" y="1677"/>
                  </a:cubicBezTo>
                  <a:cubicBezTo>
                    <a:pt x="723" y="1673"/>
                    <a:pt x="730" y="1667"/>
                    <a:pt x="737" y="1659"/>
                  </a:cubicBezTo>
                  <a:cubicBezTo>
                    <a:pt x="743" y="1652"/>
                    <a:pt x="748" y="1643"/>
                    <a:pt x="752" y="1632"/>
                  </a:cubicBezTo>
                  <a:cubicBezTo>
                    <a:pt x="756" y="1622"/>
                    <a:pt x="757" y="1610"/>
                    <a:pt x="757" y="1597"/>
                  </a:cubicBezTo>
                  <a:cubicBezTo>
                    <a:pt x="757" y="1584"/>
                    <a:pt x="756" y="1572"/>
                    <a:pt x="752" y="1562"/>
                  </a:cubicBezTo>
                  <a:cubicBezTo>
                    <a:pt x="749" y="1551"/>
                    <a:pt x="744" y="1542"/>
                    <a:pt x="737" y="1535"/>
                  </a:cubicBezTo>
                  <a:cubicBezTo>
                    <a:pt x="731" y="1528"/>
                    <a:pt x="723" y="1522"/>
                    <a:pt x="714" y="1518"/>
                  </a:cubicBezTo>
                  <a:cubicBezTo>
                    <a:pt x="705" y="1514"/>
                    <a:pt x="696" y="1512"/>
                    <a:pt x="685" y="1512"/>
                  </a:cubicBezTo>
                  <a:cubicBezTo>
                    <a:pt x="672" y="1512"/>
                    <a:pt x="661" y="1516"/>
                    <a:pt x="651" y="1522"/>
                  </a:cubicBezTo>
                  <a:cubicBezTo>
                    <a:pt x="641" y="1528"/>
                    <a:pt x="633" y="1536"/>
                    <a:pt x="627" y="1548"/>
                  </a:cubicBezTo>
                  <a:lnTo>
                    <a:pt x="627" y="1517"/>
                  </a:lnTo>
                  <a:lnTo>
                    <a:pt x="577" y="1517"/>
                  </a:lnTo>
                  <a:lnTo>
                    <a:pt x="577" y="1744"/>
                  </a:lnTo>
                  <a:lnTo>
                    <a:pt x="632" y="1744"/>
                  </a:lnTo>
                  <a:lnTo>
                    <a:pt x="632" y="1656"/>
                  </a:lnTo>
                  <a:close/>
                  <a:moveTo>
                    <a:pt x="860" y="1512"/>
                  </a:moveTo>
                  <a:cubicBezTo>
                    <a:pt x="840" y="1512"/>
                    <a:pt x="823" y="1516"/>
                    <a:pt x="810" y="1523"/>
                  </a:cubicBezTo>
                  <a:cubicBezTo>
                    <a:pt x="796" y="1529"/>
                    <a:pt x="785" y="1539"/>
                    <a:pt x="778" y="1552"/>
                  </a:cubicBezTo>
                  <a:cubicBezTo>
                    <a:pt x="771" y="1565"/>
                    <a:pt x="767" y="1580"/>
                    <a:pt x="767" y="1598"/>
                  </a:cubicBezTo>
                  <a:cubicBezTo>
                    <a:pt x="767" y="1615"/>
                    <a:pt x="771" y="1631"/>
                    <a:pt x="778" y="1643"/>
                  </a:cubicBezTo>
                  <a:cubicBezTo>
                    <a:pt x="785" y="1656"/>
                    <a:pt x="796" y="1666"/>
                    <a:pt x="810" y="1672"/>
                  </a:cubicBezTo>
                  <a:cubicBezTo>
                    <a:pt x="824" y="1679"/>
                    <a:pt x="840" y="1682"/>
                    <a:pt x="860" y="1682"/>
                  </a:cubicBezTo>
                  <a:cubicBezTo>
                    <a:pt x="879" y="1682"/>
                    <a:pt x="896" y="1679"/>
                    <a:pt x="910" y="1672"/>
                  </a:cubicBezTo>
                  <a:cubicBezTo>
                    <a:pt x="924" y="1666"/>
                    <a:pt x="934" y="1656"/>
                    <a:pt x="942" y="1643"/>
                  </a:cubicBezTo>
                  <a:cubicBezTo>
                    <a:pt x="949" y="1631"/>
                    <a:pt x="953" y="1615"/>
                    <a:pt x="953" y="1598"/>
                  </a:cubicBezTo>
                  <a:cubicBezTo>
                    <a:pt x="953" y="1580"/>
                    <a:pt x="949" y="1565"/>
                    <a:pt x="942" y="1552"/>
                  </a:cubicBezTo>
                  <a:cubicBezTo>
                    <a:pt x="934" y="1539"/>
                    <a:pt x="924" y="1529"/>
                    <a:pt x="910" y="1523"/>
                  </a:cubicBezTo>
                  <a:cubicBezTo>
                    <a:pt x="896" y="1516"/>
                    <a:pt x="879" y="1512"/>
                    <a:pt x="860" y="1512"/>
                  </a:cubicBezTo>
                  <a:close/>
                  <a:moveTo>
                    <a:pt x="860" y="1551"/>
                  </a:moveTo>
                  <a:cubicBezTo>
                    <a:pt x="867" y="1551"/>
                    <a:pt x="873" y="1553"/>
                    <a:pt x="878" y="1557"/>
                  </a:cubicBezTo>
                  <a:cubicBezTo>
                    <a:pt x="883" y="1560"/>
                    <a:pt x="887" y="1566"/>
                    <a:pt x="890" y="1573"/>
                  </a:cubicBezTo>
                  <a:cubicBezTo>
                    <a:pt x="893" y="1579"/>
                    <a:pt x="895" y="1588"/>
                    <a:pt x="895" y="1597"/>
                  </a:cubicBezTo>
                  <a:cubicBezTo>
                    <a:pt x="895" y="1607"/>
                    <a:pt x="893" y="1615"/>
                    <a:pt x="890" y="1622"/>
                  </a:cubicBezTo>
                  <a:cubicBezTo>
                    <a:pt x="887" y="1629"/>
                    <a:pt x="883" y="1634"/>
                    <a:pt x="878" y="1638"/>
                  </a:cubicBezTo>
                  <a:cubicBezTo>
                    <a:pt x="873" y="1641"/>
                    <a:pt x="867" y="1643"/>
                    <a:pt x="860" y="1643"/>
                  </a:cubicBezTo>
                  <a:cubicBezTo>
                    <a:pt x="853" y="1643"/>
                    <a:pt x="847" y="1641"/>
                    <a:pt x="842" y="1638"/>
                  </a:cubicBezTo>
                  <a:cubicBezTo>
                    <a:pt x="836" y="1634"/>
                    <a:pt x="832" y="1629"/>
                    <a:pt x="829" y="1622"/>
                  </a:cubicBezTo>
                  <a:cubicBezTo>
                    <a:pt x="826" y="1615"/>
                    <a:pt x="825" y="1607"/>
                    <a:pt x="824" y="1597"/>
                  </a:cubicBezTo>
                  <a:cubicBezTo>
                    <a:pt x="825" y="1588"/>
                    <a:pt x="826" y="1580"/>
                    <a:pt x="829" y="1573"/>
                  </a:cubicBezTo>
                  <a:cubicBezTo>
                    <a:pt x="832" y="1566"/>
                    <a:pt x="836" y="1561"/>
                    <a:pt x="841" y="1557"/>
                  </a:cubicBezTo>
                  <a:cubicBezTo>
                    <a:pt x="847" y="1553"/>
                    <a:pt x="853" y="1551"/>
                    <a:pt x="860" y="1551"/>
                  </a:cubicBezTo>
                  <a:close/>
                  <a:moveTo>
                    <a:pt x="1079" y="1514"/>
                  </a:moveTo>
                  <a:cubicBezTo>
                    <a:pt x="1076" y="1514"/>
                    <a:pt x="1073" y="1513"/>
                    <a:pt x="1070" y="1513"/>
                  </a:cubicBezTo>
                  <a:cubicBezTo>
                    <a:pt x="1068" y="1513"/>
                    <a:pt x="1065" y="1512"/>
                    <a:pt x="1063" y="1512"/>
                  </a:cubicBezTo>
                  <a:cubicBezTo>
                    <a:pt x="1052" y="1512"/>
                    <a:pt x="1042" y="1515"/>
                    <a:pt x="1034" y="1521"/>
                  </a:cubicBezTo>
                  <a:cubicBezTo>
                    <a:pt x="1026" y="1527"/>
                    <a:pt x="1019" y="1536"/>
                    <a:pt x="1013" y="1548"/>
                  </a:cubicBezTo>
                  <a:lnTo>
                    <a:pt x="1013" y="1517"/>
                  </a:lnTo>
                  <a:lnTo>
                    <a:pt x="964" y="1517"/>
                  </a:lnTo>
                  <a:lnTo>
                    <a:pt x="964" y="1678"/>
                  </a:lnTo>
                  <a:lnTo>
                    <a:pt x="1019" y="1678"/>
                  </a:lnTo>
                  <a:lnTo>
                    <a:pt x="1019" y="1610"/>
                  </a:lnTo>
                  <a:cubicBezTo>
                    <a:pt x="1019" y="1593"/>
                    <a:pt x="1023" y="1580"/>
                    <a:pt x="1030" y="1572"/>
                  </a:cubicBezTo>
                  <a:cubicBezTo>
                    <a:pt x="1036" y="1563"/>
                    <a:pt x="1046" y="1559"/>
                    <a:pt x="1059" y="1559"/>
                  </a:cubicBezTo>
                  <a:cubicBezTo>
                    <a:pt x="1062" y="1559"/>
                    <a:pt x="1065" y="1559"/>
                    <a:pt x="1068" y="1560"/>
                  </a:cubicBezTo>
                  <a:cubicBezTo>
                    <a:pt x="1071" y="1560"/>
                    <a:pt x="1074" y="1561"/>
                    <a:pt x="1077" y="1562"/>
                  </a:cubicBezTo>
                  <a:lnTo>
                    <a:pt x="1079" y="1514"/>
                  </a:lnTo>
                  <a:close/>
                  <a:moveTo>
                    <a:pt x="1230" y="1594"/>
                  </a:moveTo>
                  <a:cubicBezTo>
                    <a:pt x="1230" y="1575"/>
                    <a:pt x="1228" y="1560"/>
                    <a:pt x="1222" y="1548"/>
                  </a:cubicBezTo>
                  <a:cubicBezTo>
                    <a:pt x="1217" y="1536"/>
                    <a:pt x="1209" y="1527"/>
                    <a:pt x="1197" y="1521"/>
                  </a:cubicBezTo>
                  <a:cubicBezTo>
                    <a:pt x="1186" y="1515"/>
                    <a:pt x="1171" y="1512"/>
                    <a:pt x="1154" y="1512"/>
                  </a:cubicBezTo>
                  <a:cubicBezTo>
                    <a:pt x="1142" y="1512"/>
                    <a:pt x="1130" y="1513"/>
                    <a:pt x="1120" y="1515"/>
                  </a:cubicBezTo>
                  <a:cubicBezTo>
                    <a:pt x="1109" y="1517"/>
                    <a:pt x="1099" y="1519"/>
                    <a:pt x="1090" y="1523"/>
                  </a:cubicBezTo>
                  <a:lnTo>
                    <a:pt x="1091" y="1560"/>
                  </a:lnTo>
                  <a:cubicBezTo>
                    <a:pt x="1100" y="1555"/>
                    <a:pt x="1109" y="1552"/>
                    <a:pt x="1117" y="1550"/>
                  </a:cubicBezTo>
                  <a:cubicBezTo>
                    <a:pt x="1125" y="1548"/>
                    <a:pt x="1132" y="1547"/>
                    <a:pt x="1139" y="1547"/>
                  </a:cubicBezTo>
                  <a:cubicBezTo>
                    <a:pt x="1152" y="1547"/>
                    <a:pt x="1161" y="1549"/>
                    <a:pt x="1168" y="1554"/>
                  </a:cubicBezTo>
                  <a:cubicBezTo>
                    <a:pt x="1175" y="1558"/>
                    <a:pt x="1178" y="1565"/>
                    <a:pt x="1178" y="1574"/>
                  </a:cubicBezTo>
                  <a:lnTo>
                    <a:pt x="1178" y="1576"/>
                  </a:lnTo>
                  <a:lnTo>
                    <a:pt x="1157" y="1576"/>
                  </a:lnTo>
                  <a:cubicBezTo>
                    <a:pt x="1127" y="1576"/>
                    <a:pt x="1106" y="1580"/>
                    <a:pt x="1091" y="1589"/>
                  </a:cubicBezTo>
                  <a:cubicBezTo>
                    <a:pt x="1077" y="1598"/>
                    <a:pt x="1070" y="1611"/>
                    <a:pt x="1070" y="1629"/>
                  </a:cubicBezTo>
                  <a:cubicBezTo>
                    <a:pt x="1070" y="1639"/>
                    <a:pt x="1072" y="1648"/>
                    <a:pt x="1077" y="1656"/>
                  </a:cubicBezTo>
                  <a:cubicBezTo>
                    <a:pt x="1081" y="1664"/>
                    <a:pt x="1087" y="1670"/>
                    <a:pt x="1095" y="1674"/>
                  </a:cubicBezTo>
                  <a:cubicBezTo>
                    <a:pt x="1103" y="1678"/>
                    <a:pt x="1113" y="1680"/>
                    <a:pt x="1124" y="1680"/>
                  </a:cubicBezTo>
                  <a:cubicBezTo>
                    <a:pt x="1137" y="1680"/>
                    <a:pt x="1148" y="1678"/>
                    <a:pt x="1157" y="1674"/>
                  </a:cubicBezTo>
                  <a:cubicBezTo>
                    <a:pt x="1166" y="1670"/>
                    <a:pt x="1174" y="1663"/>
                    <a:pt x="1181" y="1653"/>
                  </a:cubicBezTo>
                  <a:lnTo>
                    <a:pt x="1182" y="1678"/>
                  </a:lnTo>
                  <a:lnTo>
                    <a:pt x="1230" y="1678"/>
                  </a:lnTo>
                  <a:lnTo>
                    <a:pt x="1230" y="1594"/>
                  </a:lnTo>
                  <a:close/>
                  <a:moveTo>
                    <a:pt x="1169" y="1605"/>
                  </a:moveTo>
                  <a:lnTo>
                    <a:pt x="1178" y="1605"/>
                  </a:lnTo>
                  <a:lnTo>
                    <a:pt x="1178" y="1610"/>
                  </a:lnTo>
                  <a:cubicBezTo>
                    <a:pt x="1178" y="1617"/>
                    <a:pt x="1177" y="1623"/>
                    <a:pt x="1174" y="1629"/>
                  </a:cubicBezTo>
                  <a:cubicBezTo>
                    <a:pt x="1171" y="1634"/>
                    <a:pt x="1167" y="1639"/>
                    <a:pt x="1161" y="1642"/>
                  </a:cubicBezTo>
                  <a:cubicBezTo>
                    <a:pt x="1156" y="1644"/>
                    <a:pt x="1150" y="1646"/>
                    <a:pt x="1144" y="1646"/>
                  </a:cubicBezTo>
                  <a:cubicBezTo>
                    <a:pt x="1140" y="1646"/>
                    <a:pt x="1136" y="1645"/>
                    <a:pt x="1133" y="1644"/>
                  </a:cubicBezTo>
                  <a:cubicBezTo>
                    <a:pt x="1130" y="1642"/>
                    <a:pt x="1127" y="1640"/>
                    <a:pt x="1126" y="1637"/>
                  </a:cubicBezTo>
                  <a:cubicBezTo>
                    <a:pt x="1124" y="1634"/>
                    <a:pt x="1123" y="1631"/>
                    <a:pt x="1123" y="1627"/>
                  </a:cubicBezTo>
                  <a:cubicBezTo>
                    <a:pt x="1123" y="1622"/>
                    <a:pt x="1125" y="1617"/>
                    <a:pt x="1128" y="1614"/>
                  </a:cubicBezTo>
                  <a:cubicBezTo>
                    <a:pt x="1131" y="1611"/>
                    <a:pt x="1136" y="1608"/>
                    <a:pt x="1143" y="1607"/>
                  </a:cubicBezTo>
                  <a:cubicBezTo>
                    <a:pt x="1150" y="1606"/>
                    <a:pt x="1158" y="1605"/>
                    <a:pt x="1169" y="1605"/>
                  </a:cubicBezTo>
                  <a:close/>
                  <a:moveTo>
                    <a:pt x="810" y="1411"/>
                  </a:moveTo>
                  <a:lnTo>
                    <a:pt x="1008" y="1411"/>
                  </a:lnTo>
                  <a:lnTo>
                    <a:pt x="983" y="1337"/>
                  </a:lnTo>
                  <a:lnTo>
                    <a:pt x="837" y="1337"/>
                  </a:lnTo>
                  <a:lnTo>
                    <a:pt x="810" y="1411"/>
                  </a:lnTo>
                  <a:close/>
                  <a:moveTo>
                    <a:pt x="1225" y="1411"/>
                  </a:moveTo>
                  <a:lnTo>
                    <a:pt x="1411" y="1411"/>
                  </a:lnTo>
                  <a:lnTo>
                    <a:pt x="1411" y="1193"/>
                  </a:lnTo>
                  <a:cubicBezTo>
                    <a:pt x="1406" y="1218"/>
                    <a:pt x="1395" y="1238"/>
                    <a:pt x="1377" y="1253"/>
                  </a:cubicBezTo>
                  <a:cubicBezTo>
                    <a:pt x="1352" y="1275"/>
                    <a:pt x="1316" y="1285"/>
                    <a:pt x="1268" y="1285"/>
                  </a:cubicBezTo>
                  <a:lnTo>
                    <a:pt x="1225" y="1285"/>
                  </a:lnTo>
                  <a:lnTo>
                    <a:pt x="1225" y="1411"/>
                  </a:lnTo>
                  <a:close/>
                  <a:moveTo>
                    <a:pt x="911" y="1125"/>
                  </a:moveTo>
                  <a:lnTo>
                    <a:pt x="959" y="1265"/>
                  </a:lnTo>
                  <a:lnTo>
                    <a:pt x="862" y="1265"/>
                  </a:lnTo>
                  <a:lnTo>
                    <a:pt x="911" y="1125"/>
                  </a:lnTo>
                  <a:close/>
                  <a:moveTo>
                    <a:pt x="1225" y="1109"/>
                  </a:moveTo>
                  <a:lnTo>
                    <a:pt x="1252" y="1109"/>
                  </a:lnTo>
                  <a:cubicBezTo>
                    <a:pt x="1272" y="1109"/>
                    <a:pt x="1287" y="1114"/>
                    <a:pt x="1297" y="1124"/>
                  </a:cubicBezTo>
                  <a:cubicBezTo>
                    <a:pt x="1307" y="1133"/>
                    <a:pt x="1313" y="1147"/>
                    <a:pt x="1313" y="1166"/>
                  </a:cubicBezTo>
                  <a:cubicBezTo>
                    <a:pt x="1313" y="1183"/>
                    <a:pt x="1307" y="1196"/>
                    <a:pt x="1297" y="1205"/>
                  </a:cubicBezTo>
                  <a:cubicBezTo>
                    <a:pt x="1287" y="1214"/>
                    <a:pt x="1272" y="1218"/>
                    <a:pt x="1251" y="1218"/>
                  </a:cubicBezTo>
                  <a:lnTo>
                    <a:pt x="1225" y="1218"/>
                  </a:lnTo>
                  <a:lnTo>
                    <a:pt x="1225" y="1109"/>
                  </a:lnTo>
                  <a:close/>
                  <a:moveTo>
                    <a:pt x="330" y="166"/>
                  </a:moveTo>
                  <a:cubicBezTo>
                    <a:pt x="330" y="102"/>
                    <a:pt x="319" y="46"/>
                    <a:pt x="299" y="0"/>
                  </a:cubicBezTo>
                  <a:lnTo>
                    <a:pt x="0" y="0"/>
                  </a:lnTo>
                  <a:lnTo>
                    <a:pt x="0" y="427"/>
                  </a:lnTo>
                  <a:cubicBezTo>
                    <a:pt x="31" y="446"/>
                    <a:pt x="67" y="457"/>
                    <a:pt x="107" y="457"/>
                  </a:cubicBezTo>
                  <a:cubicBezTo>
                    <a:pt x="241" y="457"/>
                    <a:pt x="330" y="341"/>
                    <a:pt x="330" y="16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4997" y="1503"/>
              <a:ext cx="825" cy="299"/>
            </a:xfrm>
            <a:custGeom>
              <a:avLst/>
              <a:gdLst>
                <a:gd name="T0" fmla="*/ 0 w 1007"/>
                <a:gd name="T1" fmla="*/ 369 h 369"/>
                <a:gd name="T2" fmla="*/ 101 w 1007"/>
                <a:gd name="T3" fmla="*/ 369 h 369"/>
                <a:gd name="T4" fmla="*/ 101 w 1007"/>
                <a:gd name="T5" fmla="*/ 200 h 369"/>
                <a:gd name="T6" fmla="*/ 217 w 1007"/>
                <a:gd name="T7" fmla="*/ 369 h 369"/>
                <a:gd name="T8" fmla="*/ 406 w 1007"/>
                <a:gd name="T9" fmla="*/ 369 h 369"/>
                <a:gd name="T10" fmla="*/ 433 w 1007"/>
                <a:gd name="T11" fmla="*/ 295 h 369"/>
                <a:gd name="T12" fmla="*/ 579 w 1007"/>
                <a:gd name="T13" fmla="*/ 295 h 369"/>
                <a:gd name="T14" fmla="*/ 604 w 1007"/>
                <a:gd name="T15" fmla="*/ 369 h 369"/>
                <a:gd name="T16" fmla="*/ 712 w 1007"/>
                <a:gd name="T17" fmla="*/ 369 h 369"/>
                <a:gd name="T18" fmla="*/ 570 w 1007"/>
                <a:gd name="T19" fmla="*/ 0 h 369"/>
                <a:gd name="T20" fmla="*/ 449 w 1007"/>
                <a:gd name="T21" fmla="*/ 0 h 369"/>
                <a:gd name="T22" fmla="*/ 319 w 1007"/>
                <a:gd name="T23" fmla="*/ 338 h 369"/>
                <a:gd name="T24" fmla="*/ 192 w 1007"/>
                <a:gd name="T25" fmla="*/ 172 h 369"/>
                <a:gd name="T26" fmla="*/ 331 w 1007"/>
                <a:gd name="T27" fmla="*/ 0 h 369"/>
                <a:gd name="T28" fmla="*/ 218 w 1007"/>
                <a:gd name="T29" fmla="*/ 0 h 369"/>
                <a:gd name="T30" fmla="*/ 101 w 1007"/>
                <a:gd name="T31" fmla="*/ 161 h 369"/>
                <a:gd name="T32" fmla="*/ 101 w 1007"/>
                <a:gd name="T33" fmla="*/ 0 h 369"/>
                <a:gd name="T34" fmla="*/ 0 w 1007"/>
                <a:gd name="T35" fmla="*/ 0 h 369"/>
                <a:gd name="T36" fmla="*/ 0 w 1007"/>
                <a:gd name="T37" fmla="*/ 369 h 369"/>
                <a:gd name="T38" fmla="*/ 720 w 1007"/>
                <a:gd name="T39" fmla="*/ 369 h 369"/>
                <a:gd name="T40" fmla="*/ 821 w 1007"/>
                <a:gd name="T41" fmla="*/ 369 h 369"/>
                <a:gd name="T42" fmla="*/ 821 w 1007"/>
                <a:gd name="T43" fmla="*/ 243 h 369"/>
                <a:gd name="T44" fmla="*/ 864 w 1007"/>
                <a:gd name="T45" fmla="*/ 243 h 369"/>
                <a:gd name="T46" fmla="*/ 973 w 1007"/>
                <a:gd name="T47" fmla="*/ 211 h 369"/>
                <a:gd name="T48" fmla="*/ 1007 w 1007"/>
                <a:gd name="T49" fmla="*/ 151 h 369"/>
                <a:gd name="T50" fmla="*/ 1007 w 1007"/>
                <a:gd name="T51" fmla="*/ 86 h 369"/>
                <a:gd name="T52" fmla="*/ 994 w 1007"/>
                <a:gd name="T53" fmla="*/ 52 h 369"/>
                <a:gd name="T54" fmla="*/ 942 w 1007"/>
                <a:gd name="T55" fmla="*/ 12 h 369"/>
                <a:gd name="T56" fmla="*/ 855 w 1007"/>
                <a:gd name="T57" fmla="*/ 0 h 369"/>
                <a:gd name="T58" fmla="*/ 720 w 1007"/>
                <a:gd name="T59" fmla="*/ 0 h 369"/>
                <a:gd name="T60" fmla="*/ 720 w 1007"/>
                <a:gd name="T61" fmla="*/ 369 h 369"/>
                <a:gd name="T62" fmla="*/ 507 w 1007"/>
                <a:gd name="T63" fmla="*/ 83 h 369"/>
                <a:gd name="T64" fmla="*/ 555 w 1007"/>
                <a:gd name="T65" fmla="*/ 223 h 369"/>
                <a:gd name="T66" fmla="*/ 458 w 1007"/>
                <a:gd name="T67" fmla="*/ 223 h 369"/>
                <a:gd name="T68" fmla="*/ 507 w 1007"/>
                <a:gd name="T69" fmla="*/ 83 h 369"/>
                <a:gd name="T70" fmla="*/ 821 w 1007"/>
                <a:gd name="T71" fmla="*/ 67 h 369"/>
                <a:gd name="T72" fmla="*/ 848 w 1007"/>
                <a:gd name="T73" fmla="*/ 67 h 369"/>
                <a:gd name="T74" fmla="*/ 893 w 1007"/>
                <a:gd name="T75" fmla="*/ 82 h 369"/>
                <a:gd name="T76" fmla="*/ 909 w 1007"/>
                <a:gd name="T77" fmla="*/ 124 h 369"/>
                <a:gd name="T78" fmla="*/ 893 w 1007"/>
                <a:gd name="T79" fmla="*/ 163 h 369"/>
                <a:gd name="T80" fmla="*/ 847 w 1007"/>
                <a:gd name="T81" fmla="*/ 176 h 369"/>
                <a:gd name="T82" fmla="*/ 821 w 1007"/>
                <a:gd name="T83" fmla="*/ 176 h 369"/>
                <a:gd name="T84" fmla="*/ 821 w 1007"/>
                <a:gd name="T85" fmla="*/ 6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7" h="369">
                  <a:moveTo>
                    <a:pt x="0" y="369"/>
                  </a:moveTo>
                  <a:lnTo>
                    <a:pt x="101" y="369"/>
                  </a:lnTo>
                  <a:lnTo>
                    <a:pt x="101" y="200"/>
                  </a:lnTo>
                  <a:lnTo>
                    <a:pt x="217" y="369"/>
                  </a:lnTo>
                  <a:lnTo>
                    <a:pt x="406" y="369"/>
                  </a:lnTo>
                  <a:lnTo>
                    <a:pt x="433" y="295"/>
                  </a:lnTo>
                  <a:lnTo>
                    <a:pt x="579" y="295"/>
                  </a:lnTo>
                  <a:lnTo>
                    <a:pt x="604" y="369"/>
                  </a:lnTo>
                  <a:lnTo>
                    <a:pt x="712" y="369"/>
                  </a:lnTo>
                  <a:lnTo>
                    <a:pt x="570" y="0"/>
                  </a:lnTo>
                  <a:lnTo>
                    <a:pt x="449" y="0"/>
                  </a:lnTo>
                  <a:lnTo>
                    <a:pt x="319" y="338"/>
                  </a:lnTo>
                  <a:lnTo>
                    <a:pt x="192" y="172"/>
                  </a:lnTo>
                  <a:lnTo>
                    <a:pt x="331" y="0"/>
                  </a:lnTo>
                  <a:lnTo>
                    <a:pt x="218" y="0"/>
                  </a:lnTo>
                  <a:lnTo>
                    <a:pt x="101" y="161"/>
                  </a:lnTo>
                  <a:lnTo>
                    <a:pt x="101" y="0"/>
                  </a:lnTo>
                  <a:lnTo>
                    <a:pt x="0" y="0"/>
                  </a:lnTo>
                  <a:lnTo>
                    <a:pt x="0" y="369"/>
                  </a:lnTo>
                  <a:close/>
                  <a:moveTo>
                    <a:pt x="720" y="369"/>
                  </a:moveTo>
                  <a:lnTo>
                    <a:pt x="821" y="369"/>
                  </a:lnTo>
                  <a:lnTo>
                    <a:pt x="821" y="243"/>
                  </a:lnTo>
                  <a:lnTo>
                    <a:pt x="864" y="243"/>
                  </a:lnTo>
                  <a:cubicBezTo>
                    <a:pt x="912" y="243"/>
                    <a:pt x="948" y="233"/>
                    <a:pt x="973" y="211"/>
                  </a:cubicBezTo>
                  <a:cubicBezTo>
                    <a:pt x="991" y="196"/>
                    <a:pt x="1002" y="176"/>
                    <a:pt x="1007" y="151"/>
                  </a:cubicBezTo>
                  <a:lnTo>
                    <a:pt x="1007" y="86"/>
                  </a:lnTo>
                  <a:cubicBezTo>
                    <a:pt x="1005" y="73"/>
                    <a:pt x="1000" y="62"/>
                    <a:pt x="994" y="52"/>
                  </a:cubicBezTo>
                  <a:cubicBezTo>
                    <a:pt x="982" y="34"/>
                    <a:pt x="965" y="21"/>
                    <a:pt x="942" y="12"/>
                  </a:cubicBezTo>
                  <a:cubicBezTo>
                    <a:pt x="919" y="4"/>
                    <a:pt x="890" y="0"/>
                    <a:pt x="855" y="0"/>
                  </a:cubicBezTo>
                  <a:lnTo>
                    <a:pt x="720" y="0"/>
                  </a:lnTo>
                  <a:lnTo>
                    <a:pt x="720" y="369"/>
                  </a:lnTo>
                  <a:close/>
                  <a:moveTo>
                    <a:pt x="507" y="83"/>
                  </a:moveTo>
                  <a:lnTo>
                    <a:pt x="555" y="223"/>
                  </a:lnTo>
                  <a:lnTo>
                    <a:pt x="458" y="223"/>
                  </a:lnTo>
                  <a:lnTo>
                    <a:pt x="507" y="83"/>
                  </a:lnTo>
                  <a:close/>
                  <a:moveTo>
                    <a:pt x="821" y="67"/>
                  </a:moveTo>
                  <a:lnTo>
                    <a:pt x="848" y="67"/>
                  </a:lnTo>
                  <a:cubicBezTo>
                    <a:pt x="868" y="67"/>
                    <a:pt x="883" y="72"/>
                    <a:pt x="893" y="82"/>
                  </a:cubicBezTo>
                  <a:cubicBezTo>
                    <a:pt x="903" y="91"/>
                    <a:pt x="909" y="105"/>
                    <a:pt x="909" y="124"/>
                  </a:cubicBezTo>
                  <a:cubicBezTo>
                    <a:pt x="909" y="141"/>
                    <a:pt x="903" y="154"/>
                    <a:pt x="893" y="163"/>
                  </a:cubicBezTo>
                  <a:cubicBezTo>
                    <a:pt x="883" y="172"/>
                    <a:pt x="868" y="176"/>
                    <a:pt x="847" y="176"/>
                  </a:cubicBezTo>
                  <a:lnTo>
                    <a:pt x="821" y="176"/>
                  </a:lnTo>
                  <a:lnTo>
                    <a:pt x="821" y="67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1809839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76213"/>
            <a:r>
              <a:rPr lang="cs-CZ" dirty="0" smtClean="0"/>
              <a:t>Současná úroveň a předpokládaný posun</a:t>
            </a:r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637541" y="806358"/>
            <a:ext cx="9000100" cy="1410219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727542" y="837889"/>
            <a:ext cx="88200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Většina škol se v rámci podpory odborného vzdělávání a spolupráce se zaměstnavateli zaměřuje na systematickou spolupráci se zaměstnavateli (pokročilá úroveň – 29 %), případně jsou činnosti podporující systematickou spolupráci se zaměstnavateli o další aktivity doplňovány (nejvyšší úroveň – 17 %).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19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% škol deklaruje realizaci aktivit na mírně pokročilé úrovni, kde není spolupráce se zaměstnavateli systematická, ale probíhá v podobě dílčích činností. </a:t>
            </a:r>
          </a:p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Vzhledem k akcentaci důležitosti této oblasti chce většina škol systematickou spolupráci se zaměstnavateli dále rozvíjet, podporovat ji dalšími dílčími aktivitami a posunout se na nejvyšší možnou úroveň – předpokládaný posun v této úrovni činí 25 %. Určitý nárůst lze očekávat také v rámci pokročilé úrovně, kde je již spolupráce se zaměstnavateli systematická (předpokládaný posun je 10 %).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6483017" y="2311152"/>
            <a:ext cx="3150035" cy="4230047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648505" y="2491154"/>
            <a:ext cx="2846405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1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Základní úroveň </a:t>
            </a:r>
            <a:r>
              <a:rPr lang="cs-CZ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podpora odborného vzdělávání a spolupráce se zaměstnavateli probíhá pouze v omezené (základní) podobě 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1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1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Mírně pokročilá úroveň </a:t>
            </a:r>
            <a:r>
              <a:rPr lang="cs-CZ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spolupráce se zaměstnavateli není systematická, probíhá pouze v podobě dílčích aktivit (stáže pro učitele, zapojení odborníků z praxe, zapojení žáků do praktických aktivit)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1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1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Pokročilá úroveň </a:t>
            </a:r>
            <a:r>
              <a:rPr lang="cs-CZ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systematická spolupráce se zaměstnavateli (smlouva o spolupráci, účast zaměstnavatelů u zkoušek, odborný výcvik v modelovém pracovním prostředí)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1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1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Nejvyšší úroveň </a:t>
            </a:r>
            <a:r>
              <a:rPr lang="cs-CZ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systematická spolupráce se zaměstnavateli doplněna o další aktivity (škola vyjednává se zaměstnavateli obsah odborného výcviku a praxe, zaměstnavatelé se aktivně podílejí na náborových aktivitách školy a finančně školu/vybrané žáky podporují)</a:t>
            </a:r>
            <a:endParaRPr lang="cs-CZ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ODBORNÉHO VZDĚLÁVÁNÍ, SPOLUPRÁCE ŠKOL A ZAM.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953" y="2337112"/>
            <a:ext cx="5608667" cy="340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12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76213"/>
            <a:r>
              <a:rPr lang="cs-CZ" dirty="0" smtClean="0"/>
              <a:t>Současná úroveň a předpokládaný posun</a:t>
            </a:r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6089766" y="883748"/>
            <a:ext cx="3497427" cy="5654297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6187791" y="1044611"/>
            <a:ext cx="3355260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 většině SOU, SOŠ a VOŠ jsou realizovány činnosti s prvky systematické spolupráce se zaměstnavateli (pokročilá úroveň) – tyto školy mají se zaměstnavateli smlouvu o spolupráci, zaměstnavatelé se účastní zkoušek a odborný výcvik probíhá v modelovém pracovním prostředí.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SOU, SOŠ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 VOŠ zároveň plánují se v budoucnu zaměřit na rozšiřování systematické spolupráce se zaměstnavateli o další dílčí aktivity a posunout se tak na nejvyšší úroveň v rámci této oblasti.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gymnázií je rozvíjena spolupráce se zaměstnavateli převážně na základní úrovni a probíhá v omezené podobě. Předpokládaný posun škol je v této oblasti obecně nízký.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případě konzervatoře jsou rozvíjeny činnosti ve velmi malé míře a pouze na pokročilejší úrovni, kde je již spolupráce se zaměstnavateli systematická (pokročilá úroveň – 14 %). Plánuje se dál zaměřit na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ozvíjení systematické spolupráce (nejvyšší úroveň - předpokládaný posun 38 %).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Spolupráce praktických škol se zaměstnavateli probíhá nejčastěji pouze v omezené podobě (základní úroveň – 30 %), případně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vykazuje prvky systematické spolupráce (pokročilá úroveň –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14 %).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Předpokládaný posun škol je v této oblasti obecně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nízký. Praktické školy by se chtěly posunout na mírně pokročilou úroveň (realizovat tak spolupráci pouze v podobě dílčích aktivit) případně na pokročilou úroveň.</a:t>
            </a:r>
          </a:p>
        </p:txBody>
      </p:sp>
      <p:sp>
        <p:nvSpPr>
          <p:cNvPr id="8" name="Obdélník 7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ODBORNÉHO VZDĚLÁVÁNÍ, SPOLUPRÁCE ŠKOL A ZAM.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893" y="907499"/>
            <a:ext cx="4410049" cy="554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6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Aktivity, na nichž se školy podílí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ODBORNÉHO VZDĚLÁVÁNÍ, SPOLUPRÁCE ŠKOL A ZAM.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632952" y="826854"/>
            <a:ext cx="9000100" cy="986264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22952" y="920566"/>
            <a:ext cx="89100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podpory odborného vzdělávání a spolupráce škol se zaměstnavateli patří mezi nejčastější aktivity zajišťování odborného výcviku nebo praxe žáků přímo na pracovištích zaměstnavatelů a zapojování odborníků z praxe do přednášek a jiných forem výuky (67 %). Celkem 41 % škol spolupracuje se ZŠ na pracovních výchovách a ukázkách aktivit oboru, 33 % škol zajišťuje účast zástupců z řad zaměstnavatelů na závěrečných zkouškách.</a:t>
            </a:r>
            <a:endParaRPr lang="cs-CZ" sz="1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956" y="1906830"/>
            <a:ext cx="8056562" cy="442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71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621781" y="792029"/>
            <a:ext cx="9000100" cy="1634745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11782" y="810948"/>
            <a:ext cx="874126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případě SOU a SOŠ se školy zaměřují především na odborný výcvik a praxe žáků u zaměstnavatelů. SOU dále na zajištění účasti zaměstnavatelů u zkoušek (78 %) a v menší míře na zapojení odborníků z praxe do výuky a přednášek v rámci studia (58 %). SOŠ také zapojují odborníky z praxe do výuky a přednášek (79 %) a spolupracují se základními školami na pracovních aktivitách a ukázkách oboru (62 %).</a:t>
            </a:r>
          </a:p>
          <a:p>
            <a:pPr marL="176213" indent="-176213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se soustředí především na zapojení odborníků z praxe do výuky (70 %) a na rozvíjení kariérového poradenství ve spolupráci se zaměstnavateli (35 %).</a:t>
            </a:r>
          </a:p>
          <a:p>
            <a:pPr marL="176213" indent="-176213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se v této oblasti výrazně angažují v zajišťování přednášek a účasti odborníka z praxe ve výuce (100 %) a odborného výcviku žáků na pracovištích zaměstnavatelů, a také analyzují možnosti spolupráce s partnery v regionu.</a:t>
            </a:r>
            <a:endParaRPr lang="cs-CZ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6213" indent="-176213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případě praktických škol i konzervatoře jsou do výuky zapojováni odborníci z praxe. Praktické školy jsou aktivní i v dalších činnostech, ale ve velmi malé míře (18 %).</a:t>
            </a: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ODBORNÉHO VZDĚLÁVÁNÍ, SPOLUPRÁCE ŠKOL A ZAM.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288" y="2618991"/>
            <a:ext cx="8832167" cy="339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29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7563029" y="1178975"/>
            <a:ext cx="2250025" cy="4832089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563029" y="1302083"/>
            <a:ext cx="2250025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Prioritou pro SOU je v oblasti odborného vzdělávání především odborný výcvik a praxe žáků v reálném pracovním prostředí u zaměstnavatelů – na této aktivitě se SOU podílí nejvíce, zároveň je této činnosti přisuzována největší důležitost.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potenciál leží ve spolupráci se ZŠ na pracovních výchovách a ukázkách aktivit oboru – tato činnost není realizována až v takové míře, nicméně je z pozice SOU hodnocena jako důležitá.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Přestože se SOU poměrně intenzivně soustředí na účast zaměstnavatelů u zkoušek, ve srovnání s ostatními aktivitami je této činnosti přisuzována nižší důležitost.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ODBORNÉHO VZDĚLÁVÁNÍ, SPOLUPRÁCE ŠKOL A ZAM.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28476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pět 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863" y="1188744"/>
            <a:ext cx="6840560" cy="512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81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7653029" y="1139175"/>
            <a:ext cx="2160025" cy="5043944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718688" y="1197138"/>
            <a:ext cx="207002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případě SOŠ je, podobně jako u SOU, hlavní prioritou odborný výcvik a praxe žáků u zaměstnavatelů - na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této aktivitě se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SOŠ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podílí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nejvíce a zároveň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je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 školy tato činnost ve srovnání s ostatními aktivitami nejdůležitější.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 další prioritu pro SOŠ lze označit spolupráci se ZŠ na pracovních výchovách a ukázkách aktivit oboru – ve srovnání s hlavní prioritou (odborný výcvik u zaměstnavatelů) je tato aktivita realizována v menší míře, nicméně ji SOŠ hodnotí jako poměrně důležitou aktivitu.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Přestože se SOŠ soustředí na přednášky a účast odborníků z praxe ve výuce, důležitost této činnosti je ve srovnání s ostatními o něco nižší.</a:t>
            </a: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ODBORNÉHO VZDĚLÁVÁNÍ, SPOLUPRÁCE ŠKOL A ZAM.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šest 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614" y="1139174"/>
            <a:ext cx="6950042" cy="519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39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7588253" y="1130540"/>
            <a:ext cx="2203126" cy="3865315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600865" y="1305814"/>
            <a:ext cx="218420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případě gymnázií je prioritou kariérové poradenství ve spolupráci se zaměstnavateli.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potenciál leží v zajištění stáží pro pedagogy na pracovištích a v moderních provozech a náboru žáků ve spolupráci se zaměstnavateli – tyto aktivity nejsou ve srovnání s ostatními činnostmi tolik realizovány, nicméně jsou považovány za důležité. 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Přestože se gymnázia soustředí na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zapojování odborníků z praxe do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výuky, důležitost této činnosti není až tak vysoká. 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ODBORNÉHO VZDĚLÁVÁNÍ, SPOLUPRÁCE ŠKOL A ZAM.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90" y="1128044"/>
            <a:ext cx="6772669" cy="506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44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Překážky, na které školy naráží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21781" y="811088"/>
            <a:ext cx="9000100" cy="90001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11782" y="904800"/>
            <a:ext cx="8820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podpory odborného vzdělávání a spolupráce se zaměstnavateli školy nejčastěji naráží na to, že jsou zdravotní prohlídky a pojištění žáků před vstupem na pracoviště finančně náročné (42 %). Další nejčastěji zmiňovanou překážkou je nedostačená disciplinovanost a motivace žáků pro práci v reálném pracovním prostředí (38 %) a skutečnost, že se zaměstnavatelé nemohou plně přizpůsobit vzdělávacím potřebám žáků (36 %).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ODBORNÉHO VZDĚLÁVÁNÍ, SPOLUPRÁCE ŠKOL A ZAM.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719" y="1898982"/>
            <a:ext cx="8163983" cy="448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41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Překážky, na které školy naráží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492502" y="760194"/>
            <a:ext cx="9363049" cy="173096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595253" y="747888"/>
            <a:ext cx="926029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a SOŠ zmiňují jako největší překážku finanční náročnost zdravotních prohlídek a pojištění žáků před vstupem na pracoviště (63 % SOU a 66 %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SOŠ). Dalším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zmiňovanými problémy jsou nedostatečná disciplinovanost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motivace žáků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 práci v reálném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pracovním prostředí i nedostatečná možnost firem přizpůsobit se vzdělávacím potřebám žáků. </a:t>
            </a:r>
          </a:p>
          <a:p>
            <a:pPr marL="176213" indent="-176213" algn="just">
              <a:buFont typeface="Wingdings" panose="05000000000000000000" pitchFamily="2" charset="2"/>
              <a:buChar char="Ø"/>
            </a:pP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případě VOŠ je v souvislosti s překážkami zmiňována problém, kdy firmy mají zájem o spolupráci, ale nemohou ji ve svých podmínkách zorganizovat (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86 %). Svou roli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hraje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celá řada dalších překážek. </a:t>
            </a:r>
          </a:p>
          <a:p>
            <a:pPr marL="176213" indent="-176213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Vzhledem k oborovému zaměření gymnázií školy v této oblasti většinou na žádné překážky nenarážejí (35 %). Pokud ano, týká se to omezené dostupnosti firem vhodných pro daný obor a zaměření (30 %) a nedostatečné disciplinovanosti žáků pro práci v reálném pracovním prostředí (20 %).</a:t>
            </a:r>
          </a:p>
          <a:p>
            <a:pPr marL="176213" indent="-176213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 uvádí nezájem firem o spolupráci s nimi a nedostatečnou disciplinovanosti a motivaci žáků pro práci v reálném pracovním prostředí (100 %).</a:t>
            </a:r>
          </a:p>
          <a:p>
            <a:pPr marL="176213" indent="-176213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školy nejčastěji naráží na to, že se firmy nemohou vzdělávacím potřebám žáků přizpůsobit (55 %), dostupnost firem vhodných pro obor a zaměření je velmi omezená (47 %). </a:t>
            </a:r>
            <a:endParaRPr lang="cs-CZ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ODBORNÉHO VZDĚLÁVÁNÍ, SPOLUPRÁCE ŠKOL A ZAM.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955" y="2580982"/>
            <a:ext cx="8394010" cy="394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3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21781" y="811088"/>
            <a:ext cx="9000100" cy="90001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11782" y="844195"/>
            <a:ext cx="8820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Školám by v oblasti odborného vzdělávání a spolupráce se zaměstnavateli nejvíce pomohly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finance na organizaci, pomůcky, pojištění a dojíždění k zaměstnavatelům na odborný výcvik (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59 %) a pro zajištění praxe žáků (58 %), přednášky a jiné formy účasti odborníka z praxe ve výuce odborných předmětů (54 %), dále odborný výcvik nebo praxe žáků na pracovištích u zaměstnavatelů (54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%) a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příprava strategie spolupráce se zaměstnavateli a dalšími partnery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53 %).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ODBORNÉHO VZDĚLÁVÁNÍ, SPOLUPRÁCE ŠKOL A ZAM.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549" y="1988983"/>
            <a:ext cx="8271404" cy="454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28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Hlavní zjištění</a:t>
            </a:r>
            <a:endParaRPr lang="cs-CZ" dirty="0"/>
          </a:p>
        </p:txBody>
      </p:sp>
      <p:sp>
        <p:nvSpPr>
          <p:cNvPr id="5" name="Zástupný symbol pro obsah 2"/>
          <p:cNvSpPr>
            <a:spLocks noGrp="1"/>
          </p:cNvSpPr>
          <p:nvPr/>
        </p:nvSpPr>
        <p:spPr>
          <a:xfrm>
            <a:off x="0" y="638969"/>
            <a:ext cx="9906001" cy="5760064"/>
          </a:xfrm>
          <a:prstGeom prst="rect">
            <a:avLst/>
          </a:prstGeom>
        </p:spPr>
        <p:txBody>
          <a:bodyPr vert="horz" wrap="square" lIns="360000" tIns="360000" rIns="36000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2000" b="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10000"/>
              <a:buFont typeface="Wingdings" panose="05000000000000000000" pitchFamily="2" charset="2"/>
              <a:buChar char="§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cs-CZ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Ve srovnání s ostatními sledovanými oblastmi je pro střední a vyšší odborné školy v Olomouckém kraji nejvíce důležitá oblast infrastruktury (viz. investiční část) a podpora </a:t>
            </a:r>
            <a:r>
              <a:rPr lang="cs-CZ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odborného vzdělávání, včetně spolupráce škol a </a:t>
            </a:r>
            <a:r>
              <a:rPr lang="cs-CZ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zaměstnavatelů. Třetí </a:t>
            </a:r>
            <a:r>
              <a:rPr lang="cs-CZ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nejdůležitější oblastí </a:t>
            </a:r>
            <a:r>
              <a:rPr lang="cs-CZ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je </a:t>
            </a:r>
            <a:r>
              <a:rPr lang="cs-CZ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podpora kompetencí k podnikavosti, kreativitě a iniciativě. Na základě porovnání jednotlivých oblastí je školami v </a:t>
            </a:r>
            <a:r>
              <a:rPr lang="cs-CZ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Olomouckém </a:t>
            </a:r>
            <a:r>
              <a:rPr lang="cs-CZ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kraji přisuzována nejmenší důležitost kariérovému poradenství a inkluzivnímu vzdělávání. </a:t>
            </a:r>
            <a:endParaRPr lang="cs-CZ" sz="14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/>
            <a:endParaRPr lang="cs-CZ" sz="800" dirty="0" smtClean="0"/>
          </a:p>
          <a:p>
            <a:pPr algn="just"/>
            <a:r>
              <a:rPr lang="cs-CZ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Podpora </a:t>
            </a:r>
            <a:r>
              <a:rPr lang="cs-CZ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odborného vzdělávání včetně spolupráce škol a </a:t>
            </a:r>
            <a:r>
              <a:rPr lang="cs-CZ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zaměstnavatelů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Většina škol se v rámci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této oblasti zaměřuje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systematickou spolupráci se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zaměstnavateli (pokročilá úroveň),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případně jsou činnosti podporující systematickou spolupráci se zaměstnavateli o další aktivity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doplňovány (především SOU, SOŠ a VOŠ).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Vzhledem k akcentaci důležitosti této oblasti chce většina škol systematickou spolupráci se zaměstnavateli dále rozvíjet, podporovat ji dalšími dílčími aktivitami a posunout se na nejvyšší možnou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úroveň (opět SOU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SOŠ, VOŠ a konzervatoř).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se v rámci této oblasti zaměřují především na realizaci odborného výcviku/praxe na pracovištích zaměstnavatelů a </a:t>
            </a:r>
            <a:r>
              <a:rPr lang="pl-PL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  zapojování 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odborníků z praxe do výuky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(především SOU, SOŠ a VOŠ). Odbornému výcviku na pracovištích zaměstnavatelů přikládají školy také velkou důležitost a je jejich prioritní aktivitou v této oblasti. Gymnázia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vyvíjejí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aktivitu především v zajišťování přednášek a zapojování odborníků z praxe ve výuce, za důležitější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ale považují kariérové poradenství ve spolupráci se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zaměstnavateli a zajištění stáží pro pedagogy na pracovištích a v moderních provozech.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se nejčastěji setkávají s překážkami v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souvislosti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 finanční náročností zdravotních prohlídek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pojištěním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žáků před vstupem na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pracoviště – tento problém zmiňují především SOU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SOŠ. Školy dále uvádějí nedostatečnou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disciplinovanost a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motivaci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žáků pro práci v reálném pracovním prostředí (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tento problém zmiňují častěji SOU, SOŠ a VOŠ) a omezenou možnost firem přizpůsobit se vzdělávacím potřebám žáků (SOU, SOŠ, VOŠ a praktické školy). Gymnázia se v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oblasti spolupráce se zaměstnavateli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angažují v menší míře, jedním z důvodů je i malá dostupnost firem vhodných pro daný obor.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Opatřeními,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která by školám nejvíce pomohla v realizaci zvolených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cílů, jsou především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finance na organizaci, pomůcky, pojištění a dojíždění k zaměstnavatelům na odborný výcvik a pro zajištění praxe žáků (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SOU, SOŠ, VOŠ i praktické školy). Školy dále zdůrazňují potřebu zapojování odborníků z praxe do výuky (SOU a VOŠ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této aktivitě na rozdíl od gymnázií přisuzují nižší důležitost) a odborný výcvik/praxe žáků na pracovištích u zaměstnavatelů (SOU, VOŠ, konzervatoř a praktické školy). Gymnázia zmiňují potřebu přípravy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strategie spolupráce se zaměstnavateli a dalšími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partnery 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stáže žáků v zahraničních firmách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(stáže ale nepovažují za důležitější).</a:t>
            </a:r>
          </a:p>
          <a:p>
            <a:pPr algn="just"/>
            <a:endParaRPr lang="cs-CZ" sz="3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cs-CZ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10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520875" y="747887"/>
            <a:ext cx="9285873" cy="1241097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531916" y="772234"/>
            <a:ext cx="92559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opatření SOU a SOŠ zdůrazňují důležitost financí na organizaci, pomůcky, pojištění a dojíždění žáků k zaměstnavatelům na odborný výcvik a na zajištění praxe žáků (75 % SOU a 72 % SOŠ). </a:t>
            </a:r>
          </a:p>
          <a:p>
            <a:pPr marL="176213" indent="-176213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zdůrazňují především potřebu stáží pro pedagogy na pracovištích (100 %). Dalšími zmiňovanými opatřeními jsou - stáže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žáků v zahraničí, 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výcvik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žáků u zaměstnavatelů, zajištění finančních prostředků pro praxe, účast odborníků ve výuce a analýzu partnerů v regionů pro možnost spolupráce a komunikace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176213" indent="-176213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 by ocenila celou řadu opatření, např. zajištění financí na odborný výcvik, navýšení počtu hodin odborných předmětů apod.</a:t>
            </a:r>
          </a:p>
          <a:p>
            <a:pPr marL="176213" indent="-176213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školy zdůrazňují potřebu financí na organizaci, pomůcky, pojištění a dojíždění k zaměstnavatelům (73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%), dále odborného výcviku žáků na pracovištích zaměstnavatelů a 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zajištění finančních prostředků pro praxi žáků (64 %).</a:t>
            </a:r>
            <a:endParaRPr lang="cs-CZ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ODBORNÉHO VZDĚLÁVÁNÍ, SPOLUPRÁCE ŠKOL A ZAM.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955" y="2078985"/>
            <a:ext cx="7886247" cy="45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06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11" name="Zaoblený obdélník 10"/>
          <p:cNvSpPr/>
          <p:nvPr/>
        </p:nvSpPr>
        <p:spPr>
          <a:xfrm>
            <a:off x="7558878" y="1178975"/>
            <a:ext cx="2247869" cy="4205213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7518886" y="1413870"/>
            <a:ext cx="22752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Mezi hlavní priority SOU v oblasti opatření patří zajištění finančních prostředků pro praxi žáků a také na organizaci, pomůcky, pojištění a dojíždění žáků na praxi k zaměstnavatelům – tyto nejčastěji zmiňované položky jsou hodnoceny jako jedny z nejdůležitějších.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potenciál lze vysledovat u samotného zajištění odborného výcviku žáků na pracovištích zaměstnavatelů – toto opatření je méně často zmiňováno než zajištění dostatečných finančních prostředků, nicméně je školami považováno za velmi důležité.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ODBORNÉHO VZDĚLÁVÁNÍ, SPOLUPRÁCE ŠKOL A ZAM.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387" y="1185408"/>
            <a:ext cx="6695738" cy="500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63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7" name="Zaoblený obdélník 6"/>
          <p:cNvSpPr/>
          <p:nvPr/>
        </p:nvSpPr>
        <p:spPr>
          <a:xfrm>
            <a:off x="7558878" y="1268976"/>
            <a:ext cx="2247869" cy="4140046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7550417" y="1448032"/>
            <a:ext cx="22563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Hlavní prioritou je pro SOŠ především zajištění finančních prostředků pro praxi žáků a také financí na organizaci, pomůcky, pojištění a dojíždění žáků na odborný výcvik – tato opatření považují školy za důležité.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potenciál je patrný u opatření týkající se vzdělávání vyučujících odborných předmětů či odborného výcviku.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nesoulad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lze pozorovat u opatření podporující stáže žáků v zahraničních firmách – ačkoliv školy hodnotí toto opatření jako potřebné, jeho důležitost není ve srovnání s ostatními až tak vysoká.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ODBORNÉHO VZDĚLÁVÁNÍ, SPOLUPRÁCE ŠKOL A ZAM.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953" y="1263068"/>
            <a:ext cx="6610862" cy="495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35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7" name="Zaoblený obdélník 6"/>
          <p:cNvSpPr/>
          <p:nvPr/>
        </p:nvSpPr>
        <p:spPr>
          <a:xfrm>
            <a:off x="7558879" y="1178975"/>
            <a:ext cx="2074174" cy="4140046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7588253" y="1256364"/>
            <a:ext cx="199263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 gymnázia je hlavní prioritou příprava strategie spolupráce se zaměstnavateli – toto opatření uváděla gymnázia nejčastěji a zároveň jej hodnotila jako relativně důležité.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potenciál pak leží v účasti odborníků z praxe ve výuce a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přednáškách (školy této aktivitě přikládají velký význam) a také ve stážích pro pedagogy na pracovištích a moderních provozech.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Stáže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žáků v zahraničních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firmách zmiňují gymnázia často, ale nepřisuzují jim větší význam.</a:t>
            </a:r>
          </a:p>
        </p:txBody>
      </p:sp>
      <p:sp>
        <p:nvSpPr>
          <p:cNvPr id="9" name="Obdélník 8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ODBORNÉHO VZDĚLÁVÁNÍ, SPOLUPRÁCE ŠKOL A ZAM.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86" y="1200218"/>
            <a:ext cx="6829724" cy="510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99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5"/>
          <p:cNvSpPr>
            <a:spLocks noGrp="1"/>
          </p:cNvSpPr>
          <p:nvPr>
            <p:ph type="title" idx="4294967295"/>
          </p:nvPr>
        </p:nvSpPr>
        <p:spPr>
          <a:xfrm>
            <a:off x="92946" y="5163215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2800" b="1" cap="all" dirty="0" smtClean="0">
                <a:solidFill>
                  <a:schemeClr val="tx2">
                    <a:lumMod val="75000"/>
                  </a:schemeClr>
                </a:solidFill>
              </a:rPr>
              <a:t>Podpora kompetencí k podnikavosti</a:t>
            </a:r>
            <a:endParaRPr lang="cs-CZ" sz="28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8723" y="463469"/>
            <a:ext cx="7184314" cy="467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74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76213"/>
            <a:r>
              <a:rPr lang="cs-CZ" dirty="0" smtClean="0"/>
              <a:t>Současná úroveň a předpokládaný posun</a:t>
            </a:r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670788" y="837889"/>
            <a:ext cx="9000100" cy="106740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708624" y="889626"/>
            <a:ext cx="89164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odporu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kompetencí k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podnikavosti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rozvíjí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většina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škol pouze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 základní úrovni a v rámci zadání RVP (51 %), případně vyvíjejí činnosti na mírně pokročilé úrovni – podpora podnikavosti probíhá v podobě dílčích aktivit, nad rámec RVP (35 %). Školy mají nicméně zájem tuto oblast dále rozvíjet. Výrazný posun lze očekávat v rámci pokročilé úrovně – školy mají zájem systematicky rozvíjet podporu kompetencí k podnikavosti (předpokládaný posun o 16 %) – a nejvyšší úrovně, kdy je podpora kompetencí k podnikavosti jednou z priorit školy (předpokládaný posun o 23 %).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6569149" y="2078985"/>
            <a:ext cx="3057597" cy="450005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656713" y="2241717"/>
            <a:ext cx="284640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Základní úroveň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podpora kompetencí k podnikavosti probíhá na informativní bázi, škola tuto oblast podporuje tak, jak je zadáno v RVP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Mírně pokročilá úroveň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podpora kompetencí k podnikavosti probíhá pouze v podobě dílčích aktivit, bez celkové strategie (zapojení do projektů ESF, mezinárodních programů Leonardo da Vinci, využití těchto zkušeností bez celkové koncepce)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Pokročilá úroveň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systematický a aktivní rozvoj podpory kompetencí k podnikavosti (škola spolupracuje s celorepublikovými iniciativami na podporu podnikavosti – CEFIF, spoluúčast na projektech na celostátní nebo krajské úrovni, pravidelné využívání informací a podnětů k rozvoji oblasti)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Nejvyšší úroveň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systematický rozvoj podpory kompetencí k podnikavosti je jednou z priorit školy, pro oblast je vyčleněn pracovník školy, který se stará o aktivity podporující podnikavost a koordinaci učitelů a je doplňován dalšími dílčími aktivitami (projektové dny, konzultace a exkurze, aktivní zapojení žáků do vedení vyučování, kooperace s podnikateli z okolí)</a:t>
            </a:r>
            <a:endParaRPr lang="cs-CZ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KOMPETENCÍ K PODNIKAVOSTI, INICIATIVĚ A KREATIVITĚ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24" y="2063589"/>
            <a:ext cx="5736897" cy="349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28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76213"/>
            <a:r>
              <a:rPr lang="cs-CZ" dirty="0" smtClean="0"/>
              <a:t>Současná úroveň a předpokládaný posun</a:t>
            </a:r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6124726" y="924738"/>
            <a:ext cx="3483101" cy="5661145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6285320" y="1122062"/>
            <a:ext cx="3322507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 SOU a SOŠ nejintenzivněji probíhá podpora kompetencí k podnikavosti pouze na základní úrovni dle zadání RVP nebo formou dílčích aktivit bez celkové strategie. V rámci SOU i SOŠ je nicméně patrný zájem o systematické rozvíjení kompetencí k podnikavosti na nejvyšší úrovni. 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podporují podnikavost pouze v rámci dílčích aktivit, bez celkové strategie (mírně pokročilá úroveň – 43 %), případně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mají na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zpracovanou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celkovou koncepci a strategii rozvoje podnikavosti (pokročilá úroveň – 26 %).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Podpora kompetencí k podnikavosti probíhá na většině gymnázií pouze ve své základní podobě, v rámci RVP (základní úroveň – 55 %).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ředpokládaný posun je v případě gymnázií méně výrazný - určitý posun lze očekávat v rámci pokročilé (předpokládaný posun o 16 %) a nejvyšší úrovně (předpokládaný posun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21 %).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 vyvíjí činnost zejména na základní úrovni (50 %). Výrazný posun nelze v případě konzervatoří očekávat.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raktické školy realizují činnosti, jež spadají především do základní úrovně (59 %). Školy mají pouze malý zájem o další rozvíjení podnikavosti, přitom nejvíce na pokročilé úrovni (přepokládaný posun o 12 %).</a:t>
            </a:r>
          </a:p>
          <a:p>
            <a:pPr marL="180975" indent="-180975">
              <a:buFont typeface="Wingdings" panose="05000000000000000000" pitchFamily="2" charset="2"/>
              <a:buChar char="§"/>
            </a:pPr>
            <a:endParaRPr lang="cs-CZ" sz="1200" dirty="0" smtClean="0"/>
          </a:p>
          <a:p>
            <a:pPr marL="180975" indent="-180975">
              <a:buFont typeface="Wingdings" panose="05000000000000000000" pitchFamily="2" charset="2"/>
              <a:buChar char="§"/>
            </a:pPr>
            <a:endParaRPr lang="cs-CZ" sz="1200" dirty="0"/>
          </a:p>
        </p:txBody>
      </p:sp>
      <p:sp>
        <p:nvSpPr>
          <p:cNvPr id="8" name="Obdélník 7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KOMPETENCÍ K PODNIKAVOSTI, INICIATIVĚ A KREATIVITĚ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894" y="932724"/>
            <a:ext cx="4529397" cy="549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41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Aktivity, na nichž se školy podílí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KOMPETENCÍ K PODNIKAVOSTI, INICIATIVĚ A KREATIVITĚ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632952" y="826854"/>
            <a:ext cx="9000100" cy="802126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22953" y="920566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podpory kompetencí k podnikavosti se školy zaměřují především na to, aby naučily žáky myslet kriticky a inovativně (51 %), začlenění ekonomických aspektů i do výuky v neekonomických předmětech (48 %) a na výchovu k podnikavosti v rámci odborného vzdělávání (47 %). Pedagogové také získávají informace a podněty ke zlepšování vzdělávání v podnikavosti a kreativitě (45 %). 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300" y="1898983"/>
            <a:ext cx="8271404" cy="454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17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650295" y="773251"/>
            <a:ext cx="9066451" cy="172918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44123" y="794271"/>
            <a:ext cx="907893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a SOŠ se v rámci aktivit soustředí především na výchovu k podnikavosti v rámci odborného vzdělávání (68 % SOU a 64 % SOŠ),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začlenění ekonomických aspektů do neekonomických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předmětů. Pedagogové SOU také získávají podněty ke zlepšování vzdělávání v oblasti podnikavosti (53 %), SOŠ učí žáky myslet kriticky a inovativně (62 %).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vedou své žáky ke kritickému a inovativnímu myšlení a realizují projektové vyučování podněcující kreativní uvažování (obojí 71 %).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 gymnáziích je v rámci této oblasti soustředěna pozornost na výchovu k podnikavosti ve všeobecném vzdělávání (75 %). Dále učí své žáky myslet kriticky a inovativně (55 %), začleňují ekonomické aspekty i do neekonomických předmětů a pedagogové získávají podněty ke zlepšení vzdělávání v podnikavosti (45 %).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školy se soustředí na podporu podnikavosti v rámci odborného (45 %) a všeobecného (36 %) vzdělávání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pedagogové získávají podněty ke zlepšení vzdělávání v podnikavosti (45 %).</a:t>
            </a: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53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KOMPETENCÍ K PODNIKAVOSTI, INICIATIVĚ A KREATIVITĚ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767" y="2618991"/>
            <a:ext cx="8862993" cy="3708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44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10" name="Zaoblený obdélník 9"/>
          <p:cNvSpPr/>
          <p:nvPr/>
        </p:nvSpPr>
        <p:spPr>
          <a:xfrm>
            <a:off x="7532575" y="1223920"/>
            <a:ext cx="2247869" cy="4770053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7518886" y="1413870"/>
            <a:ext cx="227524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Prioritami SOU jsou v oblasti podpory podnikavosti výchova k podnikavosti v rámci odborného vzdělávání - školy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 na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této činnosti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aktivně podílí a zároveň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jí přikládá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vysokou důležitost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potenciál lze částečně vidět ve snaze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učit žáky myslet kriticky a inovativně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v organizování konzultací a exkurzí k dané problematice pro žáky i pedagogy – přestože se SOU na těchto aktivitách příliš nepodílí, jsou vnímány jako důležité.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se soustředí i na získávání podnětu k výuce samotnými pedagogy a na začlenění ekonomických aspektů do dalších předmětů - ve srovnání s ostatními sledovanými aktivitami nejsou tyto činnosti nicméně tolik důležité.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0"/>
            <a:ext cx="452950" cy="68553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KOMPETENCÍ K PODNIKAVOSTI, INICIATIVĚ A KREATIVITĚ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152" y="1208272"/>
            <a:ext cx="6853844" cy="515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59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Hlavní zjištění</a:t>
            </a:r>
            <a:endParaRPr lang="cs-CZ" dirty="0"/>
          </a:p>
        </p:txBody>
      </p:sp>
      <p:sp>
        <p:nvSpPr>
          <p:cNvPr id="5" name="Zástupný symbol pro obsah 2"/>
          <p:cNvSpPr>
            <a:spLocks noGrp="1"/>
          </p:cNvSpPr>
          <p:nvPr/>
        </p:nvSpPr>
        <p:spPr>
          <a:xfrm>
            <a:off x="0" y="638969"/>
            <a:ext cx="9906001" cy="6129030"/>
          </a:xfrm>
          <a:prstGeom prst="rect">
            <a:avLst/>
          </a:prstGeom>
        </p:spPr>
        <p:txBody>
          <a:bodyPr vert="horz" wrap="square" lIns="360000" tIns="360000" rIns="36000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2000" b="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10000"/>
              <a:buFont typeface="Wingdings" panose="05000000000000000000" pitchFamily="2" charset="2"/>
              <a:buChar char="§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cs-CZ" sz="800" dirty="0" smtClean="0"/>
          </a:p>
          <a:p>
            <a:pPr algn="just"/>
            <a:r>
              <a:rPr lang="cs-CZ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Podpora kompetencí k podnikavosti, iniciativě </a:t>
            </a:r>
            <a:r>
              <a:rPr lang="cs-CZ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kreativitě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Podporu kompetencí k podnikavosti rozvíjí většina škol pouze na základní úrovni a v rámci zadání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RVP,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případně vyvíjejí činnosti na mírně pokročilé úrovni – podpora podnikavosti probíhá v podobě dílčích aktivit, nad rámec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RVP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Školy mají nicméně zájem tuto oblast dále rozvíjet. Výrazný posun lze očekávat v rámci pokročilé úrovně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systematický rozvoj podpory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kompetencí k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podnikavosti – 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nejvyšší úrovně, kdy je podpora kompetencí k podnikavosti jednou z priorit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(posun v rámci nejvyšší úrovně je výrazný především u VOŠ, SOU, SOŠ a gymnázií; u praktických škol a konzervatoří je očekávaný pouze malý posun).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se v rámci této oblasti zaměřují především na to, aby naučily žáky myslet kriticky a inovativně (tato činnost je velmi často zmiňována většinou typů škol) a na výchovu k podnikavosti v rámci všeobecného (gymnázia, praktické školy) či odborného vzdělávání (SOU, SOŠ, VOŠ). SOU, SOŠ a gymnázia se dále v této oblasti snaží začleňovat ekonomické aspekty i do výuky neekonomických předmětů.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Pedagogové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všech typů škol mají snahu získávat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informace a podněty ke zlepšování vzdělávání v podnikavosti a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kreativitě (gymnázia tuto aktivitu považují za velice důležitou, pro SOU a SOŠ má relativně nižší důležitost).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se nejčastěji setkávají s překážkami v souvislosti s nedostatkem finančních prostředků pro realizaci vzdělávání mimo výuku a s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nedostatkem  výukových materiálů, pomůcek a metodik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(tyto problémy jsou zmiňovány u většiny typů škol).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Dalším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velmi často zmiňovaným problémem je malý zájem žáků o ekonomické aktivity, cvičení 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projekty (SOU, SOŠ, VOŠ a praktické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školy). V případě gymnázií je také zmiňován nedostatek příležitostí ke vzdělávání pedagogů v této oblasti.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patřeními,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která by školám nejvíce pomohla v realizaci zvolených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cílů, jsou především: podpora školních projektů (toto opatření zdůrazňují všechny typy škol, praktické školy v menší míře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), kvalitativní či kvantitativní zlepšení ICT školy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(pro SOU, SOŠ i gymnázia je toto opatření velice důležité), zapojení odborníků z praxe do výuky (uvádějí ho všechny typy škol kromě konzervatoře, ale přisuzují mu nižší míru důležitosti). Dále mezi častěji zmiňované opatření patří dostatek metodických materiálů 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rozvoj didaktických dovedností vyučujících potřebných pro výuku podnikavosti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cs-CZ" sz="3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cs-CZ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38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10" name="Zaoblený obdélník 9"/>
          <p:cNvSpPr/>
          <p:nvPr/>
        </p:nvSpPr>
        <p:spPr>
          <a:xfrm>
            <a:off x="7466722" y="1178975"/>
            <a:ext cx="2312646" cy="4389879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7454110" y="1365283"/>
            <a:ext cx="237450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Prioritou SOŠ je v rámci této oblasti především výchova k podnikavosti v rámci odborného vzdělávání a rozvoj kritického a inovativního myšlení u žáků – tyto činnosti jsou SOŠ nejčastěji zmiňovány a zároveň jsou hodnoceny jako velmi důležité.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Také návštěvy a přednášky podnikatelů ve výuce jsou školami vnímány jako důležité, na této činnosti se nicméně SOŠ příliš aktivně nepodílejí.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nesoulad je patrný u začleňování ekonomických aspektů do neekonomických předmětů – přestože se na této činnosti školy aktivně podílejí, důležitost není ve srovnání s ostatními sledovanými aktivitami tak vysoká.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0"/>
            <a:ext cx="452950" cy="68553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KOMPETENCÍ K PODNIKAVOSTI, INICIATIVĚ A KREATIVITĚ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nejčastěji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14" y="1196084"/>
            <a:ext cx="6651500" cy="500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40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10" name="Zaoblený obdélník 9"/>
          <p:cNvSpPr/>
          <p:nvPr/>
        </p:nvSpPr>
        <p:spPr>
          <a:xfrm>
            <a:off x="7558878" y="1178976"/>
            <a:ext cx="2247869" cy="459005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7607171" y="1346365"/>
            <a:ext cx="219155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Relativní prioritou gymnázií je rozvoj kritického myšlení a hledání inovativních řešení nalezených problémů.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potenciál lze spatřovat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 intenzivnějším získávání podnětů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pedagogů pro zlepšování vzdělávání a v realizaci projektového vyučování – přestože se na těchto činnostech gymnázia podílejí ve srovnání s ostatními sledovanými aktivitami méně, jsou tyto činnosti školami pokládány za důležité. 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Ačkoliv se gymnázia výrazně zaměřují na výchovu k podnikavosti v rámci všeobecného vzdělávání, důležitost této činnosti je ve srovnání s ostatními položkami nižší.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0"/>
            <a:ext cx="452950" cy="68553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KOMPETENCÍ K PODNIKAVOSTI, INICIATIVĚ A KREATIVITĚ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nejčastěji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32" y="1184912"/>
            <a:ext cx="6726392" cy="5027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26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Překážky, na které školy naráží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21781" y="830006"/>
            <a:ext cx="9000100" cy="817892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11782" y="904800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podpory kompetencí k podnikavosti školy nejčastěji narážejí na nedostatek finančních prostředků pro realizaci vzdělávání mimo vlastní výuku (69 %). Dalším problémem je nedostatek výukových materiálů, pomůcek a metodik (55 %) a malý zájem žáků o ekonomické aktivity, cvičení a projekty (47 %).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53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KOMPETENCÍ K PODNIKAVOSTI, INICIATIVĚ A KREATIVITĚ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352" y="1808982"/>
            <a:ext cx="8486246" cy="466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35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Překážky, na které školy naráží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601316" y="824258"/>
            <a:ext cx="8941735" cy="142048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45565" y="895861"/>
            <a:ext cx="880748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SOU, SOŠ a VOŠ je mezi překážkami nejčastěji zmiňován nedostatek finančních prostředků pro realizaci vzdělávání mimo vlastní výuku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nedostatek výukových materiálů, pomůcek a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metodik a malý zájem žáků o ekonomické aktivity, cvičení a projekty.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považují za největší problém nedostatek finančních prostředků pro realizaci vzdělávání mimo výuku (70 %), nedostatek výukových materiálů (55 %) a příležitostí ke vzdělávání pedagogických pracovníků v této oblasti (45 %).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 v souvislosti s podporou podnikavosti naráží na nedostatek finančních prostředků pro vzdělávání mimo výuku.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případě praktických škol je problémem, stejně jako u ostatních typů škol, především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nedostatek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finančních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prostředků na vzdělávání mimo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výuku (45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%), nedostatek výukových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materiálů a malý zájem žáků o ekonomické aktivity.</a:t>
            </a:r>
            <a:endParaRPr lang="cs-CZ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53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KOMPETENCÍ K PODNIKAVOSTI, INICIATIVĚ A KREATIVITĚ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518" y="2400522"/>
            <a:ext cx="8718083" cy="399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98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21781" y="888477"/>
            <a:ext cx="9000100" cy="740503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11782" y="923718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Školám by v této oblasti nejvíce pomohla podpora školních projektů, dny otevřených dveří apod. (70 %),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kvalitativní či kvantitativní zlepšení ICT školy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(64 %), přednášky a jiné formy účasti odborníků z praxe ve výuce (60 %), metodické materiály a kurzy pro pedagogy (55 %), a rozvoj didaktických dovedností vyučujících potřebných pro výuku podnikavosti (54 %).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53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KOMPETENCÍ K PODNIKAVOSTI, INICIATIVĚ A KREATIVITĚ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062" y="1898983"/>
            <a:ext cx="8378825" cy="4603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21781" y="747887"/>
            <a:ext cx="9000100" cy="151110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32952" y="791856"/>
            <a:ext cx="89889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i SOŠ by v rámci této oblasti nejvíce pomohla podpora školních projektů (např. dny otevřených dveří, výstavy atd.). Dále kvalitativní či kvantitativní zlepšení ICT vybavení škol a účast odborníků z praxe ve výuce.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by nejvíce uvítaly podporu komunikace a organizování práce prostřednictvím ICT a účast odborníků z praxe ve výuce (86 %).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ymnázia nejčastěji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zmiňují kvalitativní či kvantitativní zlepšení ICT vybavení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 (70 %), podporu školních projektů (65 %) a dostupnost metodických materiálů a kurzů pro pedagogické pracovníky (také 65 %).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Konzervatoře zdůrazňují potřebu více opatření - podpory školních projektů, rozvoje didaktických dovedností vyučujících, podpory organizování práce prostřednictvím ICT, spolupráce žáků ZŠ a SŠ atd.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raktické školy nejčastěji zmiňují podporu rozvoje školních projektů (36 %). Zmiňují i další opatření, už pouze v malé míře. </a:t>
            </a:r>
            <a:endParaRPr lang="cs-CZ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53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KOMPETENCÍ K PODNIKAVOSTI, INICIATIVĚ A KREATIVITĚ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704" y="2388446"/>
            <a:ext cx="8922206" cy="4190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05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53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KOMPETENCÍ K PODNIKAVOSTI, INICIATIVĚ A KREATIVITĚ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7558878" y="1268975"/>
            <a:ext cx="2247869" cy="3870043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518886" y="1413870"/>
            <a:ext cx="2275249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Prioritou SOU je podpora školních projektů – školy toto opatření zmiňují nejčastěji a hodnotí ho jako jedno z nejdůležitějších.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Prostor pro další rozvoj podnikavosti by mohlo přinést zlepšení ICT vybavení škol – přestože toto opatření je zmiňováno méně často než podpora školních projektů, je školami považováno za důležitější.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Přestože jsou přednášky a jiné formy účasti odborníka z praxe ve výuce označovány za potřebné, důležitost tohoto opatření je ve srovnání s ostatními spíše podprůměrná.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704" y="1279652"/>
            <a:ext cx="6719110" cy="502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24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0" y="0"/>
            <a:ext cx="452950" cy="68553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KOMPETENCÍ K PODNIKAVOSTI, INICIATIVĚ A KREATIVITĚ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7518886" y="1268976"/>
            <a:ext cx="2247869" cy="3240036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518886" y="1413870"/>
            <a:ext cx="22752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 hlediska uvažovaných opatření jsou pro SOŠ prioritní: podpora školních projektů a zlepšení (kvalitativní či kvantitativní) ICT vybavení škol. Zejména zlepšení ICT vybavení přisuzují školy značnou důležitost.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Přestože jsou přednášky a účast odborníků z praxe školami označovány za potřebné, důležitost tohoto opatření je ve srovnání s ostatními položkami spíše podprůměrná.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nejčastěji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641" y="1280851"/>
            <a:ext cx="6829618" cy="5104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96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0" y="0"/>
            <a:ext cx="452950" cy="68553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KOMPETENCÍ K PODNIKAVOSTI, INICIATIVĚ A KREATIVITĚ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7493662" y="1191587"/>
            <a:ext cx="2313085" cy="4484544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493662" y="1336481"/>
            <a:ext cx="238711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Také v případě gymnázií lze za hlavní prioritu označit zlepšení ICT vybavení škol  – toto opatření je gymnázii zmiňováno nejčastěji a zároveň je hodnoceno jako velmi důležité.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Podpoře podnikavosti by mohl pomoci rozvoj didaktických dovedností vyučujících pro výuku k podnikavosti – toto opatření je školami vnímáno jako důležité, nicméně z hlediska potřebnosti je ve srovnání s ostatními opatřeními spíše upozaděno.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Přestože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jsou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podpora organizování práce prostřednictvím ICT a také metodické materiály a kurzy pro pedagogy na témata podnikavosti hodnoceny jako potřebné, důležitost těchto opatření je již nižší. 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nejčastěji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52" y="1199156"/>
            <a:ext cx="6706411" cy="501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79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5"/>
          <p:cNvSpPr>
            <a:spLocks noGrp="1"/>
          </p:cNvSpPr>
          <p:nvPr>
            <p:ph type="title" idx="4294967295"/>
          </p:nvPr>
        </p:nvSpPr>
        <p:spPr>
          <a:xfrm>
            <a:off x="92946" y="5163215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2800" b="1" cap="all" dirty="0" smtClean="0">
                <a:solidFill>
                  <a:schemeClr val="tx2">
                    <a:lumMod val="75000"/>
                  </a:schemeClr>
                </a:solidFill>
              </a:rPr>
              <a:t>Podpora polytechnického vzdělávání</a:t>
            </a:r>
            <a:endParaRPr lang="cs-CZ" sz="28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8725" y="302269"/>
            <a:ext cx="7248026" cy="483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96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Hlavní zjištění</a:t>
            </a:r>
            <a:endParaRPr lang="cs-CZ" dirty="0"/>
          </a:p>
        </p:txBody>
      </p:sp>
      <p:sp>
        <p:nvSpPr>
          <p:cNvPr id="5" name="Zástupný symbol pro obsah 2"/>
          <p:cNvSpPr>
            <a:spLocks noGrp="1"/>
          </p:cNvSpPr>
          <p:nvPr/>
        </p:nvSpPr>
        <p:spPr>
          <a:xfrm>
            <a:off x="0" y="638969"/>
            <a:ext cx="9906001" cy="6129030"/>
          </a:xfrm>
          <a:prstGeom prst="rect">
            <a:avLst/>
          </a:prstGeom>
        </p:spPr>
        <p:txBody>
          <a:bodyPr vert="horz" wrap="square" lIns="360000" tIns="360000" rIns="36000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2000" b="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10000"/>
              <a:buFont typeface="Wingdings" panose="05000000000000000000" pitchFamily="2" charset="2"/>
              <a:buChar char="§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cs-CZ" sz="800" dirty="0" smtClean="0"/>
          </a:p>
          <a:p>
            <a:pPr algn="just"/>
            <a:r>
              <a:rPr lang="cs-CZ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Podpora </a:t>
            </a:r>
            <a:r>
              <a:rPr lang="cs-CZ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polytechnického vzdělávání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Naprostá většina škol rozvíjí podporu polytechnického vzdělávání pouze na základní úrovni, v rámci RVP vyučovaných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oborů (bez ohledu na zaměření školy). Vyšší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podíl škol dále realizuje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činnosti také na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mírně pokročilé úrovni – pouze v podobě dílčích aktivit, nad rámec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RVP – 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pokročilé úrovni (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systematická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podpora polytechnického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vzdělávání).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Výraznější posun lze očekávat v rámci nejvyšší úrovně – školy mají zájem realizovat aktivity s prvky systematické podpory polytechnického vzdělávání společně s dalšími dílčími aktivitami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(týká se především gymnázií a také SOŠ).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se v rámci této oblasti zaměřují především na zapojení žáků do soutěží/olympiád (všechny typy škol kromě praktických – pro gymnázia je to zároveň velmi důležitá oblast), na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začlenění laboratorních cvičení, pokusů nebo exkurzí do výuky polytechnických předmětů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(bez ohledu na zaměření školy) a na organizaci motivačních akcí pro žáky ZŠ (SOU, SOŠ, VOŠ a také praktické školy – SOU a SOŠ jim přisuzují značnou důležitost). VOŠ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gymnázia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navazují spolupráci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 VŠ a výzkumnými pracovišti technického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zaměření.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se nejčastěji setkávají s překážkami v souvislosti s nedostatkem financí na úhradu vedení nepovinných předmětů (zmiňují všechny typy škol), nedostatečnou motivací žáků ze ZŠ o polytechnické vzdělávání (SOU, SOŠ a VOŠ) a nedostatečnými znalostmi žáků ze ZŠ v oblasti polytechnického vzdělávání (zejména SOŠ a gymnázia). Gymnázia poukazují na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zastaralé vybavení IT pro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výuku.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Opatřeními,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která by školám nejvíce pomohla v realizaci zvolených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cílů, jsou: zvýšení kvality softwarového vybavení školy a zvýšení počtu a kvality počítačů a dalších zařízení na školách. Tato 2 opatření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jsou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 školy prioritními - kromě toho, že je uvádějí nejčastěji, přisuzují jim také značnou důležitost. Dalšími častěji zmiňovanými opatřeními jsou: zlepšení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vybavení odborných učeben a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laboratoří (SOU a VOŠ) 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možnost nákupu učebnic, pomůcek a výukových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materiálů (SOŠ). Pro gymnázia může být přínosná v této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oblasti úhrada mzdových nákladů na výuku nepovinných předmětů polytechnického zaměření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podpora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dělení výukových hodin pro vybrané polytechnické předměty a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matematiku.</a:t>
            </a:r>
            <a:endParaRPr lang="cs-CZ" sz="3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cs-CZ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25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76213"/>
            <a:r>
              <a:rPr lang="cs-CZ" dirty="0" smtClean="0"/>
              <a:t>Současná úroveň a předpokládaný posun</a:t>
            </a:r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664482" y="908972"/>
            <a:ext cx="9000100" cy="90001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704035" y="946455"/>
            <a:ext cx="8968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aprostá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většina škol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rozvíjí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podporu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polytechnického vzdělávání pouze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základní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úrovni, v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rámci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RVP vyučovaných oborů (78 %). Vyšší podíl škol dále realizuje také činnosti na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mírně pokročilé úrovni –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pouze v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podobě dílčích aktivit, nad rámec RVP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(47 %) – a na pokročilé úrovni – systematická podpora polytechnického vzdělávání (41 %). Výraznější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posun lze očekávat v rámci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nejvyšší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úrovně – školy mají zájem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realizovat aktivity s prvky systematické podpory polytechnického vzdělávání společně s dalšími dílčími aktivitami (předpokládaný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posun o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20 %).</a:t>
            </a:r>
            <a:endParaRPr lang="cs-CZ" sz="1200" dirty="0"/>
          </a:p>
        </p:txBody>
      </p:sp>
      <p:sp>
        <p:nvSpPr>
          <p:cNvPr id="8" name="Zaoblený obdélník 7"/>
          <p:cNvSpPr/>
          <p:nvPr/>
        </p:nvSpPr>
        <p:spPr>
          <a:xfrm>
            <a:off x="6523290" y="1988984"/>
            <a:ext cx="3109762" cy="4590051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610854" y="2203944"/>
            <a:ext cx="293219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Základní úroveň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podpora polytechnického vzdělávání je omezena na realizaci pouze v souladu RVP vyučovaných oborů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Mírně pokročilá úroveň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podpora polytechnického vzdělávání probíhá pouze v podobě dílčích aktivit (rozvíjení znalostí a dovedností , které jsou součástí polytechnického vzdělávání</a:t>
            </a:r>
            <a:r>
              <a:rPr lang="cs-CZ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motivační akce pro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ZŠ, aplikace různých metod ve výuce – skupinová práce, projektová výuka, laboratorní cvičení, praxe atd.)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0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Pokročilá úroveň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systematická podpora polytechnického vzdělávání (vzájemné propojení polytechnických předmětů a provázání s výukou matematiky</a:t>
            </a:r>
            <a:r>
              <a:rPr lang="cs-CZ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realizace aktivit nad rámec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RVP, </a:t>
            </a:r>
            <a:r>
              <a:rPr lang="cs-CZ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zapojování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 soutěží, spolupráce se ZŠ v regionu)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Nejvyšší úroveň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systematická podpora polytechnického vzdělávání a podpora v rámci dílčích aktivit (zpracované plány výuky polytechnických předmětů a matematiky, které jsou vzájemně provázány</a:t>
            </a:r>
            <a:r>
              <a:rPr lang="cs-CZ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individuální podpora žáků, spolupráce s VŠ v rámci maturitních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oborů, podpora samostatné práce žáků – spolupráce se zaměstnavateli, VŠ a výzkumnými institucemi)</a:t>
            </a:r>
            <a:endParaRPr lang="cs-CZ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-1"/>
            <a:ext cx="452950" cy="6854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POLYTECHNICKÉHO VZDĚLÁVÁNÍ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41" y="1988984"/>
            <a:ext cx="5779488" cy="351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49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76213"/>
            <a:r>
              <a:rPr lang="cs-CZ" dirty="0" smtClean="0"/>
              <a:t>Současná úroveň a předpokládaný posun</a:t>
            </a:r>
            <a:endParaRPr lang="cs-CZ" dirty="0"/>
          </a:p>
        </p:txBody>
      </p:sp>
      <p:sp>
        <p:nvSpPr>
          <p:cNvPr id="9" name="Zaoblený obdélník 8"/>
          <p:cNvSpPr/>
          <p:nvPr/>
        </p:nvSpPr>
        <p:spPr>
          <a:xfrm>
            <a:off x="6033012" y="867406"/>
            <a:ext cx="3483101" cy="5609226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6137853" y="1012050"/>
            <a:ext cx="339481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 většině SOU i SOŠ jsou pro podporu polytechnického vzdělávání realizovány činnosti omezené na rámec RVP vyučovaných oborů (základní úroveň). Posun v rozvoji polytechnického vzdělávání lze očekávat především v rámci nejvyšší úrovně – školy mají v plánu realizovat aktivity, jež v sobě mají prvky systematické podpory a jsou dále rozvíjeny o další činnosti.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vykonávají aktivity převážně na základní úrovni (43%) a na pokročilé úrovni (také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43 %).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Nejvíce aktivit pánují na nejvyšší úrovni, tj. na úrovni systematické podpory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polytechnického vzdělávání a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podpory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dílčích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aktivit.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Také gymnázia se soustředí především na činnosti omezené na rámec RVP vyučovaných oborů (základní úroveň – 65 %). Školy nicméně dále vykazují také aktivity, jež lze zařadit do pokročilé (56 %) a mírně pokročilé úrovně (51 %). Výraznější posun lze očekávat v nejvyšší úrovni – školy deklarují zájem o realizaci činností s prvky systematické podpory, která je dále rozšiřována dílčími aktivitami (předpokládaný posun o 26 %).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případě praktických škol je naprostá většina aktivit podporujících polytechnické vzdělávání omezena RVP vyučovaných předmětů (základní úroveň – 91 %), případně je podpora polytechnického vzdělávání rozvíjena pouze v rámci dílčích aktivit (mírně pokročilá úroveň – 55 %). Praktické školy plánují pouze menší posuny, a to na úrovni systematické podpory (pokročilá úroveň - 15 %) a současně i v rámci podpory rozvoje dílčích aktivit (nejvyšší úroveň - předpokládaný posun také o 15 %).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/>
          </a:p>
        </p:txBody>
      </p:sp>
      <p:sp>
        <p:nvSpPr>
          <p:cNvPr id="11" name="Obdélník 10"/>
          <p:cNvSpPr/>
          <p:nvPr/>
        </p:nvSpPr>
        <p:spPr>
          <a:xfrm>
            <a:off x="0" y="-1"/>
            <a:ext cx="452950" cy="6854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POLYTECHNICKÉHO VZDĚLÁVÁNÍ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956" y="872479"/>
            <a:ext cx="4500050" cy="5533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9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Aktivity, na nichž se školy podílí</a:t>
            </a:r>
            <a:endParaRPr lang="cs-CZ" dirty="0"/>
          </a:p>
        </p:txBody>
      </p:sp>
      <p:sp>
        <p:nvSpPr>
          <p:cNvPr id="9" name="Zaoblený obdélník 8"/>
          <p:cNvSpPr/>
          <p:nvPr/>
        </p:nvSpPr>
        <p:spPr>
          <a:xfrm>
            <a:off x="632952" y="887295"/>
            <a:ext cx="9000100" cy="555377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22953" y="920566"/>
            <a:ext cx="8820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se v rámci podpory polytechnického vzdělávání nejčastěji podílí na zapojování žáků do soutěží/olympiád (73 %), začlenění laboratorních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cvičení,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pokusů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nebo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exkurzí do výuky polytechnických předmětů (64 %) a na organizaci motivačních akcí pro žáky ZŠ (60 %).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-1"/>
            <a:ext cx="452950" cy="6854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POLYTECHNICKÉHO VZDĚLÁVÁNÍ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38" y="1718981"/>
            <a:ext cx="8593666" cy="472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67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621781" y="798475"/>
            <a:ext cx="9000100" cy="1627901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11782" y="825277"/>
            <a:ext cx="8820098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a SOŠ se v rámci podpory polytechnického vzdělávání zaměřují zejména na zapojování žáků do soutěží/olympiád;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dále organizují motivační akce pro žáky ZŠ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začleňují laboratorní cvičení, pokusy a exkurze do výuky polytechnických předmětů.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aktivně navazují spolupráci s VŠ a s výzkumnými pracovišti polytechnického charakteru (86 %), zapojují žáky do soutěží, zařazují do výuky laboratorní cvičení a exkurze, připravují výukové materiály polytechnického charakteru, spolupracují se ZŠ (využití laboratoří a dílen) a připravují motivační akce pro žáky ZŠ.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gymnázií je kladen důraz především na zapojení žáků do soutěží/olympiád (100 %), zahrnutí laboratorních cvičení, pokusů a exkurzí do polytechnických předmětů (90 %) a na spolupráci s VŠ a výzkumnými pracovišti technického zaměření (70 %).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školy zaměřují aktivity v této oblasti směrem k organizaci motivačních akcí pro žáky ZŠ (73 %), začleňování laboratorních cvičení, pokusů a exkurzí (55 %) a na přípravu výukových materiálů pro výuku polytechnického charakteru (45 %).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-1"/>
            <a:ext cx="452950" cy="6854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POLYTECHNICKÉHO VZDĚLÁVÁNÍ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79" y="2504843"/>
            <a:ext cx="8656104" cy="401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8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7" name="Obdélník 6"/>
          <p:cNvSpPr/>
          <p:nvPr/>
        </p:nvSpPr>
        <p:spPr>
          <a:xfrm>
            <a:off x="0" y="-1"/>
            <a:ext cx="452950" cy="6854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POLYTECHNICKÉHO VZDĚLÁVÁNÍ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7571490" y="1185281"/>
            <a:ext cx="2247869" cy="4763747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7667358" y="1268976"/>
            <a:ext cx="211416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oblasti podpory a rozvoje polytechnického vzdělávání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je pro SOU prioritou organizování motivačních akcí pro žáky ZŠ. Za částečnou prioritu lze označit i začleňování laboratorních cvičení, exkurzí apod. do výuky polytechnických předmětů.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potenciál lze vidět ve spolupráci se ZŠ (využití laboratoří apod.) – ačkoliv se SOU na této aktivitě nepodílí do takové míry jako v ostatních sledovaných případech, je tato činnost vnímána jako vysoce důležitá.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Přestože se SOU soustředí na zapojování žáků do soutěží/olympiád, tato aktivita není ve srovnání s ostatními aktivitami tolik důležitá.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nejčastěji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518" y="1197157"/>
            <a:ext cx="6652659" cy="500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54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7" name="Obdélník 6"/>
          <p:cNvSpPr/>
          <p:nvPr/>
        </p:nvSpPr>
        <p:spPr>
          <a:xfrm>
            <a:off x="0" y="-1"/>
            <a:ext cx="452950" cy="6854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POLYTECHNICKÉHO VZDĚLÁVÁNÍ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7514736" y="1185282"/>
            <a:ext cx="2247869" cy="4313742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7536576" y="1323742"/>
            <a:ext cx="22386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Prioritou SOŠ jsou motivační akce pro žáky ZŠ a začleňování laboratorních cvičení, pokusů a exkurzí do výuky – školy se na těchto aktivitách výrazněji podílí a zároveň jim přisuzují nejvyšší důležitost.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Prostor pro podporu polytechnického vzdělávání lze na SOŠ dále spatřovat ve spolupráci se ZŠ (využití laboratoří a dílen) – školy tuto aktivitu považují za poměrně důležitou.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 určitému nesouladu dochází v případě zapojení žáků do soutěží/olympiád – přestože se jedná o nejčastěji realizovanou činnost, její důležitost je spíše průměrná.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nejčastěji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66" y="1191733"/>
            <a:ext cx="6687384" cy="503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70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7" name="Obdélník 6"/>
          <p:cNvSpPr/>
          <p:nvPr/>
        </p:nvSpPr>
        <p:spPr>
          <a:xfrm>
            <a:off x="0" y="-1"/>
            <a:ext cx="452950" cy="6854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POLYTECHNICKÉHO VZDĚLÁVÁNÍ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7533655" y="1185282"/>
            <a:ext cx="2247869" cy="422374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7536576" y="1323742"/>
            <a:ext cx="221341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Prioritou pro gymnázia v rámci podpory polytechnického vzdělávání je především zapojování žáků do soutěží/olympiád a začleňování laboratorních cvičení, pokusů a exkurzí do výuky – jde o činnosti, na které se gymnázia zaměřují nejvíce, zároveň jsou školami hodnoceny jako vysoce důležité.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potenciál je patrný v navázaní spolupráce s VŠ a výzkumnými pracovišti i v individuální práci se žáky s mimořádným zájmem o polytechniku – gymnázia se těmto aktivitám věnují v menší míře, nicméně je hodnotí jako důležité.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šest 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642" y="1185282"/>
            <a:ext cx="6685090" cy="503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15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Překážky, na které školy naráží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21781" y="921437"/>
            <a:ext cx="9000100" cy="727891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11782" y="921437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Nejčastěji zmiňovanými překážkami jsou: nedostatek financí na úhradu vedení nepovinných předmětů (67 %), nedostatečná motivace žáků ze ZŠ o polytechnické vzdělávání (54 %), nedostatečné znalosti žáků ze ZŠ v oblasti polytechnického vzdělávání (54 %). Mezi další nejčastěji zmiňované překážky patří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nezájem žáků o polytechnické vzdělávání (51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%) a zastaralé vybavení IT pro výuku (50 %).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-1"/>
            <a:ext cx="452950" cy="6854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POLYTECHNICKÉHO VZDĚLÁVÁNÍ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998" y="1802178"/>
            <a:ext cx="8593666" cy="472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65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Překážky, na které školy naráží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542951" y="811088"/>
            <a:ext cx="9078930" cy="1656592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20340" y="851853"/>
            <a:ext cx="892271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a SOŠ nejčastěji narážejí na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nedostatek financí na úhradu vedení nepovinných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předmětů, nedostatečnou motivaci žáků ze ZŠ o polytechnické vzdělávání a nezájem žáků školy o polytechnické vzdělávání.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Také na VOŠ je nejčastěji zmiňovanou překážkou nedostatek financí na vedení nepovinných předmětů (71 %). Problém spatřují i v nedostatečné motivaci žáků ZŠ o polytechnické vzdělávání (71 %).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ymnázia uvádí jako hlavní problém nedostatek financí na úhradu vedení nepovinných předmětů (100 %), dále zastaralé vybavení IT pro výuku (70 %) a nedostatečné znalosti žáků ze ZŠ v oblasti polytechnického vzdělávání (55 %).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podpory polytechnického vzdělávání je pro praktické školy největší překážkou nedostatek financí na úhradu vedení nepovinných předmětů    (45 %). Další problémy spatřují v malé podpoře ze strany zaměstnavatelů, ale i v malé podpoře žáků se zájmem o polytechnické vzdělávání ze strany rodičů. Setkávají se i s nedostatečnou znalostí žáků ze ZŠ v oblasti polytechnického vzdělávání. </a:t>
            </a:r>
            <a:endParaRPr lang="cs-CZ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-1"/>
            <a:ext cx="452950" cy="6854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POLYTECHNICKÉHO VZDĚLÁVÁNÍ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52" y="2588289"/>
            <a:ext cx="8823819" cy="376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96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21781" y="876325"/>
            <a:ext cx="9000100" cy="740043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11782" y="904800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Školám by k dosažení zvoleného cíle pomohlo především zvýšení kvality softwarového vybavení školy (72 %), zvýšení počtu a kvality počítačů a dalších zařízení na školách (71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%)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zlepšení vybavení odborných učeben a laboratoří (67 %) a možnost nákupu učebnic, pomůcek a výukových materiálů (67 %).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-1"/>
            <a:ext cx="452950" cy="6854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POLYTECHNICKÉHO VZDĚLÁVÁNÍ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998" y="1772685"/>
            <a:ext cx="8593666" cy="472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01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Hlavní zjištění</a:t>
            </a:r>
            <a:endParaRPr lang="cs-CZ" dirty="0"/>
          </a:p>
        </p:txBody>
      </p:sp>
      <p:sp>
        <p:nvSpPr>
          <p:cNvPr id="5" name="Zástupný symbol pro obsah 2"/>
          <p:cNvSpPr>
            <a:spLocks noGrp="1"/>
          </p:cNvSpPr>
          <p:nvPr/>
        </p:nvSpPr>
        <p:spPr>
          <a:xfrm>
            <a:off x="0" y="638969"/>
            <a:ext cx="9906001" cy="6129030"/>
          </a:xfrm>
          <a:prstGeom prst="rect">
            <a:avLst/>
          </a:prstGeom>
        </p:spPr>
        <p:txBody>
          <a:bodyPr vert="horz" wrap="square" lIns="360000" tIns="360000" rIns="36000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2000" b="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10000"/>
              <a:buFont typeface="Wingdings" panose="05000000000000000000" pitchFamily="2" charset="2"/>
              <a:buChar char="§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cs-CZ" sz="800" dirty="0" smtClean="0"/>
          </a:p>
          <a:p>
            <a:pPr algn="just"/>
            <a:r>
              <a:rPr lang="cs-CZ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Rozvoj školy jako centra celoživotního </a:t>
            </a:r>
            <a:r>
              <a:rPr lang="cs-CZ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učení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 této oblasti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nejčastěji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realizují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činnosti odpovídající pokročilé úrovni a snaží se celoživotní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učení dále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rozvíjet (to se týká především SOU, SOŠ a VOŠ – v případě SOU je patrný vyšší podíl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č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inností také v rámci nejvyšší úrovně). Školy deklarují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zájem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především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systematické rozvíjení této oblasti a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 realizaci aktivit, které spadají do nejvyšší nebo pokročilé úrovně (VOŠ, SOU, SOŠ i gymnázia).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vyvíjejí aktivitu především v oblasti dalšího vzdělávání pedagogů (SOŠ, VOŠ, gymnázia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praktické školy), zájmového vzdělávání pro veřejnost (gymnázia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konzervatoř),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odborné vzdělávání pro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zaměstnavatele </a:t>
            </a:r>
            <a:r>
              <a:rPr lang="pt-B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SOU, SOŠ, VOŠ i konzervatoř)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 rekvalifikací (především SOŠ). VOŠ dále realizují vzdělávání v oblasti ICT dovedností. SOU a SOŠ se zaměřují i na přípravu ke zkouškám podle NSK.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v této oblasti nejčastěji narážejí na nedostatek finančních prostředků pro pracovníka, který by tuto oblast zajišťoval (všechny typy škol),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malý zájem dospělých o další vzdělávání (zmiňují všechny typy škol s výjimkou praktických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 a konzervatoře),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administrativní náročnost spojenou se získáním akreditace rekvalifikací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(SOU, SOŠ a částečně gymnázia) 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malý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zájem zaměstnavatelů o další vzdělávání (SOŠ, VOŠ a konzervatoř).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Opatřeními,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která by školám nejvíce pomohla v realizaci zvolených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cílů, jsou především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příprava pedagogických pracovníků jako lektorů dalšího vzdělávání (především gymnázia,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praktické školy), zlepšení ICT školy po kvalitativní či kvantitativní stránce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(VOŠ, SOŠ i gymnázia), finance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kvalitní materiál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(SOU a SOŠ často uváděné i důležité opatření), rekvalifikace pro úřady práce bez výběrového řízení (SOU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SOŠ)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zlepšení vybavení učeben teoretické výuky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(gymnázia, konzervatoř a částečně i praktické školy). Pro SOU je velice důležité opatření zlepšení vybavení dílen pro odborný výcvik.</a:t>
            </a:r>
          </a:p>
        </p:txBody>
      </p:sp>
    </p:spTree>
    <p:extLst>
      <p:ext uri="{BB962C8B-B14F-4D97-AF65-F5344CB8AC3E}">
        <p14:creationId xmlns:p14="http://schemas.microsoft.com/office/powerpoint/2010/main" val="88763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21781" y="811088"/>
            <a:ext cx="9000100" cy="1659662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11781" y="873270"/>
            <a:ext cx="89100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SOU a SOŠ jsou nejčastěji navrhovanými opatřeními zvýšení kvality softwarového vybavení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školy a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zvýšení počtu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kvality počítačů ve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škole. SOU by dále nejvíce pomohlo zlepšení vybavení odborných učeben (73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%)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možnost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nákupu učebnic, pomůcek a výukových materiálů (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73 %). SOŠ dále zmiňují možnost nákupu učebnic, pomůcek a výukových materiálů (68 %).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nejčastěji uvádějí potřebu navýšit počet a kvalitu počítačů ve škole a zkvalitnění IT sítí ve škole a vybavení IT učeben (obojí 86 %).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ymnáziím by nejvíce pomohla úhrada mzdových nákladů na výuku nepovinných předmětů (90 %), dále podpora dělení výukových hodin pro vybrané polytechnické předměty a matematiku, zvýšení softwarového vybavení školy i počtu a kvality počítačů ve škole.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Praktickým školám by v dosažení jejich cílů v oblasti podpory polytechnického vzdělávání nejvíce pomohl nákup a příprava materiálu       (82 %), zvýšení kvality softwarového vybavení školy ( 73 %) a vzdělávání pedagogů v oblasti polytechniky podle jejich aprobace (také 73 %). </a:t>
            </a:r>
            <a:endParaRPr lang="cs-CZ" sz="1200" dirty="0"/>
          </a:p>
        </p:txBody>
      </p:sp>
      <p:sp>
        <p:nvSpPr>
          <p:cNvPr id="7" name="Obdélník 6"/>
          <p:cNvSpPr/>
          <p:nvPr/>
        </p:nvSpPr>
        <p:spPr>
          <a:xfrm>
            <a:off x="0" y="-1"/>
            <a:ext cx="452950" cy="6854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POLYTECHNICKÉHO VZDĚLÁVÁNÍ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54" y="2580418"/>
            <a:ext cx="8648361" cy="3949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32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0" y="-1"/>
            <a:ext cx="452950" cy="6854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POLYTECHNICKÉHO VZDĚLÁVÁNÍ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7558878" y="1178975"/>
            <a:ext cx="2247869" cy="4303455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7627806" y="1327447"/>
            <a:ext cx="215371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 hlediska důležitosti i deklarované potřeby jednotlivých opatření jsou výsledky více opatření velmi podobné.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ezi hlavní priority bychom však v rámci SOU mohli zařadit zvýšení kvality softwarového vybavení školy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zvýšení počtu a kvality počítačů na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škole, zlepšení vybavení odborných učeben a částečně také možnost nákupu učebnic a výukových materiálů.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Prostor pro další rozvoj polytechnického vzdělávání by mohlo přinést zkvalitnění IT sítí ve škole a vybavení IT učeben a nákup a příprava materiálů pro výuku – školy těmto aktivitám přisuzují značnou důležitost.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sedm 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52" y="1184137"/>
            <a:ext cx="6733184" cy="5069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95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0" y="-1"/>
            <a:ext cx="452950" cy="6854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POLYTECHNICKÉHO VZDĚLÁVÁNÍ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7558878" y="1178975"/>
            <a:ext cx="2247869" cy="4050045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543715" y="1332181"/>
            <a:ext cx="22630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případě SOŠ (obdobně jako u SOU) jsou rozdíly mezi jednotlivými opatřeními málo výrazné.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ezi priority můžeme zařadit zvýšení kvality softwarového vybavení školy a částečně i zvýšení počtu a kvality počítačů ve škole i možnost nákupu učebnic a výukových materiálů. 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prostor pro další podporu polytechnického vzdělávání by mohlo přinést zlepšení vybavení odborných učeben, laboratoří a dílen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odborného výcviku - důležitost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tohoto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opatření je ve srovnání s ostatními sledovanými položkami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nadprůměrná.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704" y="1208264"/>
            <a:ext cx="6690693" cy="503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00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0" y="-1"/>
            <a:ext cx="452950" cy="6854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PODPORA POLYTECHNICKÉHO VZDĚLÁVÁNÍ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7558878" y="1178975"/>
            <a:ext cx="2247869" cy="4320047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588253" y="1327447"/>
            <a:ext cx="227819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 gymnázia je prioritou zvýšení počtu a kvality počítačů ve škole a zvýšení kvality softwarového vybavení škol – těmto aktivitám přisuzují nejvyšší důležitost.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potenciál leží v možnosti nákupu učebnic, pomůcek a výukových materiálů – přestože toto opatření není školami tak často zmiňováno, důležitost tohoto opatření lze považovat za nadprůměrnou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cs-CZ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Nejčastěji zmiňovanému opatření - úhrada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mzdových nákladů pro výuku nepovinných předmětů polytechnického zaměření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přisuzují školy lehce podprůměrnou důležitost.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201" y="1184913"/>
            <a:ext cx="6616441" cy="4977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98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5"/>
          <p:cNvSpPr>
            <a:spLocks noGrp="1"/>
          </p:cNvSpPr>
          <p:nvPr>
            <p:ph type="title" idx="4294967295"/>
          </p:nvPr>
        </p:nvSpPr>
        <p:spPr>
          <a:xfrm>
            <a:off x="85063" y="5343217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2800" b="1" cap="all" dirty="0" smtClean="0">
                <a:solidFill>
                  <a:schemeClr val="tx2">
                    <a:lumMod val="75000"/>
                  </a:schemeClr>
                </a:solidFill>
              </a:rPr>
              <a:t>Rozvoj školy jako centra celoživotního učení</a:t>
            </a:r>
            <a:endParaRPr lang="cs-CZ" sz="28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8979" y="352653"/>
            <a:ext cx="6924058" cy="497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88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76213"/>
            <a:r>
              <a:rPr lang="cs-CZ" dirty="0" smtClean="0"/>
              <a:t>Současná úroveň a předpokládaný posun</a:t>
            </a:r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645564" y="908972"/>
            <a:ext cx="9000100" cy="90001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735565" y="1002684"/>
            <a:ext cx="8820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Přibližně 28 % škol se snaží celoživotní učení rozvíjet realizací aktivit spadajících především do pokročilé úrovně. Z níže přiloženého grafu je patrné, že školy mají zájem hlavně o systematické rozvíjení této oblasti a realizaci aktivit zařaditelných do nejvyšší úrovně (předpokládaný posun na nejvyšší úrovni o 21 %), případně do pokročilé úrovně (předpokládaný posun o 10 %).</a:t>
            </a:r>
            <a:endParaRPr lang="cs-CZ" sz="1200" dirty="0"/>
          </a:p>
          <a:p>
            <a:pPr algn="just"/>
            <a:endParaRPr lang="cs-CZ" sz="1200" dirty="0"/>
          </a:p>
        </p:txBody>
      </p:sp>
      <p:sp>
        <p:nvSpPr>
          <p:cNvPr id="8" name="Zaoblený obdélník 7"/>
          <p:cNvSpPr/>
          <p:nvPr/>
        </p:nvSpPr>
        <p:spPr>
          <a:xfrm>
            <a:off x="6516984" y="1988984"/>
            <a:ext cx="3109762" cy="4590051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604548" y="2203944"/>
            <a:ext cx="293219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Základní úroveň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dalším vzděláváním se škola nezabývá, není součástí vize školy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Mírně pokročilá úroveň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další vzdělávání je realizováno pouze okrajově, prostřednictvím dílčích aktivit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0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Pokročilá úroveň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škola se snaží další vzdělávání rozvíjet (občasná spolupráce s úřady práce a zaměstnavateli, lektory dalšího vzdělávání jsou pracovníci školy, za realizaci dalšího vzdělávání odpovídá pověřený pracovník školy, škola je autorizovanou osobou pro některou z profesních kvalifikací podle zákona 179/2006 Sb.) 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Nejvyšší úroveň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další vzdělávání je plnohodnotnou součástí práce školy a je systematicky rozvíjeno (spolupráce s úřady práce a zaměstnavateli, realizace kurzů pro samoplátce, příprava programů dalšího vzdělávání</a:t>
            </a:r>
            <a:r>
              <a:rPr lang="cs-CZ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škola je autorizovanou osobou pro některou z profesních kvalifikací podle zákona 179/2006 Sb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cs-CZ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realizuje kurzy, </a:t>
            </a:r>
            <a:r>
              <a:rPr lang="cs-CZ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za realizaci dalšího vzdělávání odpovídá pověřený pracovník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školy, většina lektorů prošla vzděláváním v oblasti lektorských dovedností, realizace zájmového a občanského vzdělávání)</a:t>
            </a:r>
            <a:endParaRPr lang="cs-CZ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ŠKOLY JAKO CENTRA CELOŽIVOTNÍHO UČENÍ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883" y="2000860"/>
            <a:ext cx="5744286" cy="349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40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76213"/>
            <a:r>
              <a:rPr lang="cs-CZ" dirty="0" smtClean="0"/>
              <a:t>Současná úroveň a předpokládaný posun</a:t>
            </a:r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ŠKOLY JAKO CENTRA CELOŽIVOTNÍHO UČENÍ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6033012" y="867407"/>
            <a:ext cx="3315711" cy="4811618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6102381" y="1095665"/>
            <a:ext cx="324634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SOU, SOŠ a VOŠ ve většině případů realizují činnosti, které celoživotní učení dále podporují a rozvíjí (pokročilá úroveň). SOU i SOŠ se ve větší míře zaměřují také na aktivity, které v sobě obsahují prvky systematického rozvoje této oblasti (nejvyšší úroveň). V případě SOU, SOŠ i VOŠ lze předpokládat nejvýraznější posun v rámci nejvyšší úrovně – SOU, SOŠ i VOŠ mají zájem oblast celoživotního učení dále rozvíjet systematicky.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Gymnázia se z hlediska realizace činností v oblasti celoživotního učení nacházejí především na základní úrovni a touto oblastí se zabývají v menší míře (33 %), případně ji rozvíjí pouze okrajově (mírně pokročilá úroveň – 23 %). Předpokládaný posun je v případě gymnázií obecně nízký, nejvyšší posun lze očekávat v rámci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nejvyšší úrovně (předpokládaný posun o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15 %) případně mírně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pokročilé úrovně (předpokládaný posun o 10 %), .</a:t>
            </a:r>
            <a:endParaRPr lang="cs-CZ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 rozvíjejí oblast celoživotního učení spíše okrajově (mírně pokročilá úroveň) a přílišný posun v této oblasti neočekávají.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školy se soustředí na činnosti zejména na základní úroveň (50 %),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nicméně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mají zájem o posun v této oblasti směrem k dílčím aktivitám (předpokládaný posun v rámci mírně pokročilé úrovně o 15 %).</a:t>
            </a:r>
            <a:endParaRPr lang="cs-CZ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357" y="873344"/>
            <a:ext cx="4475650" cy="558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52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Aktivity, na nichž se školy podílí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ŠKOLY JAKO CENTRA CELOŽIVOTNÍHO UČENÍ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632952" y="826854"/>
            <a:ext cx="9000100" cy="90001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22953" y="920566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Většina škol se v rámci celoživotního učení zaměřuje na další vzdělávání pedagogů (48 %), na realizaci zájmového vzdělávání pro veřejnost (34 %) a na odborné vzdělávání pro zaměstnavatele (32 %). Školy dále realizují rekvalifikace (29 %) a přípravy na vykonávání zkoušky podle NSK (29 %).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424" y="1818224"/>
            <a:ext cx="8593666" cy="472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52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583005" y="811088"/>
            <a:ext cx="9173081" cy="1432102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549255" y="827018"/>
            <a:ext cx="9238573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se </a:t>
            </a:r>
            <a:r>
              <a:rPr lang="cs-CZ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celoživotního učení zaměřují </a:t>
            </a: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především na přípravu na vykonání zkoušky podle NSK (53 %) a zkoušky podle zákona 179/2006 Sb. (53 %); dále na odborné vzdělávání pro zaměstnavatele (50 %). SOŠ se v největší míře zapojují do dalšího vzdělávání pedagogů (51 %), odborného vzdělávání pro zaměstnavatele (49 %), do příprav na vykonání zkoušky podle NSK a rekvalifikací (45 %).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realizují činnosti především v oblasti dalšího vzdělávání pedagogů (57 %), odborného vzdělávání pro zaměstnavatele (57 %) a rozvíjení ICT dovedností (43 %).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se v rámci této oblasti angažují formou dalšího vzdělávání pedagogů (50 %), zájmovým vzděláváním pro veřejnost (40 %), případně vzděláváním v oblasti ICT (20 %).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 se soustředí na odborné vzdělávání pro zaměstnavatele a zájmové vzdělávání pro veřejnost.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školy se v rámci celoživotního učení zabývají dalším vzděláváním pedagogů (45 %), případně zájmovým vzděláváním pro veřejnost (27 %).</a:t>
            </a:r>
            <a:endParaRPr lang="cs-CZ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ŠKOLY JAKO CENTRA CELOŽIVOTNÍHO UČENÍ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54" y="2334270"/>
            <a:ext cx="8736070" cy="414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53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10" name="Zaoblený obdélník 9"/>
          <p:cNvSpPr/>
          <p:nvPr/>
        </p:nvSpPr>
        <p:spPr>
          <a:xfrm>
            <a:off x="7571490" y="1185282"/>
            <a:ext cx="2247869" cy="3863736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7667358" y="1268976"/>
            <a:ext cx="211416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Prioritou SOU jsou zkoušky podle zákona 179/2006 Sb.  A příprava na vykonání zkoušky podle NSK – SOU se na těchto činnostech aktivně podílí a zároveň je hodnotí jako velmi důležité.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potenciál leží také v rekvalifikacích – ačkoliv se SOU na této aktivitě nepodílí o něco menší mírou, je tato činnost vnímána jako důležitá.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se dále soustředí na odborné vzdělávání pro zaměstnavatele, ve srovnání s ostatními  jmenovanými položkami ji SOU přisuzují menší důležitost.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ŠKOLY JAKO CENTRA CELOŽIVOTNÍHO UČENÍ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704" y="1178975"/>
            <a:ext cx="6734531" cy="504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84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Hlavní zjištění</a:t>
            </a:r>
            <a:endParaRPr lang="cs-CZ" dirty="0"/>
          </a:p>
        </p:txBody>
      </p:sp>
      <p:sp>
        <p:nvSpPr>
          <p:cNvPr id="5" name="Zástupný symbol pro obsah 2"/>
          <p:cNvSpPr>
            <a:spLocks noGrp="1"/>
          </p:cNvSpPr>
          <p:nvPr/>
        </p:nvSpPr>
        <p:spPr>
          <a:xfrm>
            <a:off x="0" y="638969"/>
            <a:ext cx="9906001" cy="6129030"/>
          </a:xfrm>
          <a:prstGeom prst="rect">
            <a:avLst/>
          </a:prstGeom>
        </p:spPr>
        <p:txBody>
          <a:bodyPr vert="horz" wrap="square" lIns="360000" tIns="360000" rIns="36000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2000" b="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10000"/>
              <a:buFont typeface="Wingdings" panose="05000000000000000000" pitchFamily="2" charset="2"/>
              <a:buChar char="§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cs-CZ" sz="800" dirty="0" smtClean="0"/>
          </a:p>
          <a:p>
            <a:pPr algn="just"/>
            <a:r>
              <a:rPr lang="cs-CZ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Rozvoj </a:t>
            </a:r>
            <a:r>
              <a:rPr lang="cs-CZ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kariérového poradenství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Školy v rámci kariérového poradenství nejčastěji realizují činnosti, jež je možné zařadit do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mírně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pokročilé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pokročilé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úrovně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(praktické školy svými činnostmi výrazně naplňují také nejvyšší úroveň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). Největší posun lze očekávat v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rámci nejvyšší úrovně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školy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deklarují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zájem o vytvoření interního systému kariérového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poradenství, o systematický přístup a o rozvíjení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této oblasti prostřednictvím dalších dílčích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činností/aktivit (v rámci nejvyšší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rovně lze očekávat největší nárůst u VOŠ, SOŠ a konzervatoře).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se v rámci této oblasti zaměřují především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organizování exkurzí a besed pro kariérovou orientaci žáků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(všechny typy škol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). Školy dále vyvíjejí činnost ve spolupráci se rodiči žáků (SOU,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SOŠ, praktické školy a konzervatoř),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poskytují individuální služby kariérového poradenství (gymnázia), realizují odborný výcvik/praxi v reálném pracovním prostředí (SOU, SOŠ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 VOŠ a přisuzují mu značnou důležitost)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využívají a poskytují kariérové informace (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VOŠ i praktické školy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). Gymnázia poskytují také individuální služby kariérového poradenství pro žáky. Praktické školy především podporují žáky se sociálním či zdravotním znevýhodněním.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nejčastěji narážejí na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nedostatečné prostředky pro zajištění kariérového poradenství na školách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(tento problém zmiňují všechny typy škol s výjimkou praktických škol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), na malý zájem o kariérové poradenství ze strany žáků a jejich rodičů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(všechny typy škol kromě gymnázií) a 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nízkou časovou dotaci poradců pro poskytování služeb kariérového poradce </a:t>
            </a:r>
            <a:r>
              <a:rPr lang="pl-PL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(SOŠ, VOŠ, praktické školy i konzervatoř). Gymnázia dále poukazují na 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absenci pozice samostatného kariérového </a:t>
            </a:r>
            <a:r>
              <a:rPr lang="pl-PL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poradce 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také na nedostatečné </a:t>
            </a:r>
            <a:r>
              <a:rPr lang="pl-PL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technické 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pl-PL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materiálové zabezpečení pro 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kariérové </a:t>
            </a:r>
            <a:r>
              <a:rPr lang="pl-PL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poradenství. SOU a praktické školy se setkávají s malým zájem ze strany zaměstnavatelů.</a:t>
            </a:r>
            <a:endParaRPr lang="cs-CZ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Opatřeními,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která by školám nejvíce pomohla v realizaci zvolených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cílů, jsou především finanční prostředky na realizaci exkurzí a besed (opatření uvádějí všechny typy škol a také mu přisuzují vysokou důležitost). Školy dále zdůrazňují potřebu exkurzí do provozů zaměstnavatelů pro vyučující SŠ i ZŠ (SOU, SOŠ a praktické školy),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vytvoření odpovídající časové dotace pro poskytování kariérového poradenství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(především gymnázia, SOŠ a VOŠ) 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rozvoje spolupráce s VŠ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(VOŠ a gymnázia). </a:t>
            </a:r>
          </a:p>
        </p:txBody>
      </p:sp>
    </p:spTree>
    <p:extLst>
      <p:ext uri="{BB962C8B-B14F-4D97-AF65-F5344CB8AC3E}">
        <p14:creationId xmlns:p14="http://schemas.microsoft.com/office/powerpoint/2010/main" val="33364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10" name="Zaoblený obdélník 9"/>
          <p:cNvSpPr/>
          <p:nvPr/>
        </p:nvSpPr>
        <p:spPr>
          <a:xfrm>
            <a:off x="7571490" y="1185281"/>
            <a:ext cx="2247869" cy="3773735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7667358" y="1268976"/>
            <a:ext cx="21141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Prioritou SOŠ je především odborné vzdělávání pro zaměstnavatele a částečně i další vzdělávání pedagogů – tyto činnosti jsou SOŠ realizovány nejčastěji a jsou hodnoceny jako důležité.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Prostor pro další rozvíjení celoživotního učení můžeme částečně spatřovat v přípravě na vykonání zkoušky podle NSK a ve zkouškách podle zákona 179/2006 Sb. – i tyto činnosti jsou SOŠ považovány za důležité, přestože se na této aktivitě školy tolik nepodílí.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ŠKOLY JAKO CENTRA CELOŽIVOTNÍHO UČENÍ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32" y="1191218"/>
            <a:ext cx="6722817" cy="502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17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7653029" y="1171092"/>
            <a:ext cx="1968851" cy="4867937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657896" y="1308529"/>
            <a:ext cx="195767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 gymnázia je prioritou především další vzdělávání pedagogů – v této aktivitě jsou gymnázia nejaktivnější a jsou zároveň hodnocena jako důležitá.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prostor pro další rozvíjení celoživotního učení lze spatřovat ve vzdělávání v oblasti ICT a v přípravě na vykonávání zkoušek podle NSK – přestože jsou tyto aktivity realizovány v malé míře, jejich důležitost je vysoká.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Nesoulad lze pozorovat u zájmového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vzdělávání pro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veřejnost – gymnázia tuto aktivity realizují jako druhou nejčastější aktivitu, ale nepřisuzují ji vyšší důležitost.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ŠKOLY JAKO CENTRA CELOŽIVOTNÍHO UČENÍ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mapy jsou zaneseny čtyři nejčastěji zmiňované položky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953" y="1186714"/>
            <a:ext cx="6727459" cy="5032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67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Překážky, na které školy naráží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21781" y="811088"/>
            <a:ext cx="9000100" cy="90001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11782" y="904800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rozvoje celoživotního učení školy nejčastěji narážejí na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nedostatek finančních prostředků pro pracovníky, kteří by zajišťovali oblast dalšího vzdělávání na školách (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55 %), malý zájem dospělých o další vzdělávání (47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%), administrativní náročnost spojenou se získáním akreditace rekvalifikací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(36 %) a malý zájem zaměstnavatelů o další vzdělávání (34 %). 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ŠKOLY JAKO CENTRA CELOŽIVOTNÍHO UČENÍ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54" y="1802178"/>
            <a:ext cx="8593666" cy="472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7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Překážky, na které školy naráží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621781" y="747888"/>
            <a:ext cx="8982572" cy="1491354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58176" y="761914"/>
            <a:ext cx="89212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SOU, SOŠ a VOŠ pociťují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nedostatek finančních prostředků pro pracovníky, kteří by tuto oblast na školách 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zajišťovali, a také narážejí na malý zájem dospělých o další vzdělávání. SOU v této souvislosti zmiňují i administrativní náročnost spojenou se získáním akreditace rekvalifikací (50 %), SOŠ a VOŠ malý zájem zaměstnavatelů o další vzdělávání.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uvádějí nedostatek finančních prostředků pro pracovníka zajišťujícího další vzdělávání 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(45 %), dále malý zájem dospělých o další vzdělávání (35 %). Mezi další problémy patří administrativa spojená se získáním akreditací rekvalifikací a malý zájem pedagogů o výuku v rámci dalšího vzdělávání (20 %).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 konzervatoři se potýkají s nedostatkem finančních prostředků pro pracovníka zajišťujícího další vzdělávání,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malým zájmem 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zaměstnavatelů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další 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vzdělávání a s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nedostatečnou propagací dalšího vzdělávání realizovaného 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školou.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Část praktických škol (27 %) na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žádné překážky v této oblasti nenaráží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Ostatní praktické školy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uvádějí nedostatek finančních prostředků pro pracovníka zajišťujícího tuto 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oblast, malý zájem pedagogů o výuku v programech dalšího vzdělávání a nedostatečné vybavení dílen odborného výcviku. </a:t>
            </a:r>
            <a:endParaRPr lang="cs-CZ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ŠKOLY JAKO CENTRA CELOŽIVOTNÍHO UČENÍ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745" y="2348988"/>
            <a:ext cx="8702644" cy="4050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64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21781" y="811088"/>
            <a:ext cx="9000100" cy="90001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11782" y="904800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Školám by v oblasti rozvoje celoživotního učení nejvíce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pomohla příprava pedagogických pracovníků jako lektorů dalšího vzdělávání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(59 %), a zlepšení ICT školy po kvalitativní či kvantitativní stránce (58 %).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ále finance na kvalitní materiál (50 %), rekvalifikace pro úřady práce bez výběrového řízení (50 %) a zlepšení vybavení učeben teoretické výuky (49 %).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ŠKOLY JAKO CENTRA CELOŽIVOTNÍHO UČENÍ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998" y="1802178"/>
            <a:ext cx="8593666" cy="472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90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21780" y="785863"/>
            <a:ext cx="9022443" cy="1563125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32952" y="831583"/>
            <a:ext cx="9011272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a SOŠ by nejvíce pomohlo, pokud by byly rekvalifikace pro úřady práce bez výběrového řízení a finance na kvalitní materiál. SOU zdůrazňují potřebu zlepšení vybavení dílen pro odborný výcvik (70 %), SOŠ by uvítaly zlepšení ICT školy (66 %).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</a:t>
            </a:r>
            <a:r>
              <a:rPr lang="cs-CZ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zmiňují zlepšení ICT vybavení </a:t>
            </a: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(100 %), </a:t>
            </a:r>
            <a:r>
              <a:rPr lang="cs-CZ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dále aktualizované materiály pro výuku i pro vyučující/lektory </a:t>
            </a: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(86 %), příprava pedagogů jako lektorů dalšího vzdělávání (71 %) a proškolení pracovníka školy v problematice výběrových řízení, vedení dokumentace apod. (71 %).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zdůrazňují potřebu přípravy pedagogických pracovníků jako lektorů dalšího vzdělávání (80 %), zlepšení ICT vybavení (70 %) a zlepšení vybavení učeben teoretické výuky (50 %).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Konzervatoři by nejvíce pomohlo zlepšit vybavení učeben teoretické výuky a více učeben.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Také praktické školy nejčastěji zmiňují potřebu zlepšit vybavení dílen pro odborný výcvik (45 %). Dále uvádějí celou řadu dalších opatření (viz tabulka), které jim mohou pomoci v rozvoji školy jako centra celoživotního učení.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ŠKOLY JAKO CENTRA CELOŽIVOTNÍHO UČENÍ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106" y="2442749"/>
            <a:ext cx="8277066" cy="411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31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ŠKOLY JAKO CENTRA CELOŽIVOTNÍHO UČENÍ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7558878" y="1178976"/>
            <a:ext cx="2247869" cy="4050044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563029" y="1327447"/>
            <a:ext cx="22781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ezi hlavní priority SOU patří rekvalifikace pro úřady práce bez výběrového řízení, zlepšení vybavení dílen pro odborný výcvik a finance na kvalitní materiál – tato opatření jsou SOU zmiňována nejčastěji a jejich důležitost je vysoká.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Prostor pro další rozvoj celoživotního učení by částečně mohla přinést aktualizace materiálů pro výuku i zlepšení ICT školy po kvalitativní či kvantitativní stránce – přestože nejsou tato opatření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zmiňována tak často ve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srovnání s těmi, které jsou prioritami, SOU jim přikládají značnou důležitost. 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šest 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52" y="1198950"/>
            <a:ext cx="6757982" cy="505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6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ŠKOLY JAKO CENTRA CELOŽIVOTNÍHO UČENÍ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7558878" y="1178976"/>
            <a:ext cx="2247869" cy="3510038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563029" y="1283305"/>
            <a:ext cx="216002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Hlavní prioritou SOŠ je zlepšení ICT školy po kvalitativní či kvantitativní stránce a do značné míry i finance na kvalitní materiál  - této aktivitě přisuzují největší význam, ale realizují ji v menší míře, je tedy prioritou i potenciálem zároveň.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nesoulad lze spatřovat v tom, jak často školy uvádějí, aby rekvalifikace pro úřady práce byly bez výběrového řízení, a jakou důležitost tomuto opatření přisuzují.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90" y="1185431"/>
            <a:ext cx="6740614" cy="504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47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ŠKOLY JAKO CENTRA CELOŽIVOTNÍHO UČENÍ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7481149" y="1280852"/>
            <a:ext cx="2247869" cy="3960043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519000" y="1370853"/>
            <a:ext cx="224371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případě gymnázií lze jako prioritu označit zlepšení ICT školy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 kvalitativní či kvantitativní stránce.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prostor pro rozvíjení této oblasti by dále mohlo přinést zlepšení vybavení učeben teoretické výuky, zapojení odborníků z mimoškolního prostředí jako lektorů a také více učeben.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nejčastěji jako opatření pro zlepšení rozvoje školy jako centra celoživotního učení uvedly přípravu pedagogických pracovníků jako lektorů dalšího vzdělávání, na straně druhé tomuto opatření přisuzují nižší důležitost.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pět 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420" y="1268976"/>
            <a:ext cx="6667981" cy="498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91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5"/>
          <p:cNvSpPr>
            <a:spLocks noGrp="1"/>
          </p:cNvSpPr>
          <p:nvPr>
            <p:ph type="title" idx="4294967295"/>
          </p:nvPr>
        </p:nvSpPr>
        <p:spPr>
          <a:xfrm>
            <a:off x="92946" y="5049565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2800" b="1" cap="all" dirty="0" smtClean="0">
                <a:solidFill>
                  <a:schemeClr val="tx2">
                    <a:lumMod val="75000"/>
                  </a:schemeClr>
                </a:solidFill>
              </a:rPr>
              <a:t>Rozvoj kariérového poradenství</a:t>
            </a:r>
            <a:endParaRPr lang="cs-CZ" sz="28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2962" y="448825"/>
            <a:ext cx="6843021" cy="456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39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Hlavní zjištění</a:t>
            </a:r>
            <a:endParaRPr lang="cs-CZ" dirty="0"/>
          </a:p>
        </p:txBody>
      </p:sp>
      <p:sp>
        <p:nvSpPr>
          <p:cNvPr id="5" name="Zástupný symbol pro obsah 2"/>
          <p:cNvSpPr>
            <a:spLocks noGrp="1"/>
          </p:cNvSpPr>
          <p:nvPr/>
        </p:nvSpPr>
        <p:spPr>
          <a:xfrm>
            <a:off x="0" y="638969"/>
            <a:ext cx="9906001" cy="6129030"/>
          </a:xfrm>
          <a:prstGeom prst="rect">
            <a:avLst/>
          </a:prstGeom>
        </p:spPr>
        <p:txBody>
          <a:bodyPr vert="horz" wrap="square" lIns="360000" tIns="360000" rIns="36000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2000" b="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10000"/>
              <a:buFont typeface="Wingdings" panose="05000000000000000000" pitchFamily="2" charset="2"/>
              <a:buChar char="§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cs-CZ" sz="800" dirty="0" smtClean="0"/>
          </a:p>
          <a:p>
            <a:pPr algn="just"/>
            <a:r>
              <a:rPr lang="cs-CZ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Inkluzivní vzdělávání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Většina škol rozvíjí inkluzivní vzdělávání prostřednictvím činností spadajících do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základní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nebo mírně pokročilé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úrovně (to se týká téměř všech typů škol s výjimkou praktických škol).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 případě praktických škol je podíl „naplnění“ jednotlivých úrovní více vyrovnaný, praktické školy se svými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činnostmi poměrně rovnoměrně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pohybují napříč všemi sledovanými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úrovněmi. Nejvýraznější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posun lze předpokládat v rámci nejvyšší úrovně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školy deklarují zájem o činnosti, jež v sobě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nesou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prvky systematického přístupu k inkluzivnímu vzdělávání a o rozvíjení této oblasti prostřednictvím dalších činností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se v rámci této oblasti zaměřují především na evidenci žáků se speciálními vzdělávacími potřebami (všechny typy škol). Vyučující na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školách volí formy, metody a styl výuky v souladu se speciálními vzdělávacími potřebami žáků (SOU, SOŠ a VOŠ)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spolupracují se školskými poradenskými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zařízeními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(SOU, SOŠ, gymnázia a praktické školy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). Školy se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snaží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zohledňovat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charakter obtíží žáků v průběhu přijímacího řízení i při ukončování studia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(SOU i SOŠ, pro gymnázia je to dokonce prioritním opatřením).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VOŠ dále volí vhodné metody pro zjišťování výsledků učení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žáků.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v této oblasti nejčastěji narážejí na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nedostatečné technické a materiálové zabezpečení pro inkluzivní vzdělávání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(zejména SOU, SOŠ a VOŠ) a na nedostatečné finanční prostředky pro zajištění inkluzivního vzdělávání na školách (SOU, SOŠ, VOŠ i gymnázia). Problémem je i nedostatečné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vzdělání vyučujících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vůbec příležitostí pro vzdělávání pedagogů v oblasti inkluzivního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vzdělávání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Praktické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upozorňují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nedostatečné možnosti pro zajištění asistentů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pedagogů a příliš velký počet žáků se SVP ve třídách.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Opatřením, které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by školám nejvíce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pomohlo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 realizaci zvolených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cílů, je především vytvoření odpovídajících finančních podmínek pro inkluzivní vzdělávání (toto opatření uvádějí všechny typy škol kromě praktických a považují ho za velice důležité). Mezi další nejčastěji zmiňovaná opatření patří: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vzdělávání vyučujících na školách v oblasti metod a forem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práce (všechny typy škol s výjimkou konzervatoře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), vytvoření odpovídajících personálních podmínek pro inkluzivní vzdělávání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(SOU a SOŠ), 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zajištění dostatečných možností pro vzdělávání pedagogů v oblasti inkluzivního vzdělávání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(především gymnázia</a:t>
            </a:r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). SOU uvádí ještě zajištění prostorových dispozic pro realizaci inkluzivního </a:t>
            </a:r>
            <a:r>
              <a:rPr lang="cs-C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vzdělávání.</a:t>
            </a:r>
          </a:p>
        </p:txBody>
      </p:sp>
    </p:spTree>
    <p:extLst>
      <p:ext uri="{BB962C8B-B14F-4D97-AF65-F5344CB8AC3E}">
        <p14:creationId xmlns:p14="http://schemas.microsoft.com/office/powerpoint/2010/main" val="15554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76213"/>
            <a:r>
              <a:rPr lang="cs-CZ" dirty="0" smtClean="0"/>
              <a:t>Současná úroveň a předpokládaný posun</a:t>
            </a:r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645564" y="972632"/>
            <a:ext cx="9000100" cy="740043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735565" y="1002684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v rámci kariérového poradenství nejčastěji realizují činnosti, jež je možné zařadit do pokročilé (36 %) nebo mírně pokročilé úrovně </a:t>
            </a:r>
            <a:b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(36 %). Největší posun lze očekávat v nejvyšší úrovni (předpokládaný posun o 29 %) – školy deklarují zájem o vytvoření interního systému kariérového poradenství a rozvíjení této oblasti prostřednictvím dalších dílčích činností/aktivit.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6303015" y="1898983"/>
            <a:ext cx="3510039" cy="4661134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404176" y="2078985"/>
            <a:ext cx="337104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Základní úroveň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kariérové poradenství je realizováno pouze ve své základní podobě, škola nemá komplexní pojetí výuky pro realizaci vzdělávací oblasti či průřezového tématu Člověk a svět práce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Mírně pokročilá úroveň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škola se snaží oblast kariérového poradenství dále rozvíjet a problematiku propojovat s výukou dalších předmětů, kariérové poradenství se omezuje na žáky, kteří potřebují změnit obor 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0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Pokročilá úroveň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škola má zpracované komplexní pojetí kariérového poradenství, služby kariérového poradenství obsahují prvky prevence předčasných odchodů, škola v rámci této oblasti příležitostně spolupracuje s externími odborníky a sociálními partnery, kariérové poradenství je využíváno především vyššími ročníky, pozornost je věnována žákům se spec. </a:t>
            </a:r>
            <a:r>
              <a:rPr lang="cs-CZ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zdělávacími potřebami 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Nejvyšší úroveň </a:t>
            </a:r>
            <a:r>
              <a:rPr lang="cs-CZ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škola má interní systém pro poskytování služeb kariérového poradenství, do kterého jsou zapojeni také externí pracovníci, oblast kariérového poradenství je rozvíjena dalšími činnostmi (pozice kariérového a výchovného poradce jsou oddělené, škola systematicky sleduje předčasné odchody ze vzdělávání a s výsledky cíleně pracuje, nabízí poradenství všem žákům, výuka je zaměřena na utváření pozitivního vztahu k profesi či dalšímu studiu)</a:t>
            </a:r>
            <a:endParaRPr lang="cs-CZ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KARIÉROVÉHO PORADENSTVÍ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703" y="1916797"/>
            <a:ext cx="5586745" cy="340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92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76213"/>
            <a:r>
              <a:rPr lang="cs-CZ" dirty="0" smtClean="0"/>
              <a:t>Současná úroveň a předpokládaný posun</a:t>
            </a:r>
            <a:endParaRPr lang="cs-CZ" dirty="0"/>
          </a:p>
        </p:txBody>
      </p:sp>
      <p:sp>
        <p:nvSpPr>
          <p:cNvPr id="9" name="Zaoblený obdélník 8"/>
          <p:cNvSpPr/>
          <p:nvPr/>
        </p:nvSpPr>
        <p:spPr>
          <a:xfrm>
            <a:off x="6160849" y="924739"/>
            <a:ext cx="3254362" cy="5384294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6399322" y="1011585"/>
            <a:ext cx="298264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SOU, SOŠ a VOŠ realizují v rámci kariérového poradenství aktivity, jež lze zařadit především do mírně pokročilé úrovně. SOU i SOŠ vyvíjí další činnosti i v základní a na pokročilé úrovni. VOŠ další činnosti realizují nejvíce v pokročilé úrovni. U SOU, SOŠ i VOŠ lze očekávat posun především v rámci nejvyšší úrovně.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ymnázia realizují aktivity v rámci pokročilé (39 %) a mírně pokročilé úrovně (38 %).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ají zájem o systematické rozvíjení kariérového poradenství doplněné o další dílčí činnosti (nejvyšší úroveň – předpokládaný posun o 29 %).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V případě konzervatoře je kariérové poradenství realizováno ve své základní podobě (základní úroveň – 50 %). Konzervatoř nicméně má zájem o další rozvíjení kariérového poradenství a vytvoření interního systému pro poskytování služeb kariérového poradenství (nejvyšší úroveň – předpokládaný posun o 57 %).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školy se pohybují především v rámci mírně pokročilé (36 %) a pokročilé úrovně (35 %). Největší posun lze očekávat v rámci pokročilé úrovně (předpokládaný posun o 22 %).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KARIÉROVÉHO PORADENSTVÍ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957" y="924739"/>
            <a:ext cx="4544083" cy="549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53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Aktivity, na nichž se školy podílí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KARIÉROVÉHO PORADENSTVÍ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632952" y="826854"/>
            <a:ext cx="9000100" cy="90001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22953" y="883748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se v rámci rozvoje kariérového poradenství v drtivé většině zaměřují především na organizování exkurzí a besed pro kariérovou orientaci žáků (90 %). Školy dále vyvíjejí činnost ve spolupráci se rodiči žáků (76 %),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poskytují individuální služby kariérového poradenství (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74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%), realizují odborný výcvik/praxi v reálném pracovním prostředí (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71 %) a využívají a poskytují kariérové informace (71 %).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639" y="1833710"/>
            <a:ext cx="8593666" cy="472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87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645564" y="761024"/>
            <a:ext cx="9000100" cy="1477328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63840" y="731389"/>
            <a:ext cx="88312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a SOŠ se v rámci kariérové poradenství zaměřují především na realizaci odborného výcviku/praxe v reálném prac. prostředí (přes 92 %), na organizování exkurzí a besed pro kariérovou orientaci žáků a spolupráci s rodiči (např. při řešení předčasných odchodů ze vzdělávání).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se soustředí především na organizování exkurzí a besed pro kariérovou orientaci žáků (100 %), využívání a poskytování kariérových informací (85 %) a realizaci odborného výcviku/praxe na pracovištích (85 %).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se také zaměřují na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organizování exkurzí a besed pro kariérovou orientaci žáků (100 %), poskytování 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individuálních služeb kariérového poradenství (85 %) a využívání a poskytování kariérových informací (85 %).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 uvádí celou řadu aktivit, kromě organizování exkurzí a besed spolupracují s rodiči i zaměstnavateli, zapojují také odborníky do výuky, realizují odborný výcvik v reálném prac. prostředí a podporují žáky se znevýhodněním.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raktické školy podporují žáky se zdravotním či sociálním znevýhodněním (100 %), spolupracují s rodiči (91 %), organizují besedy i poskytují karier.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nformace (82 %).</a:t>
            </a:r>
            <a:endParaRPr lang="cs-CZ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KARIÉROVÉHO PORADENSTVÍ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615" y="2303440"/>
            <a:ext cx="8645968" cy="429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35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KARIÉROVÉHO PORADENSTVÍ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7577358" y="963808"/>
            <a:ext cx="2247869" cy="5123751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7577358" y="1074498"/>
            <a:ext cx="223864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Prioritou SOU je především realizace odborného výcviku/praxe v reálném prac.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rostředí – SOU se na tuto činnost zaměřují nejvíce a zároveň ji hodnotí jako velmi důležitou.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Prostor pro další rozvíjení kariérového poradenství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spatřují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prevenci a intervenci předčasných odchodů žáků ze školy a částečně i v podpoře žáků se znevýhodněním – ačkoliv se SOU na těchto aktivitách nepodílí do takové míry jako v ostatních sledovaných případech, jsou tyto činnosti vnímány jako velmi důležité.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se dále soustředí na spolupráci s rodiči a organizování besed a exkurzí pro kariérovou orientaci žáků, nicméně ve srovnání s ostatními položkami nejsou tyto aktivity až tak důležité.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pět 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20" y="993035"/>
            <a:ext cx="6857618" cy="516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97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KARIÉROVÉHO PORADENSTVÍ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7527348" y="1112726"/>
            <a:ext cx="2247869" cy="3773736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7529782" y="1196420"/>
            <a:ext cx="219785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Prioritou SOŠ je, stejně jako v případě SOU, realizace odborného výcviku/praxe v reálném prac.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rostředí – i SOŠ se na tuto činnost zaměřují nejvíce a zároveň ji hodnotí jako velmi důležitou.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Částečný prostor pro další rozvíjení kariérového poradenství školy spatřují ve spolupráci se zaměstnavateli či VŠ při náborových aktivitách.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SOŠ se také soustředí na organizování besed a exkurzí pro kariérovou orientaci žáků a na spolupráci s rodiči, důležitost těchto položek nicméně není až tak vysoká.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pět 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17" y="1110175"/>
            <a:ext cx="6790822" cy="510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04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KARIÉROVÉHO PORADENSTVÍ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7527348" y="1185282"/>
            <a:ext cx="2247869" cy="4403742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7542394" y="1281588"/>
            <a:ext cx="224543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 gymnázia je prioritou především poskytování individuálních služeb kariérového poradenství – tato aktivita je pro ně důležitá a také ji výraznou měrou realizují.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potenciál spatřují gymnázia v podpoře žáků se znevýhodněním – přestože se školy na tuto činnost tolik nezaměřují, hodnotí ji jako velmi důležitou.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se dále soustředí na organizování exkurzí, besed a také na využívání a poskytování kariérových informací – gymnázia se v rozvoji kariérového poradenství na tyto aktivity soustředí, i když jim přisuzují relativně nižší důležitost. 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262" y="1191220"/>
            <a:ext cx="6776304" cy="5097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22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Překážky, na které školy naráží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21781" y="830006"/>
            <a:ext cx="9000100" cy="817892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11782" y="904800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souvislosti s rozvojem kariérového poradenství školy nejčastěji narážejí na nedostatečné finanční prostředky pro zajištění kariérového poradenství na školách (66 %), dále na malý zájem o kariérové poradenství ze strany žáků a jejich rodičů (54 %) a na nízkou časovou dotaci poradců pro poskytování služeb kariérového poradce (49 %).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KARIÉROVÉHO PORADENSTVÍ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184" y="1808982"/>
            <a:ext cx="8593666" cy="472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90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Překážky, na které školy naráží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566600" y="804782"/>
            <a:ext cx="9101272" cy="1558626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25070" y="804782"/>
            <a:ext cx="9042802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a  SOŠ narážejí především </a:t>
            </a:r>
            <a:r>
              <a:rPr lang="cs-CZ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nedostatečné finanční prostředky pro zajištění kariérového poradenství ve </a:t>
            </a: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školách (75 % SOŠ a 70 % SOU) a na </a:t>
            </a:r>
            <a:r>
              <a:rPr lang="cs-CZ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malý zájem o kariérové poradenství ze strany žáků a jejich </a:t>
            </a: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rodičů (73 % SOU a 58 % SOŠ). SOU se setkávají s malým zájmem ze strany zaměstnavatelů (55 %), SOŠ s malým zájem o kariérové poradenství ze strany žáků a rodičů (58 %).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zmiňují také nedostatečné finanční prostředky (71 %), dále nedostatečné technické a materiálové vybavení, nízkou časovou dotaci poradců a malý zájem o kariérové poradenství ze strany žáků a rodičů.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jsou omezena nedostatečnými finančními prostředky pro zajištění kariérového poradenství (70 %), absencí pozice samostatného kariérového poradce (40 %) a nedostatečným technický a materiálovým zabezpečením pro kariérové poradenství (40 %).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 uvádí celou řadu problému, na které naráží v oblasti kariérového poradenství (viz tab.)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školy deklarují malý zájem ze strany zaměstnavatelů (64 %), malý zájem ze strany žáků a rodičů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cs-CZ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45 %) a nízkou časovou dotací poradců (36 %).  </a:t>
            </a:r>
            <a:endParaRPr lang="cs-CZ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KARIÉROVÉHO PORADENSTVÍ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641" y="2429436"/>
            <a:ext cx="8334718" cy="417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67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21781" y="876325"/>
            <a:ext cx="9000100" cy="740043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11782" y="904800"/>
            <a:ext cx="882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Školám by nejvíce pomohly finanční prostředky na realizaci exkurzí a besed (85 %). Zároveň zdůrazňují potřebu exkurzí do provozů různých zaměstnavatelů pro vyučující SŠ i ZŠ (64 %), vytvoření odpovídající časové dotace pro poskytování kariérového poradenství (60 %), rozvoje spolupráce s VŠ (54 %) a podporu systematické spolupráce s personalisty podniků (51 %).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KARIÉROVÉHO PORADENSTVÍ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060" y="1745091"/>
            <a:ext cx="8593666" cy="472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8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Hlavní zjištění</a:t>
            </a:r>
            <a:endParaRPr lang="cs-CZ" dirty="0"/>
          </a:p>
        </p:txBody>
      </p:sp>
      <p:sp>
        <p:nvSpPr>
          <p:cNvPr id="5" name="Zástupný symbol pro obsah 2"/>
          <p:cNvSpPr>
            <a:spLocks noGrp="1"/>
          </p:cNvSpPr>
          <p:nvPr/>
        </p:nvSpPr>
        <p:spPr>
          <a:xfrm>
            <a:off x="0" y="555274"/>
            <a:ext cx="9906001" cy="6129030"/>
          </a:xfrm>
          <a:prstGeom prst="rect">
            <a:avLst/>
          </a:prstGeom>
        </p:spPr>
        <p:txBody>
          <a:bodyPr vert="horz" wrap="square" lIns="360000" tIns="360000" rIns="36000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2000" b="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10000"/>
              <a:buFont typeface="Wingdings" panose="05000000000000000000" pitchFamily="2" charset="2"/>
              <a:buChar char="§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cs-CZ" sz="800" dirty="0" smtClean="0"/>
          </a:p>
          <a:p>
            <a:pPr algn="just"/>
            <a:r>
              <a:rPr lang="cs-CZ" sz="17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Infrastruktura (investiční část)</a:t>
            </a:r>
            <a:r>
              <a:rPr lang="cs-CZ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cs-CZ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 </a:t>
            </a:r>
            <a:r>
              <a:rPr lang="cs-C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Olomouckém </a:t>
            </a:r>
            <a:r>
              <a:rPr lang="cs-C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kraji má zájem o čerpání </a:t>
            </a:r>
            <a:r>
              <a:rPr lang="cs-C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 vyhrazených </a:t>
            </a:r>
            <a:r>
              <a:rPr lang="cs-C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finančních prostředků </a:t>
            </a:r>
            <a:r>
              <a:rPr lang="cs-C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75 </a:t>
            </a:r>
            <a:r>
              <a:rPr lang="cs-C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 </a:t>
            </a:r>
            <a:r>
              <a:rPr lang="cs-C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 – ve srovnání s celorepublikovým výsledkem (v ČR deklaruje zájem o čerpání 77 %) je tedy zájem o čerpání lehce podprůměrný.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Mezi </a:t>
            </a:r>
            <a:r>
              <a:rPr lang="cs-C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oblasti, v jejichž rámci školy nejčastěji plánují stavební úpravy menšího </a:t>
            </a:r>
            <a:r>
              <a:rPr lang="cs-C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rozsahu, </a:t>
            </a:r>
            <a:r>
              <a:rPr lang="cs-C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stavební úpravy a vybavení na podporu bezpečného a podnětného prostředí </a:t>
            </a:r>
            <a:r>
              <a:rPr lang="cs-C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cs-C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výstavba odborných učeben a učeben pro individuální </a:t>
            </a:r>
            <a:r>
              <a:rPr lang="cs-C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učení. Školy </a:t>
            </a:r>
            <a:r>
              <a:rPr lang="cs-C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dále </a:t>
            </a:r>
            <a:r>
              <a:rPr lang="cs-C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plánují </a:t>
            </a:r>
            <a:r>
              <a:rPr lang="cs-C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zateplení školských </a:t>
            </a:r>
            <a:r>
              <a:rPr lang="cs-C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zařízení, </a:t>
            </a:r>
            <a:r>
              <a:rPr lang="cs-C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stavební úpravy většího </a:t>
            </a:r>
            <a:r>
              <a:rPr lang="cs-C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rozsahu </a:t>
            </a:r>
            <a:r>
              <a:rPr lang="cs-C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pořízení strojů či jiného vybavení </a:t>
            </a:r>
            <a:r>
              <a:rPr lang="cs-C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nad </a:t>
            </a:r>
            <a:r>
              <a:rPr lang="cs-C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40 tis. </a:t>
            </a:r>
            <a:r>
              <a:rPr lang="cs-C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Kč.</a:t>
            </a:r>
            <a:endParaRPr lang="cs-CZ" sz="1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Oblasti, v jejichž rámci školy nejčastěji plánují čerpání finančních prostředků:</a:t>
            </a:r>
          </a:p>
          <a:p>
            <a:pPr marL="468000" indent="-285750" algn="just">
              <a:buFont typeface="Wingdings" panose="05000000000000000000" pitchFamily="2" charset="2"/>
              <a:buChar char="§"/>
            </a:pP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zateplení </a:t>
            </a: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budov SŠ a školských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zařízení, stavební </a:t>
            </a: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úpravy menšího rozsahu a prořízení strojů či jiného vybavení nad 40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tis. Kč.</a:t>
            </a:r>
          </a:p>
          <a:p>
            <a:pPr marL="468000" indent="-285750" algn="just">
              <a:buFont typeface="Wingdings" panose="05000000000000000000" pitchFamily="2" charset="2"/>
              <a:buChar char="§"/>
            </a:pP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SOŠ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stavení </a:t>
            </a: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úpravy menšího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rozsahu, výstavba </a:t>
            </a: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odborných učeben a učeben pro individuální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učení, zateplení </a:t>
            </a: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budov SŠ. </a:t>
            </a:r>
          </a:p>
          <a:p>
            <a:pPr marL="468000" indent="-285750" algn="just">
              <a:buFont typeface="Wingdings" panose="05000000000000000000" pitchFamily="2" charset="2"/>
              <a:buChar char="§"/>
            </a:pP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VOŠ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stavební </a:t>
            </a: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úpravy menšího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rozsahu, pořízení </a:t>
            </a: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strojů nad 40 tis. Kč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stavební úpravy na podporu bezpečného a podnětného prostředí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SŠ.</a:t>
            </a:r>
            <a:endParaRPr lang="cs-CZ" sz="1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68000" indent="-285750" algn="just">
              <a:buFont typeface="Wingdings" panose="05000000000000000000" pitchFamily="2" charset="2"/>
              <a:buChar char="§"/>
            </a:pP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stavební </a:t>
            </a: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úpravy 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podporu bezpečného a podnětného prostředí SŠ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výstavba </a:t>
            </a: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odborných učeben a učeben pro individuální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učení </a:t>
            </a: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stavební </a:t>
            </a: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úpravy menšího rozsahu, tj. udržovací práce a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rekonstrukce.</a:t>
            </a:r>
            <a:endParaRPr lang="cs-CZ" sz="1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68000" indent="-285750" algn="just">
              <a:buFont typeface="Wingdings" panose="05000000000000000000" pitchFamily="2" charset="2"/>
              <a:buChar char="§"/>
            </a:pP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stavební </a:t>
            </a: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úpravy menšího rozsahu, pořízení strojů nad 40 tis. Kč a výstavbu odborných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učeben.</a:t>
            </a:r>
            <a:endParaRPr lang="cs-CZ" sz="1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68000" indent="-285750" algn="just">
              <a:buFont typeface="Wingdings" panose="05000000000000000000" pitchFamily="2" charset="2"/>
              <a:buChar char="§"/>
            </a:pP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školy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stavební </a:t>
            </a: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úpravy na podporu podnětného a bezpečného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prostředí, </a:t>
            </a: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stavení úpravy menšího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rozsahu </a:t>
            </a:r>
            <a:r>
              <a:rPr lang="cs-CZ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stavební úpravy většího rozsahu, tj. přestavby a </a:t>
            </a:r>
            <a:r>
              <a:rPr lang="cs-CZ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rekonstrukce.</a:t>
            </a:r>
          </a:p>
          <a:p>
            <a:pPr marL="182250" algn="just"/>
            <a:endParaRPr lang="cs-CZ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cs-CZ" sz="17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Nepovinné oblasti a jejich důležitost</a:t>
            </a:r>
          </a:p>
          <a:p>
            <a:pPr algn="just"/>
            <a:r>
              <a:rPr lang="cs-C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Nejdůležitějšími </a:t>
            </a:r>
            <a:r>
              <a:rPr lang="cs-C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nepovinnými oblastmi jsou: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5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ICT včetně potřeb infrastruktury</a:t>
            </a:r>
            <a:r>
              <a:rPr lang="cs-C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(podpora digitálních kompetencí a konektivita škol);</a:t>
            </a:r>
            <a:endParaRPr lang="cs-CZ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5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jazykové vzdělávání včetně potřeb infrastruktury.</a:t>
            </a:r>
            <a:r>
              <a:rPr lang="cs-C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cs-CZ" sz="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cs-CZ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8288" indent="-268288" algn="just">
              <a:buFont typeface="Wingdings" panose="05000000000000000000" pitchFamily="2" charset="2"/>
              <a:buChar char="Ø"/>
            </a:pPr>
            <a:endParaRPr lang="cs-CZ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cs-CZ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cs-CZ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cs-CZ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06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531669" y="754195"/>
            <a:ext cx="9281624" cy="122313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549258" y="807773"/>
            <a:ext cx="91737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a SOŠ by nejvíce uvítaly finanční prostředky na realizaci exkurzí a besed (83 % SOU a 89 % SOŠ) a možnost exkurzí do provozů různých zaměstnavatelů pro vyučující SŠ i ZŠ. SOU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také zapojení zaměstnavatelů do náborových aktivit 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(73 %) </a:t>
            </a:r>
            <a:r>
              <a:rPr lang="cs-CZ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SOŠ vytvoření odpovídající časové dotace pro poskytování služeb kariér. poradenství (70 %).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jednoznačně deklarují potřebu dostatečných finančních prostředků na realizaci exkurzí a besed (100 %) a rozvoj spolupráce s VŠ (také 100 %).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Gymnázia by potřebovala především finanční prostředky na realizaci exkurzí a besed (90 %) a také rozvíjet spolupráci s VŠ (90 %).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 uvedla celou řadu potřebných opatření (viz </a:t>
            </a: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tabulky).</a:t>
            </a:r>
            <a:endParaRPr lang="cs-CZ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školy deklarují potřebu exkurzí do provozů různých zaměstnavatelů (82 %), finančních prostředků na realizaci exkurzí a besed (64 %) a zapojení externích odborníků v oblasti kariérového poradenství (55 %).</a:t>
            </a:r>
            <a:endParaRPr lang="cs-CZ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KARIÉROVÉHO PORADENSTVÍ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54" y="2078985"/>
            <a:ext cx="8683890" cy="447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9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KARIÉROVÉHO PORADENSTVÍ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7558878" y="1178976"/>
            <a:ext cx="2247869" cy="5030286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563029" y="1327447"/>
            <a:ext cx="22437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ezi hlavní priority SOU patří finanční prostředky na realizaci besed a exkurzí a zapojení zaměstnavatelů do náborových aktivit škol – tato opatření jsou SOU zmiňována nejčastěji a jejich důležitost je vysoká.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Prostor pro další rozvoj kariérového poradenství by mohlo přinést vytvoření odpovídající časové dotace vyučujícím pro poskytování služeb kariérového poradenství – přestože není toto opatření tak často zmiňováno ve srovnání s ostatními, SOU mu přikládají  velkou důležitost. 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častěji uvádějí i mít větší možnosti exkurzí do provozů různých zaměstnavatelů pro vyučující SŠ i ZŠ, ale důležitost této aktivity není prioritní.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pět 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380" y="1178976"/>
            <a:ext cx="6813003" cy="513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31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KARIÉROVÉHO PORADENSTVÍ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7558878" y="1088974"/>
            <a:ext cx="2247869" cy="4230046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653030" y="1302223"/>
            <a:ext cx="207002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Hlavní prioritou SOŠ je dostatek finančních prostředků na realizaci besed a exkurzí – školy toto opatření uvádějí nejčastěji a přisuzují mu i nejvyšší důležitost. 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rostor pro další rozvoj by mohla přinést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možnost exkurzí do provozů zaměstnavatelů pro vyučující ze SŠ i ZŠ a zapojení zaměstnavatelů do náborových aktivit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 (školy jim přisuzují značnou důležitost) a částečně i vytvoření odpovídající časové dotace pro poskytování služeb kariérového poradenství. 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463" y="1088974"/>
            <a:ext cx="6797233" cy="511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69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ROZVOJ KARIÉROVÉHO PORADENSTVÍ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7558878" y="1178976"/>
            <a:ext cx="2247869" cy="3960043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653030" y="1302223"/>
            <a:ext cx="207002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 gymnázia jsou hlavní prioritou finanční prostředky na pořádání exkurzí a besed a rozvoj spolupráce s VŠ – tato opatření jsou školami zmiňována nejčastěji a zároveň je jim přisuzována velká důležitost.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Určitý potenciál skýtá vytvoření odpovídající časové dotace vyučujícím pro poskytování služeb kariérového poradenství a vytvoření pozice samostatného kariérového poradce – gymnázia považují tato opatření za důležitá.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580" y="1178976"/>
            <a:ext cx="6669362" cy="502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98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5"/>
          <p:cNvSpPr>
            <a:spLocks noGrp="1"/>
          </p:cNvSpPr>
          <p:nvPr>
            <p:ph type="title" idx="4294967295"/>
          </p:nvPr>
        </p:nvSpPr>
        <p:spPr>
          <a:xfrm>
            <a:off x="92946" y="4983213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2800" b="1" cap="all" dirty="0" smtClean="0">
                <a:solidFill>
                  <a:schemeClr val="tx2">
                    <a:lumMod val="75000"/>
                  </a:schemeClr>
                </a:solidFill>
              </a:rPr>
              <a:t>Inkluzivní vzdělávání</a:t>
            </a:r>
            <a:endParaRPr lang="cs-CZ" sz="28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5018" y="608970"/>
            <a:ext cx="6390070" cy="426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53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76213"/>
            <a:r>
              <a:rPr lang="cs-CZ" dirty="0" smtClean="0"/>
              <a:t>Současná úroveň a předpokládaný posun</a:t>
            </a:r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645564" y="908972"/>
            <a:ext cx="9000100" cy="90001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735565" y="940502"/>
            <a:ext cx="8820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Většina škol rozvíjí inkluzivní vzdělávání prostřednictvím činností spadajících do základní (59 %) nebo mírně pokročilé úrovně (48 %). Inkluzivní vzdělávání je tedy hlavně rozvíjeno buďto prostřednictvím dílčích činností, nebo školy pracují na ucelené strategii a využívají plány pedagogické podpory. Nejvýraznější posun lze předpokládat v rámci nejvyšší úrovně (předpokládaný posun o 25 %) – školy deklarují zájem o činnosti, jež v sobě mají prvky systematického přístupu k inkluzivnímu vzdělávání a o rozvíjení této oblasti prostřednictvím dalších činností.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6097789" y="1886371"/>
            <a:ext cx="3699292" cy="4751135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194096" y="2006221"/>
            <a:ext cx="3510038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9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Základní úroveň </a:t>
            </a:r>
            <a:r>
              <a:rPr lang="cs-CZ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inkluzivní vzdělávání je rozvíjeno pouze v podobě dílčích aktivit (škola přijímá žáky se spec. </a:t>
            </a:r>
            <a:r>
              <a:rPr lang="cs-CZ" sz="9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cs-CZ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zdělávacími potřebami, vyučující se jim věnují podle svých možností ve vazbě na platnou legislativu, vedení umožňuje pedagogickému sboru vzdělávání s problematikou inkluzivního vzdělávání, ve škole působí poradenské pracoviště) 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9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9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Mírně pokročilá úroveň </a:t>
            </a:r>
            <a:r>
              <a:rPr lang="cs-CZ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škola má v rámci inkluzivního vzdělávání zpracovanou strategii a plán pedagogické podpory (práce s integrovanými žáky, vytváření vhodných podmínek pro integraci, součástí plánu vzdělávání pedagog. </a:t>
            </a:r>
            <a:r>
              <a:rPr lang="cs-CZ" sz="9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cs-CZ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racovníků je také vzdělávání v oblasti inkluze, škola zohledňuje charakter obtíží v průběhu zkoušek, vyučující jsou obeznámeni se spec. vzdělávacími potřebami žáků a využívají formativního hodnocení, prostory školy jsou částečně dostupné všem žákům)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9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9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Pokročilá úroveň </a:t>
            </a:r>
            <a:r>
              <a:rPr lang="cs-CZ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škola má zpracované komplexní pojetí inkluzivního vzdělávání (u žáků se spec. </a:t>
            </a:r>
            <a:r>
              <a:rPr lang="cs-CZ" sz="9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cs-CZ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zdělávacími potřebami škola pracuje s individuálními vzdělávacími a výchovnými plány, vyučující v plné šíři využívají pedagogickou diagnostiku, škola spolupracuje se zaměstnavateli a umožňuje žákům se spec. </a:t>
            </a:r>
            <a:r>
              <a:rPr lang="cs-CZ" sz="9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cs-CZ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zdělávacími potřebami realizovat odborný výcvik a praxi, s některými žáky se spec. </a:t>
            </a:r>
            <a:r>
              <a:rPr lang="cs-CZ" sz="9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cs-CZ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zdělávacími potřebami spolupracuje asistent pedagoga, na škole je rozšířené poradenské pracoviště, prostory školy jsou dostupné všem žákům)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9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9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Nejvyšší úroveň </a:t>
            </a:r>
            <a:r>
              <a:rPr lang="cs-CZ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komplexní pojetí inkluzivního vzdělávání je školou dále rozšiřováno (tvorba plánů inkluzivního rozvoje školy, realizace plánů je metodicky řízena a koordinována, zaměstnavatelé vytvářejí žákům se spec. </a:t>
            </a:r>
            <a:r>
              <a:rPr lang="cs-CZ" sz="9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cs-CZ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zdělávacími potřebami vhodné podmínky, škola spolupracuje při péči o žáky se spec. </a:t>
            </a:r>
            <a:r>
              <a:rPr lang="cs-CZ" sz="9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cs-CZ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zdělávacími potřebami s dalšími institucemi a specialisty, prostředí školy je přizpůsobeno všem žákům)</a:t>
            </a:r>
            <a:endParaRPr lang="cs-CZ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INKLUZIVNÍ VZDĚLÁVÁNÍ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316" y="1922735"/>
            <a:ext cx="5342336" cy="3253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23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76213"/>
            <a:r>
              <a:rPr lang="cs-CZ" dirty="0" smtClean="0"/>
              <a:t>Současná úroveň a předpokládaný posun</a:t>
            </a:r>
            <a:endParaRPr lang="cs-CZ" dirty="0"/>
          </a:p>
        </p:txBody>
      </p:sp>
      <p:sp>
        <p:nvSpPr>
          <p:cNvPr id="9" name="Zaoblený obdélník 8"/>
          <p:cNvSpPr/>
          <p:nvPr/>
        </p:nvSpPr>
        <p:spPr>
          <a:xfrm>
            <a:off x="6168872" y="871136"/>
            <a:ext cx="3420038" cy="5617898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6276790" y="1094762"/>
            <a:ext cx="328417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i SOŠ vykazují nejvíce aktivit, které lze zařadit do základní a mírně pokročilé úrovně – inkluzivní vzdělávání je realizováno buďto formou dílčích aktivit, nebo školy pracují s vytvořenou strategií a  plány pedagogické podpory. Největší posun lze očekávat v rámci komplexního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pojetí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inkluzivního vzdělávání a jeho dalšího rozvoje (posun na nejvyšší  úrovni o 29 % u SOŠ a 26 % u SOU).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VOŠ nejvíce aktivit v této oblasti vykazuje na mírně pokročilé úrovni (zpracována strategie) a základní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úrovni (inkluzivní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vzdělávání rozvíjejí pouze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 podobě dílčích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aktivit). Navýšení počtu aktivit plánují zejména na úrovni pokročilé a i na nejvyšší úrovni, tj. zaměří se na zpracování komplexního pojetí inkluzivního vzdělávání.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Také gymnázia se pohybují především v rámci základní (63 %) a mírně pokročilé úrovně </a:t>
            </a:r>
            <a:b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(60 %). I v jejich případě lze očekávat nejvýraznější posun v rámci nejvyšší úrovně (předpokládaný posun o 27 %).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Konzervatoře rozvíjejí inkluzivní vzdělávání v rámci pokročilé úrovně (20 %), formou zpracovaného komplexního pojetí inkluzivního vzdělávání, a v této úrovni předpokládá i navýšení počtu činností.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případě praktických škol je podíl „naplnění“ jednotlivých úrovní více vyrovnaný, praktické školy se svými činnostmi rovnoměrně pohybují napříč všemi sledovanými úrovněmi. Posun lze předpokládat v rámci nejvyšší úrovně (předpokládaný posun o 15 %).</a:t>
            </a:r>
            <a:endParaRPr lang="cs-CZ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INKLUZIVNÍ VZDĚLÁVÁNÍ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957" y="875362"/>
            <a:ext cx="4410049" cy="549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22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Aktivity, na nichž se školy podílí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INKLUZIVNÍ VZDĚLÁVÁNÍ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632952" y="826854"/>
            <a:ext cx="9000100" cy="900010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22953" y="869066"/>
            <a:ext cx="8820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rámci inkluzivního vzdělávání se školy soustředí především na evidování žáků se speciálními vzdělávacími potřebami (94 %). Vyučující na školách volí vhodné metody pro zjišťování výsledků učení žáků (84 %) a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spolupracují se školskými poradenskými zařízeními (80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%). Školy volí formy, metody a styl výuky v souladu se speciálními vzdělávacími potřebami žáků (77 %) a snaží se zohledňovat charakter obtíží žáků v průběhu přijímacího řízení i při ukončování studia (77 %). </a:t>
            </a: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642" y="1833710"/>
            <a:ext cx="8593666" cy="472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7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621781" y="754194"/>
            <a:ext cx="9000100" cy="1645242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39258" y="793747"/>
            <a:ext cx="894175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SOU, SOŠ i VOŠ se zaměřují především na evidenci žáků se speciálními vzdělávacími potřebami a vyučující na školách volí formy, metody a styl výuky v souladu se speciálními vzdělávacími potřebami žáků. SOU a SOŠ se dále soustředí na spolupráci se školskými poradenskými zařízeními (85 % SOU a 81 % SOŠ). VOŠ dále volí vhodné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metody pro zjišťování výsledků učení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žáků (86 %).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Všechna gymnázia evidují žáky se speciálními vzdělávacími potřebami a zohledňují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charakter obtíží žáků při přijímacím řízení i při ukončování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studia. Značná část gymnázií (80 %) uvádí, že </a:t>
            </a:r>
            <a:r>
              <a:rPr lang="pt-BR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při </a:t>
            </a:r>
            <a:r>
              <a:rPr lang="pt-BR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péči o žáky se </a:t>
            </a:r>
            <a:r>
              <a:rPr lang="pt-BR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ŠVP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spolupracuje se školskými poradenskými zařízeními.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Konzervatoř eviduje žáky se ŠVP, zpracovává individuální plány žáků, organizuje podporu žáků dalšími odborníky, zajišťuje žákům se ŠVP účast na aktivitách nad rámec školy a také rozšiřuje a prohlubuje učivo nadaným žákům. </a:t>
            </a:r>
          </a:p>
          <a:p>
            <a:pPr marL="180975" indent="-180975" algn="just">
              <a:buFont typeface="Wingdings" panose="05000000000000000000" pitchFamily="2" charset="2"/>
              <a:buChar char="Ø"/>
            </a:pP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Praktické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školy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zajišťují asistenty pedagogů (100 %), evidují </a:t>
            </a:r>
            <a:r>
              <a:rPr lang="cs-CZ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žáky se speciálními vzdělávacími potřebami </a:t>
            </a:r>
            <a:r>
              <a:rPr lang="cs-CZ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(91 %) a spolupracují při péči o žáky se SVP s dalšími institucemi (91 %).</a:t>
            </a: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100" dirty="0"/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INKLUZIVNÍ VZDĚLÁVÁNÍ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585" y="2517114"/>
            <a:ext cx="8844959" cy="4025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32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/>
              <a:t>Aktivity, na nichž se </a:t>
            </a:r>
            <a:r>
              <a:rPr lang="cs-CZ" dirty="0" smtClean="0"/>
              <a:t>školy </a:t>
            </a:r>
            <a:r>
              <a:rPr lang="cs-CZ" dirty="0"/>
              <a:t>podílí</a:t>
            </a:r>
          </a:p>
        </p:txBody>
      </p:sp>
      <p:sp>
        <p:nvSpPr>
          <p:cNvPr id="10" name="Zaoblený obdélník 9"/>
          <p:cNvSpPr/>
          <p:nvPr/>
        </p:nvSpPr>
        <p:spPr>
          <a:xfrm>
            <a:off x="7539960" y="1185281"/>
            <a:ext cx="2247869" cy="4673745"/>
          </a:xfrm>
          <a:prstGeom prst="roundRect">
            <a:avLst/>
          </a:prstGeom>
          <a:solidFill>
            <a:srgbClr val="FBFBFB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7577358" y="1268976"/>
            <a:ext cx="219785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Prioritou SOU je především evidence žáků se speciálními vzdělávacími potřebami a částečně také snaha vyučujících volit vhodné formy a metody výuky v souladu se SVP žáků – SOU se na tyto činnosti zaměřují nejvíce a zároveň je hodnotí jako velmi důležité.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se mohou více soustředit na to, aby vyučující volili vhodné metody pro zajišťování výsledků učení žáků - ve srovnání s ostatními položkami přisuzují této aktivitě vysokou důležitost, ale prozatím ji vykonávají v menší míře.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 spolupracují </a:t>
            </a:r>
            <a:r>
              <a:rPr lang="cs-CZ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 školskými poradenskými </a:t>
            </a:r>
            <a:r>
              <a:rPr lang="cs-CZ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zařízeními při péči o žáky se SVP, této aktivitě ale přisuzují nižší důležitost.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cs-CZ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0"/>
            <a:ext cx="4529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INKLUZIVNÍ VZDĚLÁVÁNÍ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32952" y="6399033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map je zaneseno </a:t>
            </a:r>
            <a:r>
              <a:rPr lang="cs-CZ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pět </a:t>
            </a:r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nejčastěji zmiňovaných položek a jejich důležitost.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704" y="1185281"/>
            <a:ext cx="6682065" cy="4998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LICKY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8165</TotalTime>
  <Words>15568</Words>
  <Application>Microsoft Office PowerPoint</Application>
  <PresentationFormat>A4 (210 x 297 mm)</PresentationFormat>
  <Paragraphs>668</Paragraphs>
  <Slides>125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125</vt:i4>
      </vt:variant>
    </vt:vector>
  </HeadingPairs>
  <TitlesOfParts>
    <vt:vector size="130" baseType="lpstr">
      <vt:lpstr>Arial</vt:lpstr>
      <vt:lpstr>Calibri</vt:lpstr>
      <vt:lpstr>Calibri Light</vt:lpstr>
      <vt:lpstr>Wingdings</vt:lpstr>
      <vt:lpstr>VELICKY</vt:lpstr>
      <vt:lpstr>ANALÝZA POTŘEB NA ŠKOLÁCH  v Olomouckém kraji</vt:lpstr>
      <vt:lpstr>Prezentace aplikace PowerPoint</vt:lpstr>
      <vt:lpstr>Hlavní zjištění</vt:lpstr>
      <vt:lpstr>Hlavní zjištění</vt:lpstr>
      <vt:lpstr>Hlavní zjištění</vt:lpstr>
      <vt:lpstr>Hlavní zjištění</vt:lpstr>
      <vt:lpstr>Hlavní zjištění</vt:lpstr>
      <vt:lpstr>Hlavní zjištění</vt:lpstr>
      <vt:lpstr>Hlavní zjištění</vt:lpstr>
      <vt:lpstr>Hlavní zjištění</vt:lpstr>
      <vt:lpstr>Metodologie šetření A PRŮBĚH NÁVRATNOSTI</vt:lpstr>
      <vt:lpstr>Evaluace sběru dat – monitoring Návratnosti</vt:lpstr>
      <vt:lpstr>Char. datového souboru – olomoucký kraj</vt:lpstr>
      <vt:lpstr>Prioritizace povinných oblastí</vt:lpstr>
      <vt:lpstr>Prioritizace povinných oblastí</vt:lpstr>
      <vt:lpstr>Prioritizace povinných oblastí</vt:lpstr>
      <vt:lpstr>Prioritizace povinných oblastí</vt:lpstr>
      <vt:lpstr>Prioritizace povinných oblastí</vt:lpstr>
      <vt:lpstr>Podpora odborného vzdělávání, spolupráce škol  a zaměstnavatelů</vt:lpstr>
      <vt:lpstr>Současná úroveň a předpokládaný posun</vt:lpstr>
      <vt:lpstr>Současná úroveň a předpokládaný posun</vt:lpstr>
      <vt:lpstr>Aktivity, na nichž se školy podílí</vt:lpstr>
      <vt:lpstr>Aktivity, na nichž se školy podílí</vt:lpstr>
      <vt:lpstr>Aktivity, na nichž se školy podílí</vt:lpstr>
      <vt:lpstr>Aktivity, na nichž se školy podílí</vt:lpstr>
      <vt:lpstr>Aktivity, na nichž se školy podílí</vt:lpstr>
      <vt:lpstr>Překážky, na které školy naráží</vt:lpstr>
      <vt:lpstr>Překážky, na které školy naráží</vt:lpstr>
      <vt:lpstr>opatření</vt:lpstr>
      <vt:lpstr>Opatření</vt:lpstr>
      <vt:lpstr>Opatření</vt:lpstr>
      <vt:lpstr>Opatření</vt:lpstr>
      <vt:lpstr>Opatření</vt:lpstr>
      <vt:lpstr>Podpora kompetencí k podnikavosti</vt:lpstr>
      <vt:lpstr>Současná úroveň a předpokládaný posun</vt:lpstr>
      <vt:lpstr>Současná úroveň a předpokládaný posun</vt:lpstr>
      <vt:lpstr>Aktivity, na nichž se školy podílí</vt:lpstr>
      <vt:lpstr>Aktivity, na nichž se školy podílí</vt:lpstr>
      <vt:lpstr>Aktivity, na nichž se školy podílí</vt:lpstr>
      <vt:lpstr>Aktivity, na nichž se školy podílí</vt:lpstr>
      <vt:lpstr>Aktivity, na nichž se školy podílí</vt:lpstr>
      <vt:lpstr>Překážky, na které školy naráží</vt:lpstr>
      <vt:lpstr>Překážky, na které školy naráží</vt:lpstr>
      <vt:lpstr>opatření</vt:lpstr>
      <vt:lpstr>Opatření</vt:lpstr>
      <vt:lpstr>Opatření</vt:lpstr>
      <vt:lpstr>Opatření</vt:lpstr>
      <vt:lpstr>Opatření</vt:lpstr>
      <vt:lpstr>Podpora polytechnického vzdělávání</vt:lpstr>
      <vt:lpstr>Současná úroveň a předpokládaný posun</vt:lpstr>
      <vt:lpstr>Současná úroveň a předpokládaný posun</vt:lpstr>
      <vt:lpstr>Aktivity, na nichž se školy podílí</vt:lpstr>
      <vt:lpstr>Aktivity, na nichž se školy podílí</vt:lpstr>
      <vt:lpstr>Aktivity, na nichž se školy podílí</vt:lpstr>
      <vt:lpstr>Aktivity, na nichž se školy podílí</vt:lpstr>
      <vt:lpstr>Aktivity, na nichž se školy podílí</vt:lpstr>
      <vt:lpstr>Překážky, na které školy naráží</vt:lpstr>
      <vt:lpstr>Překážky, na které školy naráží</vt:lpstr>
      <vt:lpstr>opatření</vt:lpstr>
      <vt:lpstr>Opatření</vt:lpstr>
      <vt:lpstr>Opatření</vt:lpstr>
      <vt:lpstr>Opatření</vt:lpstr>
      <vt:lpstr>Opatření</vt:lpstr>
      <vt:lpstr>Rozvoj školy jako centra celoživotního učení</vt:lpstr>
      <vt:lpstr>Současná úroveň a předpokládaný posun</vt:lpstr>
      <vt:lpstr>Současná úroveň a předpokládaný posun</vt:lpstr>
      <vt:lpstr>Aktivity, na nichž se školy podílí</vt:lpstr>
      <vt:lpstr>Aktivity, na nichž se školy podílí</vt:lpstr>
      <vt:lpstr>Aktivity, na nichž se školy podílí</vt:lpstr>
      <vt:lpstr>Aktivity, na nichž se školy podílí</vt:lpstr>
      <vt:lpstr>Aktivity, na nichž se školy podílí</vt:lpstr>
      <vt:lpstr>Překážky, na které školy naráží</vt:lpstr>
      <vt:lpstr>Překážky, na které školy naráží</vt:lpstr>
      <vt:lpstr>opatření</vt:lpstr>
      <vt:lpstr>Opatření</vt:lpstr>
      <vt:lpstr>Opatření</vt:lpstr>
      <vt:lpstr>Opatření</vt:lpstr>
      <vt:lpstr>Opatření</vt:lpstr>
      <vt:lpstr>Rozvoj kariérového poradenství</vt:lpstr>
      <vt:lpstr>Současná úroveň a předpokládaný posun</vt:lpstr>
      <vt:lpstr>Současná úroveň a předpokládaný posun</vt:lpstr>
      <vt:lpstr>Aktivity, na nichž se školy podílí</vt:lpstr>
      <vt:lpstr>Aktivity, na nichž se školy podílí</vt:lpstr>
      <vt:lpstr>Aktivity, na nichž se školy podílí</vt:lpstr>
      <vt:lpstr>Aktivity, na nichž se školy podílí</vt:lpstr>
      <vt:lpstr>Aktivity, na nichž se školy podílí</vt:lpstr>
      <vt:lpstr>Překážky, na které školy naráží</vt:lpstr>
      <vt:lpstr>Překážky, na které školy naráží</vt:lpstr>
      <vt:lpstr>opatření</vt:lpstr>
      <vt:lpstr>Opatření</vt:lpstr>
      <vt:lpstr>Opatření</vt:lpstr>
      <vt:lpstr>Opatření</vt:lpstr>
      <vt:lpstr>Opatření</vt:lpstr>
      <vt:lpstr>Inkluzivní vzdělávání</vt:lpstr>
      <vt:lpstr>Současná úroveň a předpokládaný posun</vt:lpstr>
      <vt:lpstr>Současná úroveň a předpokládaný posun</vt:lpstr>
      <vt:lpstr>Aktivity, na nichž se školy podílí</vt:lpstr>
      <vt:lpstr>Aktivity, na nichž se školy podílí</vt:lpstr>
      <vt:lpstr>Aktivity, na nichž se školy podílí</vt:lpstr>
      <vt:lpstr>Aktivity, na nichž se školy podílí</vt:lpstr>
      <vt:lpstr>Aktivity, na nichž se školy podílí</vt:lpstr>
      <vt:lpstr>Překážky, na které školy naráží</vt:lpstr>
      <vt:lpstr>Překážky, na které školy naráží</vt:lpstr>
      <vt:lpstr>opatření</vt:lpstr>
      <vt:lpstr>Opatření</vt:lpstr>
      <vt:lpstr>Opatření</vt:lpstr>
      <vt:lpstr>Opatření</vt:lpstr>
      <vt:lpstr>Opatření</vt:lpstr>
      <vt:lpstr>Podpora infrastruktury škol – investiční část</vt:lpstr>
      <vt:lpstr>Zájem škol o čerpání investic</vt:lpstr>
      <vt:lpstr>Zájem škol o čerpání investic</vt:lpstr>
      <vt:lpstr>preferované oblasti čerpání fin. prostředků</vt:lpstr>
      <vt:lpstr>preferované oblasti čerpání fin. prostředků</vt:lpstr>
      <vt:lpstr>Nepovinné oblasti</vt:lpstr>
      <vt:lpstr>Důležitost nepovinných oblastí</vt:lpstr>
      <vt:lpstr>Důležitost nepovinných oblastí</vt:lpstr>
      <vt:lpstr>Opatření</vt:lpstr>
      <vt:lpstr>OPATŘENÍ</vt:lpstr>
      <vt:lpstr>Opatření</vt:lpstr>
      <vt:lpstr>Opatření</vt:lpstr>
      <vt:lpstr>Opatření</vt:lpstr>
      <vt:lpstr>Opatření</vt:lpstr>
      <vt:lpstr>Opatření</vt:lpstr>
      <vt:lpstr>Opatření</vt:lpstr>
      <vt:lpstr>Prezentace aplikace PowerPoint</vt:lpstr>
    </vt:vector>
  </TitlesOfParts>
  <Company>NUV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Velický Jan</dc:creator>
  <cp:lastModifiedBy>mARTY</cp:lastModifiedBy>
  <cp:revision>768</cp:revision>
  <dcterms:created xsi:type="dcterms:W3CDTF">2014-09-08T12:25:00Z</dcterms:created>
  <dcterms:modified xsi:type="dcterms:W3CDTF">2016-05-24T10:35:38Z</dcterms:modified>
</cp:coreProperties>
</file>