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71" r:id="rId1"/>
  </p:sldMasterIdLst>
  <p:notesMasterIdLst>
    <p:notesMasterId r:id="rId10"/>
  </p:notesMasterIdLst>
  <p:handoutMasterIdLst>
    <p:handoutMasterId r:id="rId11"/>
  </p:handoutMasterIdLst>
  <p:sldIdLst>
    <p:sldId id="277" r:id="rId2"/>
    <p:sldId id="282" r:id="rId3"/>
    <p:sldId id="284" r:id="rId4"/>
    <p:sldId id="285" r:id="rId5"/>
    <p:sldId id="281" r:id="rId6"/>
    <p:sldId id="275" r:id="rId7"/>
    <p:sldId id="276" r:id="rId8"/>
    <p:sldId id="279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Tmavý styl 1 – zvýraznění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4860" autoAdjust="0"/>
  </p:normalViewPr>
  <p:slideViewPr>
    <p:cSldViewPr showGuides="1">
      <p:cViewPr>
        <p:scale>
          <a:sx n="100" d="100"/>
          <a:sy n="100" d="100"/>
        </p:scale>
        <p:origin x="-72" y="-72"/>
      </p:cViewPr>
      <p:guideLst>
        <p:guide orient="horz" pos="913"/>
        <p:guide orient="horz" pos="3884"/>
        <p:guide pos="5420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D18B7-3C0B-4540-B18A-DB6256BEACFC}" type="datetimeFigureOut">
              <a:rPr lang="cs-CZ" smtClean="0"/>
              <a:t>12.8.2015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3E32E-49E3-4216-B73A-EA0CDEE762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504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916EA-B297-4F0B-851D-BD5704B201B7}" type="datetimeFigureOut">
              <a:rPr lang="cs-CZ" smtClean="0"/>
              <a:t>12.8.2015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B31FA-E905-4016-9D4B-970DF0C7EE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183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2397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NNO nebudou podporovány</a:t>
            </a:r>
            <a:r>
              <a:rPr lang="cs-CZ" baseline="0" dirty="0" smtClean="0"/>
              <a:t> z následujících důvodů: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spolufinancování,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Reinvestice zisku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Podnikání ve vedlejší činnosti, v případě krachu zanikne celá NNO</a:t>
            </a:r>
            <a:endParaRPr lang="cs-CZ" baseline="0" dirty="0"/>
          </a:p>
          <a:p>
            <a:pPr marL="171450" indent="-171450">
              <a:buFontTx/>
              <a:buChar char="-"/>
            </a:pPr>
            <a:r>
              <a:rPr lang="cs-CZ" baseline="0" dirty="0" smtClean="0"/>
              <a:t>Z evaluace předchozí výzvy došlo k podpoření pouze 20-ti NNO, 100 podniků – s.r.o.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9510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1224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511299" y="40896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 smtClean="0"/>
              <a:t>Kliknutím vložíte jméno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14" hasCustomPrompt="1"/>
          </p:nvPr>
        </p:nvSpPr>
        <p:spPr>
          <a:xfrm>
            <a:off x="1512000" y="48852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 smtClean="0"/>
              <a:t>Kliknutím vložíte datum a místo</a:t>
            </a:r>
          </a:p>
        </p:txBody>
      </p:sp>
      <p:sp>
        <p:nvSpPr>
          <p:cNvPr id="5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4" name="Zástupný symbol pro obrázek 4"/>
          <p:cNvSpPr>
            <a:spLocks noGrp="1" noChangeAspect="1"/>
          </p:cNvSpPr>
          <p:nvPr>
            <p:ph type="pic" sz="quarter" idx="16"/>
          </p:nvPr>
        </p:nvSpPr>
        <p:spPr>
          <a:xfrm>
            <a:off x="846000" y="40896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6" name="Zástupný symbol pro obrázek 4"/>
          <p:cNvSpPr>
            <a:spLocks noGrp="1" noChangeAspect="1"/>
          </p:cNvSpPr>
          <p:nvPr>
            <p:ph type="pic" sz="quarter" idx="17"/>
          </p:nvPr>
        </p:nvSpPr>
        <p:spPr>
          <a:xfrm>
            <a:off x="846000" y="48852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20" name="Obdélník 19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8" name="Přímá spojnice 17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81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2412000"/>
            <a:ext cx="8064000" cy="3744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Zástupný symbol pro text 5"/>
          <p:cNvSpPr>
            <a:spLocks noGrp="1"/>
          </p:cNvSpPr>
          <p:nvPr>
            <p:ph type="body" sz="quarter" idx="14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479379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285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44000" y="1800000"/>
            <a:ext cx="3960000" cy="4320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3621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4032000"/>
            <a:ext cx="8064000" cy="2088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3027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2412000"/>
            <a:ext cx="8064000" cy="3744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1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2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987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0" y="0"/>
            <a:ext cx="9144000" cy="67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3240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9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7" name="Obdélník 6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253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385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obsah 2"/>
          <p:cNvSpPr>
            <a:spLocks noGrp="1"/>
          </p:cNvSpPr>
          <p:nvPr>
            <p:ph idx="13"/>
          </p:nvPr>
        </p:nvSpPr>
        <p:spPr>
          <a:xfrm>
            <a:off x="4644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134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540000" y="4032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141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0" y="1080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1080000"/>
          </a:xfrm>
          <a:prstGeom prst="rect">
            <a:avLst/>
          </a:prstGeom>
        </p:spPr>
        <p:txBody>
          <a:bodyPr vert="horz" lIns="36000" tIns="0" rIns="36000" bIns="0" rtlCol="0" anchor="ctr" anchorCtr="0">
            <a:no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0000" y="1800000"/>
            <a:ext cx="8064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40000" y="6516000"/>
            <a:ext cx="111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692000" y="6516000"/>
            <a:ext cx="69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40000" y="6516000"/>
            <a:ext cx="468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0" y="6732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6" r:id="rId3"/>
    <p:sldLayoutId id="2147483677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82" r:id="rId10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32000" indent="-432000" algn="l" defTabSz="914400" rtl="0" eaLnBrk="1" latinLnBrk="0" hangingPunct="1">
        <a:lnSpc>
          <a:spcPts val="2880"/>
        </a:lnSpc>
        <a:spcBef>
          <a:spcPts val="600"/>
        </a:spcBef>
        <a:spcAft>
          <a:spcPts val="600"/>
        </a:spcAft>
        <a:buClr>
          <a:schemeClr val="accent2"/>
        </a:buClr>
        <a:buSzPct val="100000"/>
        <a:buFont typeface="Wingdings" panose="05000000000000000000" pitchFamily="2" charset="2"/>
        <a:buChar char="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66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8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70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lang="cs-CZ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422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fcr.cz/" TargetMode="External"/><Relationship Id="rId2" Type="http://schemas.openxmlformats.org/officeDocument/2006/relationships/hyperlink" Target="http://www.ceske-socialni-podnikani.cz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svatava.skantova@mpsv.c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1512000" y="1916832"/>
            <a:ext cx="7272000" cy="1917168"/>
          </a:xfrm>
        </p:spPr>
        <p:txBody>
          <a:bodyPr/>
          <a:lstStyle/>
          <a:p>
            <a:r>
              <a:rPr lang="cs-CZ" dirty="0" smtClean="0"/>
              <a:t>Podpora sociálního </a:t>
            </a:r>
            <a:r>
              <a:rPr lang="cs-CZ" dirty="0" smtClean="0"/>
              <a:t>podnikání v OP Zaměstnanost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1511299" y="4365104"/>
            <a:ext cx="7272000" cy="540000"/>
          </a:xfrm>
        </p:spPr>
        <p:txBody>
          <a:bodyPr/>
          <a:lstStyle/>
          <a:p>
            <a:r>
              <a:rPr lang="cs-CZ" b="1" dirty="0" smtClean="0"/>
              <a:t>Mgr. Svatava Škantová</a:t>
            </a:r>
          </a:p>
          <a:p>
            <a:r>
              <a:rPr lang="cs-CZ" sz="2800" dirty="0" smtClean="0"/>
              <a:t>vedoucí oddělení projektů sociálního podnikání</a:t>
            </a:r>
            <a:endParaRPr lang="cs-CZ" sz="2800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4"/>
          </p:nvPr>
        </p:nvSpPr>
        <p:spPr>
          <a:xfrm>
            <a:off x="1512000" y="5445224"/>
            <a:ext cx="7272000" cy="540000"/>
          </a:xfrm>
        </p:spPr>
        <p:txBody>
          <a:bodyPr/>
          <a:lstStyle/>
          <a:p>
            <a:r>
              <a:rPr lang="cs-CZ" dirty="0" smtClean="0"/>
              <a:t>18. srpna 2015, Olomouc</a:t>
            </a:r>
            <a:endParaRPr lang="cs-CZ" dirty="0"/>
          </a:p>
        </p:txBody>
      </p:sp>
      <p:pic>
        <p:nvPicPr>
          <p:cNvPr id="14" name="Zástupný symbol pro obrázek 13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00" y="2636837"/>
            <a:ext cx="540000" cy="540000"/>
          </a:xfrm>
        </p:spPr>
      </p:pic>
      <p:pic>
        <p:nvPicPr>
          <p:cNvPr id="15" name="Zástupný symbol pro obrázek 14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00" y="3933056"/>
            <a:ext cx="540000" cy="540000"/>
          </a:xfrm>
        </p:spPr>
      </p:pic>
      <p:pic>
        <p:nvPicPr>
          <p:cNvPr id="16" name="Zástupný symbol pro obrázek 15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00" y="5445224"/>
            <a:ext cx="540000" cy="540000"/>
          </a:xfrm>
        </p:spPr>
      </p:pic>
    </p:spTree>
    <p:extLst>
      <p:ext uri="{BB962C8B-B14F-4D97-AF65-F5344CB8AC3E}">
        <p14:creationId xmlns:p14="http://schemas.microsoft.com/office/powerpoint/2010/main" val="392601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424000" cy="1052736"/>
          </a:xfrm>
        </p:spPr>
        <p:txBody>
          <a:bodyPr/>
          <a:lstStyle/>
          <a:p>
            <a:r>
              <a:rPr lang="cs-CZ" dirty="0" smtClean="0"/>
              <a:t>Výzva „Podpora </a:t>
            </a:r>
            <a:r>
              <a:rPr lang="cs-CZ" dirty="0"/>
              <a:t>Sociálního </a:t>
            </a:r>
            <a:r>
              <a:rPr lang="cs-CZ" dirty="0" smtClean="0"/>
              <a:t>podnikání“, </a:t>
            </a:r>
            <a:r>
              <a:rPr lang="cs-CZ" altLang="cs-CZ" dirty="0"/>
              <a:t>č. 03_15_015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340768"/>
            <a:ext cx="8064000" cy="4779232"/>
          </a:xfrm>
        </p:spPr>
        <p:txBody>
          <a:bodyPr/>
          <a:lstStyle/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altLang="cs-CZ" sz="2000" dirty="0" smtClean="0"/>
              <a:t> </a:t>
            </a:r>
            <a:r>
              <a:rPr lang="cs-CZ" altLang="cs-CZ" sz="2200" dirty="0" smtClean="0"/>
              <a:t>Vyhlášení </a:t>
            </a:r>
            <a:r>
              <a:rPr lang="cs-CZ" altLang="cs-CZ" sz="2200" dirty="0" smtClean="0"/>
              <a:t>výzvy:  </a:t>
            </a:r>
            <a:r>
              <a:rPr lang="cs-CZ" altLang="cs-CZ" sz="2200" dirty="0" smtClean="0"/>
              <a:t>17. 08. 2015</a:t>
            </a:r>
            <a:endParaRPr lang="cs-CZ" altLang="cs-CZ" sz="2200" dirty="0"/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2200" dirty="0"/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altLang="cs-CZ" sz="2200" dirty="0" smtClean="0"/>
              <a:t> Ukončení výzvy: 30. 11. 2015</a:t>
            </a:r>
            <a:endParaRPr lang="cs-CZ" altLang="cs-CZ" sz="2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2200" dirty="0"/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altLang="cs-CZ" sz="2200" dirty="0" smtClean="0"/>
              <a:t> Alokace: 100 </a:t>
            </a:r>
            <a:r>
              <a:rPr lang="cs-CZ" altLang="cs-CZ" sz="2200" dirty="0"/>
              <a:t>mil. </a:t>
            </a:r>
            <a:r>
              <a:rPr lang="cs-CZ" altLang="cs-CZ" sz="2200" dirty="0" smtClean="0"/>
              <a:t>Kč</a:t>
            </a:r>
            <a:endParaRPr lang="cs-CZ" altLang="cs-CZ" sz="2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2200" dirty="0"/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altLang="cs-CZ" sz="2200" dirty="0" smtClean="0"/>
              <a:t> Místo </a:t>
            </a:r>
            <a:r>
              <a:rPr lang="cs-CZ" altLang="cs-CZ" sz="2200" dirty="0" smtClean="0"/>
              <a:t>realizace: </a:t>
            </a:r>
            <a:r>
              <a:rPr lang="cs-CZ" altLang="cs-CZ" sz="2200" dirty="0" smtClean="0"/>
              <a:t>ČR, </a:t>
            </a:r>
            <a:r>
              <a:rPr lang="cs-CZ" altLang="cs-CZ" sz="2200" dirty="0"/>
              <a:t>mimo hlavní město </a:t>
            </a:r>
            <a:r>
              <a:rPr lang="cs-CZ" altLang="cs-CZ" sz="2200" dirty="0" smtClean="0"/>
              <a:t>Praha</a:t>
            </a:r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2200" dirty="0" smtClean="0"/>
          </a:p>
          <a:p>
            <a:pPr>
              <a:lnSpc>
                <a:spcPct val="100000"/>
              </a:lnSpc>
            </a:pPr>
            <a:r>
              <a:rPr lang="cs-CZ" sz="2200" dirty="0" smtClean="0"/>
              <a:t>Max</a:t>
            </a:r>
            <a:r>
              <a:rPr lang="cs-CZ" sz="2200" dirty="0"/>
              <a:t>. výše celkových způsobilých </a:t>
            </a:r>
            <a:r>
              <a:rPr lang="cs-CZ" sz="2200" dirty="0" smtClean="0"/>
              <a:t>výdajů projektu: </a:t>
            </a:r>
            <a:r>
              <a:rPr lang="cs-CZ" sz="2200" dirty="0"/>
              <a:t>6 000 000 Kč (de </a:t>
            </a:r>
            <a:r>
              <a:rPr lang="cs-CZ" sz="2200" dirty="0" err="1"/>
              <a:t>minimis</a:t>
            </a:r>
            <a:r>
              <a:rPr lang="cs-CZ" sz="2200" dirty="0"/>
              <a:t>)</a:t>
            </a:r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sz="2200" dirty="0"/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altLang="cs-CZ" sz="2200" dirty="0" smtClean="0"/>
              <a:t> Max</a:t>
            </a:r>
            <a:r>
              <a:rPr lang="cs-CZ" altLang="cs-CZ" sz="2200" dirty="0"/>
              <a:t>. délka </a:t>
            </a:r>
            <a:r>
              <a:rPr lang="cs-CZ" altLang="cs-CZ" sz="2200" dirty="0" smtClean="0"/>
              <a:t>projektu: </a:t>
            </a:r>
            <a:r>
              <a:rPr lang="cs-CZ" altLang="cs-CZ" sz="2200" dirty="0"/>
              <a:t>24 měsíců (nejpozději do 31. 12. </a:t>
            </a:r>
            <a:r>
              <a:rPr lang="cs-CZ" altLang="cs-CZ" sz="2200" dirty="0" smtClean="0"/>
              <a:t>2018)</a:t>
            </a:r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2200" dirty="0"/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200" dirty="0" smtClean="0"/>
              <a:t> Míra </a:t>
            </a:r>
            <a:r>
              <a:rPr lang="cs-CZ" sz="2200" dirty="0"/>
              <a:t>podpory: 15 % hradí příjemce</a:t>
            </a:r>
          </a:p>
          <a:p>
            <a:pPr marL="266700" indent="-266700">
              <a:spcBef>
                <a:spcPts val="0"/>
              </a:spcBef>
              <a:spcAft>
                <a:spcPts val="0"/>
              </a:spcAft>
            </a:pPr>
            <a:endParaRPr lang="cs-CZ" altLang="cs-CZ" dirty="0" smtClean="0"/>
          </a:p>
          <a:p>
            <a:pPr marL="266700" indent="-266700">
              <a:spcBef>
                <a:spcPts val="0"/>
              </a:spcBef>
              <a:spcAft>
                <a:spcPts val="0"/>
              </a:spcAft>
            </a:pPr>
            <a:endParaRPr lang="cs-CZ" altLang="cs-CZ" dirty="0"/>
          </a:p>
          <a:p>
            <a:pPr marL="266700" indent="-266700">
              <a:spcBef>
                <a:spcPts val="0"/>
              </a:spcBef>
              <a:spcAft>
                <a:spcPts val="0"/>
              </a:spcAft>
            </a:pPr>
            <a:endParaRPr lang="cs-CZ" dirty="0" smtClean="0"/>
          </a:p>
          <a:p>
            <a:pPr marL="266700" indent="-266700">
              <a:spcBef>
                <a:spcPts val="0"/>
              </a:spcBef>
              <a:spcAft>
                <a:spcPts val="0"/>
              </a:spcAft>
            </a:pPr>
            <a:endParaRPr lang="cs-CZ" dirty="0"/>
          </a:p>
          <a:p>
            <a:pPr marL="266700" indent="-266700">
              <a:spcBef>
                <a:spcPts val="0"/>
              </a:spcBef>
              <a:spcAft>
                <a:spcPts val="0"/>
              </a:spcAft>
            </a:pPr>
            <a:endParaRPr lang="cs-CZ" dirty="0"/>
          </a:p>
          <a:p>
            <a:pPr marL="266700" indent="-266700">
              <a:spcBef>
                <a:spcPts val="0"/>
              </a:spcBef>
              <a:spcAft>
                <a:spcPts val="0"/>
              </a:spcAft>
            </a:pPr>
            <a:endParaRPr lang="cs-CZ" altLang="cs-CZ" dirty="0"/>
          </a:p>
          <a:p>
            <a:pPr marL="266700" indent="-266700">
              <a:spcBef>
                <a:spcPts val="0"/>
              </a:spcBef>
              <a:spcAft>
                <a:spcPts val="0"/>
              </a:spcAft>
            </a:pPr>
            <a:endParaRPr lang="cs-CZ" altLang="cs-CZ" dirty="0"/>
          </a:p>
          <a:p>
            <a:pPr>
              <a:spcBef>
                <a:spcPts val="0"/>
              </a:spcBef>
            </a:pPr>
            <a:endParaRPr lang="cs-CZ" dirty="0"/>
          </a:p>
          <a:p>
            <a:pPr>
              <a:spcBef>
                <a:spcPts val="0"/>
              </a:spcBef>
            </a:pPr>
            <a:endParaRPr lang="cs-CZ" dirty="0"/>
          </a:p>
          <a:p>
            <a:pPr>
              <a:spcBef>
                <a:spcPts val="0"/>
              </a:spcBef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z="2400" smtClean="0"/>
              <a:pPr/>
              <a:t>2</a:t>
            </a:fld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2316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Výzva „Podpora Sociálního podnikání“, </a:t>
            </a:r>
            <a:r>
              <a:rPr lang="cs-CZ" altLang="cs-CZ" dirty="0"/>
              <a:t>č. 03_15_015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340768"/>
            <a:ext cx="8064000" cy="4779232"/>
          </a:xfrm>
        </p:spPr>
        <p:txBody>
          <a:bodyPr/>
          <a:lstStyle/>
          <a:p>
            <a:r>
              <a:rPr lang="cs-CZ" b="1" u="sng" dirty="0" smtClean="0"/>
              <a:t>Oprávnění žadatelé: </a:t>
            </a:r>
            <a:endParaRPr lang="cs-CZ" b="1" u="sng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cs-CZ" sz="2200" dirty="0" smtClean="0"/>
              <a:t>OSVČ</a:t>
            </a:r>
            <a:endParaRPr lang="cs-CZ" sz="2200" dirty="0"/>
          </a:p>
          <a:p>
            <a:pPr>
              <a:buFont typeface="Courier New" panose="02070309020205020404" pitchFamily="49" charset="0"/>
              <a:buChar char="o"/>
            </a:pPr>
            <a:r>
              <a:rPr lang="cs-CZ" sz="2200" dirty="0" smtClean="0"/>
              <a:t>obchodní </a:t>
            </a:r>
            <a:r>
              <a:rPr lang="cs-CZ" sz="2200" dirty="0" smtClean="0"/>
              <a:t>korporace vymezené zákonem č. 90/2012 SB., o </a:t>
            </a:r>
            <a:r>
              <a:rPr lang="cs-CZ" sz="2200" smtClean="0"/>
              <a:t>obchodních </a:t>
            </a:r>
            <a:r>
              <a:rPr lang="cs-CZ" sz="2200" smtClean="0"/>
              <a:t>korporacích</a:t>
            </a:r>
            <a:endParaRPr lang="cs-CZ" sz="2200" dirty="0" smtClean="0"/>
          </a:p>
          <a:p>
            <a:pPr lvl="1"/>
            <a:endParaRPr lang="cs-CZ" sz="2200" dirty="0"/>
          </a:p>
          <a:p>
            <a:r>
              <a:rPr lang="cs-CZ" b="1" u="sng" dirty="0"/>
              <a:t>Cílové skupiny: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smtClean="0"/>
              <a:t>osoby </a:t>
            </a:r>
            <a:r>
              <a:rPr lang="cs-CZ" dirty="0"/>
              <a:t>dlouhodobě či opakovaně nezaměstnané,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smtClean="0"/>
              <a:t>osoby </a:t>
            </a:r>
            <a:r>
              <a:rPr lang="cs-CZ" dirty="0"/>
              <a:t>se zdravotním postižením,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smtClean="0"/>
              <a:t>osoby </a:t>
            </a:r>
            <a:r>
              <a:rPr lang="cs-CZ" dirty="0"/>
              <a:t>opouštějící výkon trestu odnětí </a:t>
            </a:r>
            <a:r>
              <a:rPr lang="cs-CZ" dirty="0" smtClean="0"/>
              <a:t>svobody,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smtClean="0"/>
              <a:t>osoby </a:t>
            </a:r>
            <a:r>
              <a:rPr lang="cs-CZ" dirty="0"/>
              <a:t>opouštějící institucionální zařízení, tzn. 	 </a:t>
            </a:r>
            <a:r>
              <a:rPr lang="cs-CZ" dirty="0" smtClean="0"/>
              <a:t>zařízení </a:t>
            </a:r>
            <a:r>
              <a:rPr lang="cs-CZ" dirty="0"/>
              <a:t>pro výkon ústavní nebo ochranné výchovy.</a:t>
            </a:r>
          </a:p>
          <a:p>
            <a:pPr marL="414000" lvl="1" indent="0">
              <a:buNone/>
            </a:pPr>
            <a:endParaRPr lang="cs-CZ" sz="2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772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Výzva „Podpora Sociálního podnikání“, </a:t>
            </a:r>
            <a:r>
              <a:rPr lang="cs-CZ" altLang="cs-CZ" dirty="0"/>
              <a:t>č. 03_15_015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u="sng" dirty="0" smtClean="0"/>
              <a:t>Zaměření výzvy: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/>
              <a:t>vznik a rozvoj nových podnikatelských aktivit v oblasti sociálního </a:t>
            </a:r>
            <a:r>
              <a:rPr lang="cs-CZ" dirty="0" smtClean="0"/>
              <a:t>podnikání</a:t>
            </a:r>
            <a:endParaRPr lang="cs-CZ" dirty="0"/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/>
              <a:t>i</a:t>
            </a:r>
            <a:r>
              <a:rPr lang="cs-CZ" dirty="0" smtClean="0"/>
              <a:t>ntegrační sociální podnik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smtClean="0"/>
              <a:t>sociální </a:t>
            </a:r>
            <a:r>
              <a:rPr lang="cs-CZ" dirty="0"/>
              <a:t>podnikání – podnikání v souladu s tzv. principy sociálního podnikání </a:t>
            </a:r>
          </a:p>
          <a:p>
            <a:pPr>
              <a:buFont typeface="Courier New" panose="02070309020205020404" pitchFamily="49" charset="0"/>
              <a:buChar char="o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583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0"/>
            <a:ext cx="7956416" cy="1196752"/>
          </a:xfrm>
        </p:spPr>
        <p:txBody>
          <a:bodyPr/>
          <a:lstStyle/>
          <a:p>
            <a:r>
              <a:rPr lang="cs-CZ" dirty="0"/>
              <a:t>Výzva „Podpora Sociálního podnikání“, </a:t>
            </a:r>
            <a:r>
              <a:rPr lang="cs-CZ" altLang="cs-CZ" dirty="0"/>
              <a:t>č. 03_15_015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11960" y="2996952"/>
            <a:ext cx="3888432" cy="504454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b="1" dirty="0" smtClean="0"/>
              <a:t>EKONOMICKÝ PRINCIP</a:t>
            </a:r>
            <a:endParaRPr lang="cs-CZ" altLang="cs-CZ" b="1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cs-CZ" altLang="cs-CZ" b="1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cs-CZ" altLang="cs-CZ" b="1" dirty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cs-CZ" altLang="cs-CZ" dirty="0"/>
          </a:p>
          <a:p>
            <a:pPr marL="216000" lvl="0" algn="just">
              <a:spcBef>
                <a:spcPts val="0"/>
              </a:spcBef>
              <a:spcAft>
                <a:spcPts val="0"/>
              </a:spcAft>
            </a:pPr>
            <a:endParaRPr lang="cs-CZ" altLang="cs-CZ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31058"/>
            <a:ext cx="2322513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ástupný symbol pro obsah 2"/>
          <p:cNvSpPr txBox="1">
            <a:spLocks/>
          </p:cNvSpPr>
          <p:nvPr/>
        </p:nvSpPr>
        <p:spPr>
          <a:xfrm>
            <a:off x="4211960" y="4658072"/>
            <a:ext cx="4464496" cy="5044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32000" indent="-432000" algn="l" defTabSz="914400" rtl="0" eaLnBrk="1" latinLnBrk="0" hangingPunct="1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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8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0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lang="cs-CZ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2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cs-CZ" altLang="cs-CZ" b="1" dirty="0" smtClean="0"/>
              <a:t>LOKÁLNÍ (MÍSTNÍ) PRINCIP</a:t>
            </a:r>
            <a:endParaRPr lang="cs-CZ" altLang="cs-CZ" dirty="0" smtClean="0"/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211960" y="2200114"/>
            <a:ext cx="3600400" cy="5044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32000" indent="-432000" algn="l" defTabSz="914400" rtl="0" eaLnBrk="1" latinLnBrk="0" hangingPunct="1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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8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0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lang="cs-CZ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2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cs-CZ" altLang="cs-CZ" b="1" dirty="0" smtClean="0"/>
              <a:t>SOCIÁLNÍ PRINCIP</a:t>
            </a:r>
            <a:endParaRPr lang="cs-CZ" altLang="cs-CZ" dirty="0" smtClean="0"/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4211960" y="3836108"/>
            <a:ext cx="4608512" cy="3821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32000" indent="-432000" algn="l" defTabSz="914400" rtl="0" eaLnBrk="1" latinLnBrk="0" hangingPunct="1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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8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0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lang="cs-CZ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2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cs-CZ" altLang="cs-CZ" b="1" dirty="0" smtClean="0"/>
              <a:t>ENVIRONMENTÁLNÍ PRINCIP</a:t>
            </a:r>
          </a:p>
        </p:txBody>
      </p:sp>
    </p:spTree>
    <p:extLst>
      <p:ext uri="{BB962C8B-B14F-4D97-AF65-F5344CB8AC3E}">
        <p14:creationId xmlns:p14="http://schemas.microsoft.com/office/powerpoint/2010/main" val="225772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Výzva „Podpora Sociálního podnikání“, </a:t>
            </a:r>
            <a:r>
              <a:rPr lang="cs-CZ" altLang="cs-CZ" dirty="0"/>
              <a:t>č. 03_15_015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cs-CZ" b="1" u="sng" dirty="0" smtClean="0"/>
              <a:t>Klíčové </a:t>
            </a:r>
            <a:r>
              <a:rPr lang="cs-CZ" b="1" u="sng" dirty="0" smtClean="0"/>
              <a:t>aktivity projektu:</a:t>
            </a:r>
            <a:endParaRPr lang="cs-CZ" b="1" u="sng" dirty="0"/>
          </a:p>
          <a:p>
            <a:pPr lvl="1">
              <a:spcBef>
                <a:spcPts val="0"/>
              </a:spcBef>
              <a:spcAft>
                <a:spcPts val="2400"/>
              </a:spcAft>
            </a:pPr>
            <a:r>
              <a:rPr lang="cs-CZ" sz="2400" dirty="0"/>
              <a:t>v</a:t>
            </a:r>
            <a:r>
              <a:rPr lang="cs-CZ" sz="2400" dirty="0" smtClean="0"/>
              <a:t>ytvoření </a:t>
            </a:r>
            <a:r>
              <a:rPr lang="cs-CZ" sz="2400" dirty="0" smtClean="0"/>
              <a:t>a zachování pracovních míst</a:t>
            </a:r>
          </a:p>
          <a:p>
            <a:pPr lvl="1">
              <a:spcBef>
                <a:spcPts val="0"/>
              </a:spcBef>
              <a:spcAft>
                <a:spcPts val="2400"/>
              </a:spcAft>
            </a:pPr>
            <a:r>
              <a:rPr lang="cs-CZ" sz="2400" dirty="0" smtClean="0"/>
              <a:t>vzdělávání</a:t>
            </a:r>
          </a:p>
          <a:p>
            <a:pPr lvl="1">
              <a:spcBef>
                <a:spcPts val="0"/>
              </a:spcBef>
              <a:spcAft>
                <a:spcPts val="2400"/>
              </a:spcAft>
            </a:pPr>
            <a:r>
              <a:rPr lang="cs-CZ" sz="2400" dirty="0"/>
              <a:t>m</a:t>
            </a:r>
            <a:r>
              <a:rPr lang="cs-CZ" sz="2400" dirty="0" smtClean="0"/>
              <a:t>arketing</a:t>
            </a:r>
          </a:p>
          <a:p>
            <a:pPr lvl="1">
              <a:spcBef>
                <a:spcPts val="0"/>
              </a:spcBef>
              <a:spcAft>
                <a:spcPts val="2400"/>
              </a:spcAft>
            </a:pPr>
            <a:r>
              <a:rPr lang="cs-CZ" sz="2400" dirty="0" smtClean="0"/>
              <a:t>provozování sociálního podniku</a:t>
            </a:r>
            <a:endParaRPr lang="cs-CZ" sz="2400" dirty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65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Plánované výzvy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Koordinovaný </a:t>
            </a:r>
            <a:r>
              <a:rPr lang="cs-CZ" dirty="0"/>
              <a:t>přístup k sociálně vyloučeným lokalitám (KPSVL) 1. </a:t>
            </a:r>
            <a:r>
              <a:rPr lang="cs-CZ" dirty="0" smtClean="0"/>
              <a:t>výzva, č. 03_15_026 – září 2015</a:t>
            </a:r>
          </a:p>
          <a:p>
            <a:r>
              <a:rPr lang="cs-CZ" dirty="0" smtClean="0"/>
              <a:t>Místní akční skupiny – integrační a ekologické sociální podniky - 2016</a:t>
            </a:r>
          </a:p>
          <a:p>
            <a:endParaRPr lang="cs-CZ" dirty="0" smtClean="0"/>
          </a:p>
          <a:p>
            <a:r>
              <a:rPr lang="cs-CZ" dirty="0" smtClean="0"/>
              <a:t>Bezplatné </a:t>
            </a:r>
            <a:r>
              <a:rPr lang="cs-CZ" dirty="0"/>
              <a:t>poradenství k sociálnímu </a:t>
            </a:r>
            <a:r>
              <a:rPr lang="cs-CZ" dirty="0" smtClean="0"/>
              <a:t>podnikání a stáže</a:t>
            </a:r>
            <a:endParaRPr lang="cs-CZ" dirty="0"/>
          </a:p>
          <a:p>
            <a:pPr marL="0" indent="0" algn="ctr">
              <a:buNone/>
            </a:pPr>
            <a:endParaRPr lang="cs-CZ" sz="4000" dirty="0"/>
          </a:p>
          <a:p>
            <a:pPr marL="0" indent="0" algn="ctr">
              <a:buNone/>
            </a:pPr>
            <a:r>
              <a:rPr lang="cs-CZ" sz="4000" dirty="0" smtClean="0">
                <a:hlinkClick r:id="rId2"/>
              </a:rPr>
              <a:t>www.ceske-socialni-podnikani.cz</a:t>
            </a:r>
            <a:endParaRPr lang="cs-CZ" sz="4000" dirty="0" smtClean="0"/>
          </a:p>
          <a:p>
            <a:pPr marL="0" indent="0" algn="ctr">
              <a:buNone/>
            </a:pPr>
            <a:r>
              <a:rPr lang="cs-CZ" sz="4000" dirty="0" smtClean="0">
                <a:hlinkClick r:id="rId3"/>
              </a:rPr>
              <a:t>www.esfcr.cz</a:t>
            </a:r>
            <a:endParaRPr lang="cs-CZ" sz="4000" dirty="0" smtClean="0"/>
          </a:p>
          <a:p>
            <a:pPr marL="0" indent="0" algn="ctr">
              <a:buNone/>
            </a:pPr>
            <a:endParaRPr lang="cs-CZ" sz="40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16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1907704" y="2924944"/>
            <a:ext cx="5328592" cy="1440024"/>
          </a:xfrm>
        </p:spPr>
        <p:txBody>
          <a:bodyPr/>
          <a:lstStyle/>
          <a:p>
            <a:pPr algn="ctr"/>
            <a:r>
              <a:rPr lang="cs-CZ" dirty="0" smtClean="0"/>
              <a:t>Děkuji vám           za pozornost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/>
              <a:t>Mgr. Svatava </a:t>
            </a:r>
            <a:r>
              <a:rPr lang="cs-CZ" sz="2000" dirty="0" err="1"/>
              <a:t>Škantová</a:t>
            </a: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 smtClean="0"/>
              <a:t>221 </a:t>
            </a:r>
            <a:r>
              <a:rPr lang="cs-CZ" sz="2000" dirty="0"/>
              <a:t>923 920</a:t>
            </a:r>
            <a:br>
              <a:rPr lang="cs-CZ" sz="2000" dirty="0"/>
            </a:br>
            <a:r>
              <a:rPr lang="cs-CZ" sz="2000" dirty="0" smtClean="0">
                <a:hlinkClick r:id="rId2"/>
              </a:rPr>
              <a:t>svatava.skantova@mpsv.cz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12258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">
  <a:themeElements>
    <a:clrScheme name="MPSV">
      <a:dk1>
        <a:srgbClr val="084A8B"/>
      </a:dk1>
      <a:lt1>
        <a:srgbClr val="F5F5F5"/>
      </a:lt1>
      <a:dk2>
        <a:srgbClr val="AFDDFA"/>
      </a:dk2>
      <a:lt2>
        <a:srgbClr val="F5F5F5"/>
      </a:lt2>
      <a:accent1>
        <a:srgbClr val="084A8B"/>
      </a:accent1>
      <a:accent2>
        <a:srgbClr val="5FBBF5"/>
      </a:accent2>
      <a:accent3>
        <a:srgbClr val="D7EEFC"/>
      </a:accent3>
      <a:accent4>
        <a:srgbClr val="FFCC00"/>
      </a:accent4>
      <a:accent5>
        <a:srgbClr val="AFDDFA"/>
      </a:accent5>
      <a:accent6>
        <a:srgbClr val="AF0100"/>
      </a:accent6>
      <a:hlink>
        <a:srgbClr val="084A8B"/>
      </a:hlink>
      <a:folHlink>
        <a:srgbClr val="084A8B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0</TotalTime>
  <Words>294</Words>
  <Application>Microsoft Office PowerPoint</Application>
  <PresentationFormat>Předvádění na obrazovce (4:3)</PresentationFormat>
  <Paragraphs>76</Paragraphs>
  <Slides>8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</vt:lpstr>
      <vt:lpstr>Podpora sociálního podnikání v OP Zaměstnanost</vt:lpstr>
      <vt:lpstr>Výzva „Podpora Sociálního podnikání“, č. 03_15_015</vt:lpstr>
      <vt:lpstr>Výzva „Podpora Sociálního podnikání“, č. 03_15_015</vt:lpstr>
      <vt:lpstr>Výzva „Podpora Sociálního podnikání“, č. 03_15_015</vt:lpstr>
      <vt:lpstr>Výzva „Podpora Sociálního podnikání“, č. 03_15_015</vt:lpstr>
      <vt:lpstr>Výzva „Podpora Sociálního podnikání“, č. 03_15_015</vt:lpstr>
      <vt:lpstr>Další Plánované výzvy</vt:lpstr>
      <vt:lpstr>Děkuji vám           za pozornost   Mgr. Svatava Škantová 221 923 920 svatava.skantova@mpsv.cz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2015-02-20T08:23:15Z</dcterms:created>
  <dcterms:modified xsi:type="dcterms:W3CDTF">2015-08-12T07:56:29Z</dcterms:modified>
</cp:coreProperties>
</file>