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9" r:id="rId4"/>
    <p:sldId id="285" r:id="rId5"/>
    <p:sldId id="266" r:id="rId6"/>
    <p:sldId id="282" r:id="rId7"/>
    <p:sldId id="278" r:id="rId8"/>
    <p:sldId id="277" r:id="rId9"/>
    <p:sldId id="279" r:id="rId10"/>
    <p:sldId id="286" r:id="rId11"/>
    <p:sldId id="287" r:id="rId12"/>
    <p:sldId id="267" r:id="rId13"/>
  </p:sldIdLst>
  <p:sldSz cx="9144000" cy="6858000" type="screen4x3"/>
  <p:notesSz cx="9926638" cy="679767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cs-CZ"/>
              <a:t>Podpora zkvalitnění služeb TIC v Olomouckém kraji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621338" y="0"/>
            <a:ext cx="4303712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2AEA032-ECC8-4359-BE6C-D84F8F1CF6A6}" type="datetimeFigureOut">
              <a:rPr lang="cs-CZ"/>
              <a:pPr>
                <a:defRPr/>
              </a:pPr>
              <a:t>06.01.2021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621338" y="6456363"/>
            <a:ext cx="4303712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E6AE730-DAF4-4EEA-9955-C66EC59D799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1792535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cs-CZ"/>
              <a:t>Podpora zkvalitnění služeb TIC v Olomouckém kraji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F4F46A5-26CC-45F7-AA1C-4AA4615F176E}" type="datetimeFigureOut">
              <a:rPr lang="cs-CZ"/>
              <a:pPr>
                <a:defRPr/>
              </a:pPr>
              <a:t>06.01.2021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92188" y="3228975"/>
            <a:ext cx="7942262" cy="30591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6DA4CEB-2FFE-452B-B26F-66BDE5D90C5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5027105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1434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80D87F-9C39-440E-94F5-98C6DB720E9E}" type="slidenum">
              <a:rPr lang="cs-CZ" altLang="cs-CZ" smtClean="0"/>
              <a:pPr/>
              <a:t>1</a:t>
            </a:fld>
            <a:endParaRPr lang="cs-CZ" altLang="cs-CZ" smtClean="0"/>
          </a:p>
        </p:txBody>
      </p:sp>
      <p:sp>
        <p:nvSpPr>
          <p:cNvPr id="14341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mtClean="0"/>
              <a:t>Podpora zkvalitnění služeb TIC v Olomouckém kraji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6C0B76-6D98-4FC5-8B6F-10E086E53702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cs-CZ" altLang="cs-CZ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1509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Podpora zkvalitnění služeb TIC v Olomouckém kraji</a:t>
            </a:r>
          </a:p>
        </p:txBody>
      </p:sp>
    </p:spTree>
    <p:extLst>
      <p:ext uri="{BB962C8B-B14F-4D97-AF65-F5344CB8AC3E}">
        <p14:creationId xmlns:p14="http://schemas.microsoft.com/office/powerpoint/2010/main" val="41954435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dirty="0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768D30-668F-41D3-AB2A-9F1F6997AF59}" type="slidenum">
              <a:rPr lang="cs-CZ" altLang="cs-CZ" smtClean="0"/>
              <a:pPr/>
              <a:t>11</a:t>
            </a:fld>
            <a:endParaRPr lang="cs-CZ" altLang="cs-CZ" smtClean="0"/>
          </a:p>
        </p:txBody>
      </p:sp>
      <p:sp>
        <p:nvSpPr>
          <p:cNvPr id="24581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mtClean="0"/>
              <a:t>Podpora zkvalitnění služeb TIC v Olomouckém kraji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FE7DD14-F8B2-4B95-BB06-FCA8419411E1}" type="slidenum">
              <a:rPr lang="cs-CZ" altLang="cs-CZ" smtClean="0"/>
              <a:pPr/>
              <a:t>2</a:t>
            </a:fld>
            <a:endParaRPr lang="cs-CZ" altLang="cs-CZ" smtClean="0"/>
          </a:p>
        </p:txBody>
      </p:sp>
      <p:sp>
        <p:nvSpPr>
          <p:cNvPr id="15365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mtClean="0"/>
              <a:t>Podpora zkvalitnění služeb TIC v Olomouckém kraji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1638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3FC624-76E8-414D-B0F7-F33F86751E35}" type="slidenum">
              <a:rPr lang="cs-CZ" altLang="cs-CZ" smtClean="0">
                <a:solidFill>
                  <a:prstClr val="black"/>
                </a:solidFill>
              </a:rPr>
              <a:pPr/>
              <a:t>3</a:t>
            </a:fld>
            <a:endParaRPr lang="cs-CZ" altLang="cs-CZ" smtClean="0">
              <a:solidFill>
                <a:prstClr val="black"/>
              </a:solidFill>
            </a:endParaRPr>
          </a:p>
        </p:txBody>
      </p:sp>
      <p:sp>
        <p:nvSpPr>
          <p:cNvPr id="16389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mtClean="0">
                <a:solidFill>
                  <a:prstClr val="black"/>
                </a:solidFill>
              </a:rPr>
              <a:t>Podpora zkvalitnění služeb TIC v Olomouckém kraji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1741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7CD1D64-317A-4519-A930-7759F9A2BAF0}" type="slidenum">
              <a:rPr lang="cs-CZ" altLang="cs-CZ" smtClean="0"/>
              <a:pPr/>
              <a:t>4</a:t>
            </a:fld>
            <a:endParaRPr lang="cs-CZ" altLang="cs-CZ" smtClean="0"/>
          </a:p>
        </p:txBody>
      </p:sp>
      <p:sp>
        <p:nvSpPr>
          <p:cNvPr id="17413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mtClean="0"/>
              <a:t>Podpora zkvalitnění služeb TIC v Olomouckém kraji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1843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07282AC-D6FE-4645-AD94-A018722E3365}" type="slidenum">
              <a:rPr lang="cs-CZ" altLang="cs-CZ" smtClean="0"/>
              <a:pPr/>
              <a:t>5</a:t>
            </a:fld>
            <a:endParaRPr lang="cs-CZ" altLang="cs-CZ" smtClean="0"/>
          </a:p>
        </p:txBody>
      </p:sp>
      <p:sp>
        <p:nvSpPr>
          <p:cNvPr id="18437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mtClean="0"/>
              <a:t>Podpora zkvalitnění služeb TIC v Olomouckém kraji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1946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958029-D4FB-432E-BA55-E1C520B4858F}" type="slidenum">
              <a:rPr lang="cs-CZ" altLang="cs-CZ" smtClean="0"/>
              <a:pPr/>
              <a:t>6</a:t>
            </a:fld>
            <a:endParaRPr lang="cs-CZ" altLang="cs-CZ" smtClean="0"/>
          </a:p>
        </p:txBody>
      </p:sp>
      <p:sp>
        <p:nvSpPr>
          <p:cNvPr id="19461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mtClean="0"/>
              <a:t>Podpora zkvalitnění služeb TIC v Olomouckém kraji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cs-CZ" altLang="cs-CZ" smtClean="0"/>
              <a:t>Vyhlášení dotačního programu: 21. 12. 2015  (sběr žádostí  21. 1. 2016 – 28. 1. 2016)</a:t>
            </a:r>
          </a:p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048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E209923-B304-48CB-BF74-1293B15AA47C}" type="slidenum">
              <a:rPr lang="cs-CZ" altLang="cs-CZ" smtClean="0"/>
              <a:pPr/>
              <a:t>7</a:t>
            </a:fld>
            <a:endParaRPr lang="cs-CZ" altLang="cs-CZ" smtClean="0"/>
          </a:p>
        </p:txBody>
      </p:sp>
      <p:sp>
        <p:nvSpPr>
          <p:cNvPr id="20485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mtClean="0"/>
              <a:t>Podpora zkvalitnění služeb TIC v Olomouckém kraji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B6C0B76-6D98-4FC5-8B6F-10E086E53702}" type="slidenum">
              <a:rPr lang="cs-CZ" altLang="cs-CZ" smtClean="0"/>
              <a:pPr/>
              <a:t>8</a:t>
            </a:fld>
            <a:endParaRPr lang="cs-CZ" altLang="cs-CZ" smtClean="0"/>
          </a:p>
        </p:txBody>
      </p:sp>
      <p:sp>
        <p:nvSpPr>
          <p:cNvPr id="21509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mtClean="0"/>
              <a:t>Podpora zkvalitnění služeb TIC v Olomouckém kraji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6C0B76-6D98-4FC5-8B6F-10E086E53702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cs-CZ" altLang="cs-CZ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1509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Podpora zkvalitnění služeb TIC v Olomouckém kraji</a:t>
            </a:r>
          </a:p>
        </p:txBody>
      </p:sp>
    </p:spTree>
    <p:extLst>
      <p:ext uri="{BB962C8B-B14F-4D97-AF65-F5344CB8AC3E}">
        <p14:creationId xmlns:p14="http://schemas.microsoft.com/office/powerpoint/2010/main" val="2622849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38D05-E218-479F-A772-ACFC336FC18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042407-29B9-439B-9296-29590D608DD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58811-D564-4987-AFCE-EE4815B234D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38D05-E218-479F-A772-ACFC336FC18D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184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F7538-2EDB-4309-AACA-00102D47F3F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81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4E081-CEB0-4696-9DBC-7D0DC8D6DFE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8722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737C1-BCCD-4FDC-98C4-6453DDF0287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2541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2F6B9-9226-4019-9178-F8ECB19F8658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6997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012F1-3C28-4AF8-B92D-379C2AB02417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386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6C5A3-C0A5-4DE0-A06A-18354B29945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9930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93C85-D18E-4373-9A15-488A8749F986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919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F7538-2EDB-4309-AACA-00102D47F3F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1BC41-80B5-4DF8-AA1E-BC521CBFF8AE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4689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042407-29B9-439B-9296-29590D608DD3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807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58811-D564-4987-AFCE-EE4815B234DE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735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4E081-CEB0-4696-9DBC-7D0DC8D6DFE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737C1-BCCD-4FDC-98C4-6453DDF0287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2F6B9-9226-4019-9178-F8ECB19F865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012F1-3C28-4AF8-B92D-379C2AB0241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6C5A3-C0A5-4DE0-A06A-18354B29945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93C85-D18E-4373-9A15-488A8749F98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1BC41-80B5-4DF8-AA1E-BC521CBFF8A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78C29F4-6019-4468-96A8-8CE5D6016C0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78C29F4-6019-4468-96A8-8CE5D6016C04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189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t.weber@kr-olomoucky.cz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1524000"/>
          </a:xfrm>
        </p:spPr>
        <p:txBody>
          <a:bodyPr/>
          <a:lstStyle/>
          <a:p>
            <a:pPr marL="26988" eaLnBrk="1" hangingPunct="1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cs-CZ" altLang="cs-CZ" sz="3600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altLang="cs-CZ" sz="3600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altLang="cs-CZ" sz="3600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>Program na podporu cestovního ruchu a zahraničních vztahů </a:t>
            </a:r>
            <a:r>
              <a:rPr lang="cs-CZ" altLang="cs-CZ" sz="3600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>2021</a:t>
            </a:r>
            <a:r>
              <a:rPr lang="cs-CZ" altLang="cs-CZ" sz="3600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altLang="cs-CZ" sz="3600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</a:br>
            <a:endParaRPr lang="cs-CZ" altLang="cs-CZ" sz="2600" dirty="0" smtClean="0">
              <a:solidFill>
                <a:srgbClr val="320E04"/>
              </a:solidFill>
              <a:latin typeface="Gill Sans MT" pitchFamily="34" charset="-18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2895600"/>
            <a:ext cx="6934200" cy="3200400"/>
          </a:xfrm>
        </p:spPr>
        <p:txBody>
          <a:bodyPr/>
          <a:lstStyle/>
          <a:p>
            <a:pPr eaLnBrk="1" hangingPunct="1"/>
            <a:r>
              <a:rPr lang="cs-CZ" altLang="cs-CZ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>Dotační titul č. </a:t>
            </a:r>
            <a:r>
              <a:rPr lang="cs-CZ" altLang="cs-CZ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>13_01_1 </a:t>
            </a:r>
            <a:r>
              <a:rPr lang="cs-CZ" altLang="cs-CZ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br>
              <a:rPr lang="cs-CZ" altLang="cs-CZ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altLang="cs-CZ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>Nadregionální akce cestovního ruchu</a:t>
            </a:r>
          </a:p>
          <a:p>
            <a:pPr eaLnBrk="1" hangingPunct="1"/>
            <a:endParaRPr lang="cs-CZ" altLang="cs-CZ" b="1" dirty="0" smtClean="0">
              <a:solidFill>
                <a:srgbClr val="320E04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cs-CZ" altLang="cs-CZ" sz="2400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>Administrátor: Tomáš Weber</a:t>
            </a:r>
            <a:endParaRPr lang="cs-CZ" alt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438400" y="2286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988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Tx/>
              <a:buNone/>
              <a:tabLst/>
              <a:defRPr/>
            </a:pPr>
            <a:r>
              <a:rPr kumimoji="0" lang="cs-CZ" altLang="cs-CZ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Hodnotící kritéria</a:t>
            </a:r>
            <a:endParaRPr kumimoji="0" lang="cs-CZ" altLang="cs-CZ" sz="2600" b="0" i="0" u="none" strike="noStrike" kern="0" cap="none" spc="0" normalizeH="0" baseline="0" noProof="0" dirty="0">
              <a:ln>
                <a:noFill/>
              </a:ln>
              <a:solidFill>
                <a:srgbClr val="320E04"/>
              </a:solidFill>
              <a:effectLst/>
              <a:uLnTx/>
              <a:uFillTx/>
              <a:latin typeface="Gill Sans MT" pitchFamily="34" charset="-18"/>
              <a:ea typeface="+mn-ea"/>
              <a:cs typeface="+mn-cs"/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273992"/>
              </p:ext>
            </p:extLst>
          </p:nvPr>
        </p:nvGraphicFramePr>
        <p:xfrm>
          <a:off x="1066800" y="1371599"/>
          <a:ext cx="7391399" cy="45148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0206">
                  <a:extLst>
                    <a:ext uri="{9D8B030D-6E8A-4147-A177-3AD203B41FA5}">
                      <a16:colId xmlns:a16="http://schemas.microsoft.com/office/drawing/2014/main" val="2634724295"/>
                    </a:ext>
                  </a:extLst>
                </a:gridCol>
                <a:gridCol w="5544194">
                  <a:extLst>
                    <a:ext uri="{9D8B030D-6E8A-4147-A177-3AD203B41FA5}">
                      <a16:colId xmlns:a16="http://schemas.microsoft.com/office/drawing/2014/main" val="3328730400"/>
                    </a:ext>
                  </a:extLst>
                </a:gridCol>
                <a:gridCol w="1266999">
                  <a:extLst>
                    <a:ext uri="{9D8B030D-6E8A-4147-A177-3AD203B41FA5}">
                      <a16:colId xmlns:a16="http://schemas.microsoft.com/office/drawing/2014/main" val="3968297527"/>
                    </a:ext>
                  </a:extLst>
                </a:gridCol>
              </a:tblGrid>
              <a:tr h="78867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>
                          <a:effectLst/>
                        </a:rPr>
                        <a:t>B2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Odborné hodnocení příslušného sdružení cestovního ruchu, dle místa realizace akce (Jeseníky / Střední Morava) 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>
                          <a:effectLst/>
                        </a:rPr>
                        <a:t>Počet bodů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96287313"/>
                  </a:ext>
                </a:extLst>
              </a:tr>
              <a:tr h="78867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 dirty="0" smtClean="0">
                          <a:effectLst/>
                        </a:rPr>
                        <a:t>Akce je plně v souladu s marketingovými a koncepčními záměry pro dané území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 dirty="0" smtClean="0">
                          <a:effectLst/>
                        </a:rPr>
                        <a:t>Akce je částečně v souladu s marketingovými a koncepčními záměry pro dané území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 dirty="0" smtClean="0">
                          <a:effectLst/>
                        </a:rPr>
                        <a:t>Akce není v souladu s marketingovými a koncepčními záměry pro dané území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1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50 </a:t>
                      </a:r>
                      <a:r>
                        <a:rPr lang="cs-CZ" sz="1100" dirty="0">
                          <a:effectLst/>
                        </a:rPr>
                        <a:t/>
                      </a:r>
                      <a:br>
                        <a:rPr lang="cs-CZ" sz="1100" dirty="0">
                          <a:effectLst/>
                        </a:rPr>
                      </a:br>
                      <a:r>
                        <a:rPr lang="cs-CZ" sz="1100" dirty="0">
                          <a:effectLst/>
                        </a:rPr>
                        <a:t>25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 dirty="0" smtClean="0">
                          <a:effectLst/>
                        </a:rPr>
                        <a:t>0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4373518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>
                          <a:effectLst/>
                        </a:rPr>
                        <a:t>C1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Prorodinná opatření a bezbariérovost</a:t>
                      </a:r>
                      <a:endParaRPr lang="cs-CZ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>
                          <a:effectLst/>
                        </a:rPr>
                        <a:t>Počet bodů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0447727"/>
                  </a:ext>
                </a:extLst>
              </a:tr>
              <a:tr h="1360171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 dirty="0">
                          <a:effectLst/>
                        </a:rPr>
                        <a:t> 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cs-CZ" sz="1100" dirty="0" smtClean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cs-CZ" sz="1100" dirty="0" smtClean="0">
                          <a:effectLst/>
                        </a:rPr>
                        <a:t>Komplexní </a:t>
                      </a:r>
                      <a:r>
                        <a:rPr lang="cs-CZ" sz="1100" dirty="0">
                          <a:effectLst/>
                        </a:rPr>
                        <a:t>prorodinná opatření (vč. Rodinného koutku*) </a:t>
                      </a:r>
                      <a:endParaRPr lang="cs-CZ" sz="10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cs-CZ" sz="1100" dirty="0">
                          <a:effectLst/>
                        </a:rPr>
                        <a:t>Základní prorodinná opatření </a:t>
                      </a:r>
                      <a:endParaRPr lang="cs-CZ" sz="10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cs-CZ" sz="1100" dirty="0">
                          <a:effectLst/>
                        </a:rPr>
                        <a:t>Prorodinná opatření chybí/nejsou popsány </a:t>
                      </a:r>
                      <a:endParaRPr lang="cs-CZ" sz="10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cs-CZ" sz="1100" dirty="0">
                          <a:effectLst/>
                        </a:rPr>
                        <a:t>Komplexní bezbariérová opatření (akce je/bude plně bezbariérové) </a:t>
                      </a:r>
                      <a:endParaRPr lang="cs-CZ" sz="10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cs-CZ" sz="1100" dirty="0">
                          <a:effectLst/>
                        </a:rPr>
                        <a:t>Základní bezbariérová opatření (akce je/bude částečně bezbariérové) </a:t>
                      </a:r>
                      <a:endParaRPr lang="cs-CZ" sz="10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cs-CZ" sz="1100" dirty="0">
                          <a:effectLst/>
                        </a:rPr>
                        <a:t>Bezbariérová opatření chybí/nejsou popsány </a:t>
                      </a:r>
                      <a:endParaRPr lang="cs-CZ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1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25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10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0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25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10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0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7269776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>
                          <a:effectLst/>
                        </a:rPr>
                        <a:t>C2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100">
                          <a:effectLst/>
                        </a:rPr>
                        <a:t>Realizace akce v ORP s nízkou hustotou zalidnění (dle Českého statistického úřadu k 31. 12. 2018)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Počet bodů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23149218"/>
                  </a:ext>
                </a:extLst>
              </a:tr>
              <a:tr h="78867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cs-CZ" sz="1100">
                          <a:effectLst/>
                        </a:rPr>
                        <a:t>Hustota obyvatel v ORP je nižší než 75 ob. /km</a:t>
                      </a:r>
                      <a:r>
                        <a:rPr lang="cs-CZ" sz="1100" baseline="30000">
                          <a:effectLst/>
                        </a:rPr>
                        <a:t>2</a:t>
                      </a:r>
                      <a:r>
                        <a:rPr lang="cs-CZ" sz="1100">
                          <a:effectLst/>
                        </a:rPr>
                        <a:t> </a:t>
                      </a:r>
                      <a:endParaRPr lang="cs-CZ" sz="100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cs-CZ" sz="1100">
                          <a:effectLst/>
                        </a:rPr>
                        <a:t>Hustota obyvatel v ORP je 76 - 150 ob. /km</a:t>
                      </a:r>
                      <a:r>
                        <a:rPr lang="cs-CZ" sz="1100" baseline="30000">
                          <a:effectLst/>
                        </a:rPr>
                        <a:t>2</a:t>
                      </a:r>
                      <a:r>
                        <a:rPr lang="cs-CZ" sz="1100">
                          <a:effectLst/>
                        </a:rPr>
                        <a:t> </a:t>
                      </a:r>
                      <a:endParaRPr lang="cs-CZ" sz="100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cs-CZ" sz="1100">
                          <a:effectLst/>
                        </a:rPr>
                        <a:t>Hustota obyvatel v ORP je vyšší než 151 ob. /km</a:t>
                      </a:r>
                      <a:r>
                        <a:rPr lang="cs-CZ" sz="1100" baseline="30000">
                          <a:effectLst/>
                        </a:rPr>
                        <a:t>2 </a:t>
                      </a:r>
                      <a:endParaRPr lang="cs-CZ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1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50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25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10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64543225"/>
                  </a:ext>
                </a:extLst>
              </a:tr>
            </a:tbl>
          </a:graphicData>
        </a:graphic>
      </p:graphicFrame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6038850"/>
            <a:ext cx="8839200" cy="590550"/>
          </a:xfrm>
        </p:spPr>
        <p:txBody>
          <a:bodyPr/>
          <a:lstStyle/>
          <a:p>
            <a:pPr eaLnBrk="1" hangingPunct="1">
              <a:defRPr/>
            </a:pPr>
            <a:r>
              <a:rPr lang="cs-CZ" sz="1200" i="1" dirty="0"/>
              <a:t>* Rodinné koutky jsou místa přátelská rodině, kde mohou rodiče pečovat o malé děti. Jde o bezbariérová zařízení vybavená přebalovacím pultem, pitnou vodou, dezinfekčními prostředky, nádobou na odpad a mikrovlnnou troubou. Při umístění je nutno dbát na soukromí i bezpečí uživatelů. </a:t>
            </a:r>
            <a:endParaRPr lang="cs-CZ" sz="1200" dirty="0"/>
          </a:p>
          <a:p>
            <a:pPr eaLnBrk="1" hangingPunct="1">
              <a:defRPr/>
            </a:pPr>
            <a:endParaRPr lang="cs-CZ" altLang="cs-CZ" sz="1200" dirty="0" smtClean="0"/>
          </a:p>
        </p:txBody>
      </p:sp>
    </p:spTree>
    <p:extLst>
      <p:ext uri="{BB962C8B-B14F-4D97-AF65-F5344CB8AC3E}">
        <p14:creationId xmlns:p14="http://schemas.microsoft.com/office/powerpoint/2010/main" val="948196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657600"/>
            <a:ext cx="6934200" cy="2438400"/>
          </a:xfrm>
        </p:spPr>
        <p:txBody>
          <a:bodyPr/>
          <a:lstStyle/>
          <a:p>
            <a:pPr eaLnBrk="1" hangingPunct="1">
              <a:defRPr/>
            </a:pPr>
            <a:r>
              <a:rPr lang="cs-CZ" altLang="cs-CZ" sz="2400" dirty="0" smtClean="0"/>
              <a:t>Tomáš Weber</a:t>
            </a:r>
          </a:p>
          <a:p>
            <a:pPr eaLnBrk="1" hangingPunct="1">
              <a:defRPr/>
            </a:pPr>
            <a:r>
              <a:rPr lang="cs-CZ" altLang="cs-CZ" sz="1800" dirty="0" smtClean="0"/>
              <a:t>Oddělení cestovního ruchu a vnějších vztahů</a:t>
            </a:r>
          </a:p>
          <a:p>
            <a:pPr eaLnBrk="1" hangingPunct="1">
              <a:defRPr/>
            </a:pPr>
            <a:r>
              <a:rPr lang="cs-CZ" altLang="cs-CZ" sz="1800" dirty="0" smtClean="0"/>
              <a:t>Odbor kancelář hejtmana</a:t>
            </a:r>
          </a:p>
          <a:p>
            <a:pPr eaLnBrk="1" hangingPunct="1">
              <a:defRPr/>
            </a:pPr>
            <a:r>
              <a:rPr lang="cs-CZ" altLang="cs-CZ" sz="1800" dirty="0" smtClean="0"/>
              <a:t>Olomoucký kraj</a:t>
            </a:r>
          </a:p>
          <a:p>
            <a:pPr eaLnBrk="1" hangingPunct="1">
              <a:defRPr/>
            </a:pPr>
            <a:r>
              <a:rPr lang="cs-CZ" altLang="cs-CZ" sz="1800" dirty="0" smtClean="0">
                <a:hlinkClick r:id="rId4"/>
              </a:rPr>
              <a:t>t.weber@olkraj.cz</a:t>
            </a:r>
            <a:endParaRPr lang="cs-CZ" altLang="cs-CZ" sz="1800" dirty="0" smtClean="0"/>
          </a:p>
          <a:p>
            <a:pPr eaLnBrk="1" hangingPunct="1">
              <a:defRPr/>
            </a:pPr>
            <a:r>
              <a:rPr lang="cs-CZ" altLang="cs-CZ" sz="1800" dirty="0" smtClean="0"/>
              <a:t>+420 585 508 331</a:t>
            </a:r>
          </a:p>
          <a:p>
            <a:pPr marL="342900" indent="-342900" eaLnBrk="1" hangingPunct="1">
              <a:defRPr/>
            </a:pPr>
            <a:endParaRPr lang="cs-CZ" altLang="cs-CZ" sz="2400" dirty="0" smtClean="0"/>
          </a:p>
          <a:p>
            <a:pPr eaLnBrk="1" hangingPunct="1">
              <a:defRPr/>
            </a:pPr>
            <a:endParaRPr lang="cs-CZ" altLang="cs-CZ" dirty="0" smtClean="0"/>
          </a:p>
        </p:txBody>
      </p:sp>
      <p:sp>
        <p:nvSpPr>
          <p:cNvPr id="12291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altLang="cs-CZ" smtClean="0"/>
              <a:t>Děkuji za pozornost.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228600"/>
            <a:ext cx="6400800" cy="914400"/>
          </a:xfrm>
        </p:spPr>
        <p:txBody>
          <a:bodyPr/>
          <a:lstStyle/>
          <a:p>
            <a:pPr marL="26988" eaLnBrk="1" hangingPunct="1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cs-CZ" altLang="cs-CZ" sz="3600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>Harmonogram realizace dotačního titulu</a:t>
            </a:r>
            <a:endParaRPr lang="cs-CZ" altLang="cs-CZ" sz="2600" dirty="0" smtClean="0">
              <a:solidFill>
                <a:srgbClr val="320E04"/>
              </a:solidFill>
              <a:latin typeface="Gill Sans MT" pitchFamily="34" charset="-18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600200"/>
            <a:ext cx="7696200" cy="4724400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cs-CZ" sz="2000" dirty="0" smtClean="0"/>
              <a:t>Zveřejnění od </a:t>
            </a:r>
            <a:r>
              <a:rPr lang="cs-CZ" sz="2000" dirty="0" smtClean="0"/>
              <a:t>22. </a:t>
            </a:r>
            <a:r>
              <a:rPr lang="cs-CZ" sz="2000" dirty="0"/>
              <a:t>12. </a:t>
            </a:r>
            <a:r>
              <a:rPr lang="cs-CZ" sz="2000" dirty="0" smtClean="0"/>
              <a:t>2020 </a:t>
            </a:r>
            <a:r>
              <a:rPr lang="cs-CZ" sz="2000" dirty="0"/>
              <a:t>do </a:t>
            </a:r>
            <a:r>
              <a:rPr lang="cs-CZ" sz="2000" dirty="0" smtClean="0"/>
              <a:t>30. 4. 2021</a:t>
            </a:r>
            <a:endParaRPr lang="cs-CZ" sz="20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cs-CZ" sz="2000" dirty="0"/>
              <a:t>Seminář pro </a:t>
            </a:r>
            <a:r>
              <a:rPr lang="cs-CZ" sz="2000" dirty="0" smtClean="0"/>
              <a:t>žadatele </a:t>
            </a:r>
            <a:r>
              <a:rPr lang="cs-CZ" sz="2000" dirty="0" smtClean="0"/>
              <a:t>6. </a:t>
            </a:r>
            <a:r>
              <a:rPr lang="cs-CZ" sz="2000" dirty="0"/>
              <a:t>1. </a:t>
            </a:r>
            <a:r>
              <a:rPr lang="cs-CZ" sz="2000" dirty="0" smtClean="0"/>
              <a:t>2021</a:t>
            </a:r>
            <a:endParaRPr lang="cs-CZ" sz="20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cs-CZ" sz="2000" dirty="0" smtClean="0"/>
              <a:t>Sběr žádostí </a:t>
            </a:r>
            <a:r>
              <a:rPr lang="cs-CZ" sz="2000" dirty="0" smtClean="0"/>
              <a:t>25. </a:t>
            </a:r>
            <a:r>
              <a:rPr lang="cs-CZ" sz="2000" dirty="0"/>
              <a:t>1. </a:t>
            </a:r>
            <a:r>
              <a:rPr lang="cs-CZ" sz="2000" dirty="0" smtClean="0"/>
              <a:t>2021 </a:t>
            </a:r>
            <a:r>
              <a:rPr lang="cs-CZ" sz="2000" dirty="0" smtClean="0"/>
              <a:t>- </a:t>
            </a:r>
            <a:r>
              <a:rPr lang="cs-CZ" sz="2000" b="1" dirty="0" smtClean="0"/>
              <a:t>5. 2. 2021 </a:t>
            </a:r>
            <a:r>
              <a:rPr lang="cs-CZ" sz="2000" b="1" dirty="0" smtClean="0"/>
              <a:t>do 12:00</a:t>
            </a:r>
            <a:endParaRPr lang="cs-CZ" sz="2000" b="1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cs-CZ" sz="2000" dirty="0"/>
              <a:t>Hodnocení a administrace </a:t>
            </a:r>
            <a:r>
              <a:rPr lang="cs-CZ" sz="2000" dirty="0" smtClean="0"/>
              <a:t>žádostí do </a:t>
            </a:r>
            <a:r>
              <a:rPr lang="cs-CZ" sz="2000" dirty="0" smtClean="0"/>
              <a:t>15. </a:t>
            </a:r>
            <a:r>
              <a:rPr lang="cs-CZ" sz="2000" dirty="0"/>
              <a:t>3. </a:t>
            </a:r>
            <a:r>
              <a:rPr lang="cs-CZ" sz="2000" dirty="0" smtClean="0"/>
              <a:t>2021</a:t>
            </a:r>
            <a:endParaRPr lang="cs-CZ" sz="20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cs-CZ" sz="2000" dirty="0"/>
              <a:t>Předložení návrhu rozdělení dotací Radě Olomouckého </a:t>
            </a:r>
            <a:r>
              <a:rPr lang="cs-CZ" sz="2000" dirty="0" smtClean="0"/>
              <a:t>kraje </a:t>
            </a:r>
            <a:r>
              <a:rPr lang="cs-CZ" sz="2000" dirty="0" smtClean="0"/>
              <a:t>29. </a:t>
            </a:r>
            <a:r>
              <a:rPr lang="cs-CZ" sz="2000" dirty="0"/>
              <a:t>3. </a:t>
            </a:r>
            <a:r>
              <a:rPr lang="cs-CZ" sz="2000" dirty="0" smtClean="0"/>
              <a:t>2021 </a:t>
            </a:r>
            <a:r>
              <a:rPr lang="cs-CZ" sz="2000" dirty="0" smtClean="0"/>
              <a:t>(schválení mimo obce/mikroregiony)</a:t>
            </a:r>
            <a:endParaRPr lang="cs-CZ" sz="20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cs-CZ" sz="2000" dirty="0"/>
              <a:t>Schválení rozdělení dotací v Zastupitelstvu Olomouckého </a:t>
            </a:r>
            <a:r>
              <a:rPr lang="cs-CZ" sz="2000" dirty="0" smtClean="0"/>
              <a:t>kraje </a:t>
            </a:r>
            <a:r>
              <a:rPr lang="cs-CZ" sz="2000" dirty="0" smtClean="0"/>
              <a:t>26. </a:t>
            </a:r>
            <a:r>
              <a:rPr lang="cs-CZ" sz="2000" dirty="0"/>
              <a:t>4. </a:t>
            </a:r>
            <a:r>
              <a:rPr lang="cs-CZ" sz="2000" dirty="0" smtClean="0"/>
              <a:t>2021 </a:t>
            </a:r>
            <a:r>
              <a:rPr lang="cs-CZ" sz="2000" dirty="0" smtClean="0"/>
              <a:t>(jen obce, mikroregiony)</a:t>
            </a:r>
            <a:endParaRPr lang="cs-CZ" sz="20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cs-CZ" sz="2000" dirty="0"/>
              <a:t>Informace žadatelům o poskytnutí/neposkytnutí </a:t>
            </a:r>
            <a:r>
              <a:rPr lang="cs-CZ" sz="2000" dirty="0" smtClean="0"/>
              <a:t>dotace do </a:t>
            </a:r>
            <a:r>
              <a:rPr lang="cs-CZ" sz="2000" dirty="0"/>
              <a:t>15 dnů po schválení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cs-CZ" sz="2000" dirty="0"/>
              <a:t>Ukončení realizace projektů a použití finančních prostředků                 do 31. 12. </a:t>
            </a:r>
            <a:r>
              <a:rPr lang="cs-CZ" sz="2000" dirty="0" smtClean="0"/>
              <a:t>2021</a:t>
            </a:r>
            <a:endParaRPr lang="cs-CZ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cs-CZ" altLang="cs-CZ" sz="2000" dirty="0" smtClean="0"/>
              <a:t>Kontrola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447800"/>
            <a:ext cx="8229600" cy="5105400"/>
          </a:xfrm>
        </p:spPr>
        <p:txBody>
          <a:bodyPr/>
          <a:lstStyle/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dirty="0" smtClean="0"/>
              <a:t>částka na dotační titul č. 4: 1 </a:t>
            </a:r>
            <a:r>
              <a:rPr lang="cs-CZ" altLang="cs-CZ" sz="2400" dirty="0" smtClean="0"/>
              <a:t>000 </a:t>
            </a:r>
            <a:r>
              <a:rPr lang="cs-CZ" altLang="cs-CZ" sz="2400" dirty="0" smtClean="0"/>
              <a:t>000 Kč</a:t>
            </a:r>
            <a:endParaRPr lang="cs-CZ" altLang="cs-CZ" sz="2400" dirty="0"/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dirty="0" smtClean="0"/>
              <a:t>Min. výše dotace: 50 000 Kč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dirty="0" smtClean="0"/>
              <a:t>Max. výše dotace: </a:t>
            </a:r>
            <a:r>
              <a:rPr lang="cs-CZ" altLang="cs-CZ" sz="2400" dirty="0" smtClean="0"/>
              <a:t>100 </a:t>
            </a:r>
            <a:r>
              <a:rPr lang="cs-CZ" altLang="cs-CZ" sz="2400" dirty="0" smtClean="0"/>
              <a:t>000 </a:t>
            </a:r>
            <a:r>
              <a:rPr lang="cs-CZ" altLang="cs-CZ" sz="2400" dirty="0"/>
              <a:t>Kč </a:t>
            </a:r>
            <a:endParaRPr lang="cs-CZ" altLang="cs-CZ" sz="2400" dirty="0" smtClean="0"/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dirty="0" smtClean="0"/>
              <a:t>neinvestiční akce, 1 IČO = 1 žádost</a:t>
            </a:r>
            <a:endParaRPr lang="cs-CZ" altLang="cs-CZ" sz="2400" dirty="0"/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dirty="0" smtClean="0"/>
              <a:t>Spoluúčast žadatele </a:t>
            </a:r>
            <a:r>
              <a:rPr lang="cs-CZ" altLang="cs-CZ" sz="2400" b="1" dirty="0" smtClean="0"/>
              <a:t>min. 50 % plánovaných výdajů</a:t>
            </a:r>
            <a:r>
              <a:rPr lang="cs-CZ" altLang="cs-CZ" sz="2400" dirty="0" smtClean="0"/>
              <a:t> / dotace max. 50 % skutečných výdajů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b="1" dirty="0" smtClean="0"/>
              <a:t>Dotace může být krácena s ohledem na počet podpořených žádostí a počet získaných bodů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b="1" dirty="0" smtClean="0"/>
              <a:t>Žádost přes systém RAP + Pošta/Podatelna/DS/Mail 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b="1" dirty="0" smtClean="0">
                <a:solidFill>
                  <a:srgbClr val="FF0000"/>
                </a:solidFill>
              </a:rPr>
              <a:t>Obce: RAP + Kvalifikovaný </a:t>
            </a:r>
            <a:r>
              <a:rPr lang="cs-CZ" altLang="cs-CZ" sz="2400" b="1" dirty="0" smtClean="0">
                <a:solidFill>
                  <a:srgbClr val="FF0000"/>
                </a:solidFill>
              </a:rPr>
              <a:t>podpis + čas. raz. </a:t>
            </a:r>
            <a:r>
              <a:rPr lang="cs-CZ" altLang="cs-CZ" sz="2400" b="1" dirty="0" smtClean="0">
                <a:solidFill>
                  <a:srgbClr val="FF0000"/>
                </a:solidFill>
              </a:rPr>
              <a:t>+ DS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b="1" dirty="0" smtClean="0"/>
              <a:t>Vyloučení žadatelé: </a:t>
            </a:r>
            <a:r>
              <a:rPr lang="cs-CZ" altLang="cs-CZ" sz="2400" b="1" dirty="0" smtClean="0"/>
              <a:t>CCROK, SCR</a:t>
            </a:r>
            <a:r>
              <a:rPr lang="cs-CZ" altLang="cs-CZ" sz="2400" b="1" dirty="0" smtClean="0"/>
              <a:t>, </a:t>
            </a:r>
            <a:r>
              <a:rPr lang="cs-CZ" altLang="cs-CZ" sz="2400" b="1" dirty="0" err="1" smtClean="0"/>
              <a:t>p.o</a:t>
            </a:r>
            <a:r>
              <a:rPr lang="cs-CZ" altLang="cs-CZ" sz="2400" b="1" dirty="0" smtClean="0"/>
              <a:t>. zřízená Ol. krajem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438400" y="2286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988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cs-CZ" altLang="cs-CZ" sz="3600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>Podmínky dotačního titulu</a:t>
            </a:r>
            <a:endParaRPr lang="cs-CZ" altLang="cs-CZ" sz="2600" kern="0" dirty="0" smtClean="0">
              <a:solidFill>
                <a:srgbClr val="320E04"/>
              </a:solidFill>
              <a:latin typeface="Gill Sans MT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244071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371600"/>
            <a:ext cx="8458200" cy="4953000"/>
          </a:xfrm>
        </p:spPr>
        <p:txBody>
          <a:bodyPr/>
          <a:lstStyle/>
          <a:p>
            <a:pPr marL="457200" indent="-457200" algn="l">
              <a:buAutoNum type="alphaLcParenR"/>
            </a:pPr>
            <a:r>
              <a:rPr lang="cs-CZ" sz="2000" dirty="0" smtClean="0"/>
              <a:t>akce </a:t>
            </a:r>
            <a:r>
              <a:rPr lang="cs-CZ" sz="2000" dirty="0"/>
              <a:t>nadregionálního nebo mezinárodního významu a významný </a:t>
            </a:r>
            <a:r>
              <a:rPr lang="cs-CZ" sz="2000" b="1" dirty="0"/>
              <a:t>vliv na návštěvnost v jednotlivých turistických lokalitách</a:t>
            </a:r>
            <a:r>
              <a:rPr lang="cs-CZ" sz="2000" dirty="0"/>
              <a:t>, </a:t>
            </a:r>
            <a:endParaRPr lang="cs-CZ" sz="2000" dirty="0" smtClean="0"/>
          </a:p>
          <a:p>
            <a:pPr marL="457200" indent="-457200" algn="l">
              <a:buAutoNum type="alphaLcParenR"/>
            </a:pPr>
            <a:r>
              <a:rPr lang="cs-CZ" sz="2000" b="1" dirty="0" smtClean="0"/>
              <a:t>pravidelně </a:t>
            </a:r>
            <a:r>
              <a:rPr lang="cs-CZ" sz="2000" b="1" dirty="0"/>
              <a:t>se opakující</a:t>
            </a:r>
            <a:r>
              <a:rPr lang="cs-CZ" sz="2000" dirty="0"/>
              <a:t> akce, </a:t>
            </a:r>
            <a:endParaRPr lang="cs-CZ" sz="2000" dirty="0" smtClean="0"/>
          </a:p>
          <a:p>
            <a:pPr marL="457200" indent="-457200" algn="l">
              <a:buAutoNum type="alphaLcParenR"/>
            </a:pPr>
            <a:r>
              <a:rPr lang="cs-CZ" sz="2000" dirty="0" smtClean="0"/>
              <a:t>potenciál </a:t>
            </a:r>
            <a:r>
              <a:rPr lang="cs-CZ" sz="2000" dirty="0"/>
              <a:t>pro zvyšování návštěvnosti akce a udržitelnost akce, </a:t>
            </a:r>
            <a:endParaRPr lang="cs-CZ" sz="2000" dirty="0" smtClean="0"/>
          </a:p>
          <a:p>
            <a:pPr marL="457200" indent="-457200" algn="l">
              <a:buAutoNum type="alphaLcParenR"/>
            </a:pPr>
            <a:r>
              <a:rPr lang="cs-CZ" sz="2000" b="1" dirty="0" smtClean="0"/>
              <a:t>vícedenní </a:t>
            </a:r>
            <a:r>
              <a:rPr lang="cs-CZ" sz="2000" b="1" dirty="0"/>
              <a:t>akce </a:t>
            </a:r>
            <a:r>
              <a:rPr lang="cs-CZ" sz="2000" dirty="0"/>
              <a:t>(min. 2 dny; tj. délka trvání více než 24 hod), </a:t>
            </a:r>
            <a:endParaRPr lang="cs-CZ" sz="2000" dirty="0" smtClean="0"/>
          </a:p>
          <a:p>
            <a:pPr marL="457200" indent="-457200" algn="l">
              <a:buAutoNum type="alphaLcParenR"/>
            </a:pPr>
            <a:r>
              <a:rPr lang="cs-CZ" sz="2000" b="1" dirty="0" smtClean="0"/>
              <a:t>součinnost </a:t>
            </a:r>
            <a:r>
              <a:rPr lang="cs-CZ" sz="2000" b="1" dirty="0"/>
              <a:t>s příslušným sdružením cestovního ruchu </a:t>
            </a:r>
            <a:r>
              <a:rPr lang="cs-CZ" sz="2000" dirty="0"/>
              <a:t>(např. vzájemná propagace), </a:t>
            </a:r>
            <a:endParaRPr lang="cs-CZ" sz="2000" dirty="0" smtClean="0"/>
          </a:p>
          <a:p>
            <a:pPr marL="457200" indent="-457200" algn="l">
              <a:buAutoNum type="alphaLcParenR"/>
            </a:pPr>
            <a:r>
              <a:rPr lang="cs-CZ" sz="2000" dirty="0" smtClean="0"/>
              <a:t>přímé </a:t>
            </a:r>
            <a:r>
              <a:rPr lang="cs-CZ" sz="2000" dirty="0"/>
              <a:t>zapojení místní občanské společnosti a partnerů z místa konání akce, </a:t>
            </a:r>
            <a:endParaRPr lang="cs-CZ" sz="2000" dirty="0" smtClean="0"/>
          </a:p>
          <a:p>
            <a:pPr marL="457200" indent="-457200" algn="l">
              <a:buAutoNum type="alphaLcParenR"/>
            </a:pPr>
            <a:r>
              <a:rPr lang="cs-CZ" sz="2000" dirty="0" smtClean="0"/>
              <a:t>širší </a:t>
            </a:r>
            <a:r>
              <a:rPr lang="cs-CZ" sz="2000" dirty="0"/>
              <a:t>cílová skupina - věkově, zájmově apod. (nutno specifikovat cílové skupiny a jejich zapojení, aby i úzkoprofilová akce zaměřená na specifické téma a přímo oslovující vybranou cílovou skupinu byla </a:t>
            </a:r>
            <a:r>
              <a:rPr lang="cs-CZ" sz="2000" dirty="0" err="1"/>
              <a:t>podporovatelná</a:t>
            </a:r>
            <a:r>
              <a:rPr lang="cs-CZ" sz="2000" dirty="0"/>
              <a:t>, cílové skupiny musí být otevřené – tj. nikoliv „klubové akce“), a </a:t>
            </a:r>
            <a:endParaRPr lang="cs-CZ" sz="2000" dirty="0" smtClean="0"/>
          </a:p>
          <a:p>
            <a:pPr marL="457200" indent="-457200" algn="l">
              <a:buAutoNum type="alphaLcParenR"/>
            </a:pPr>
            <a:r>
              <a:rPr lang="cs-CZ" sz="2000" dirty="0" smtClean="0"/>
              <a:t>podíl </a:t>
            </a:r>
            <a:r>
              <a:rPr lang="cs-CZ" sz="2000" dirty="0"/>
              <a:t>na obnově tradic regionu a historické návaznosti na předchozí akce. </a:t>
            </a:r>
            <a:endParaRPr lang="cs-CZ" altLang="cs-CZ" sz="2000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438400" y="2286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988" lvl="0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cs-CZ" altLang="cs-CZ" sz="3600" dirty="0" smtClean="0"/>
              <a:t>Účel dotace</a:t>
            </a:r>
            <a:endParaRPr kumimoji="0" lang="cs-CZ" altLang="cs-CZ" sz="2600" b="0" i="0" u="none" strike="noStrike" kern="0" cap="none" spc="0" normalizeH="0" baseline="0" noProof="0" dirty="0" smtClean="0">
              <a:ln>
                <a:noFill/>
              </a:ln>
              <a:solidFill>
                <a:srgbClr val="320E04"/>
              </a:solidFill>
              <a:effectLst/>
              <a:uLnTx/>
              <a:uFillTx/>
              <a:latin typeface="Gill Sans MT" pitchFamily="34" charset="-18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447800"/>
            <a:ext cx="8610600" cy="5105400"/>
          </a:xfrm>
        </p:spPr>
        <p:txBody>
          <a:bodyPr/>
          <a:lstStyle/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sz="2400" dirty="0" smtClean="0"/>
              <a:t>Balony nad Bouzovem (FO)</a:t>
            </a:r>
            <a:endParaRPr lang="cs-CZ" sz="2400" dirty="0"/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dirty="0" smtClean="0"/>
              <a:t>Tvarůžkový festival (statutární město)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dirty="0" smtClean="0"/>
              <a:t>Levandulový festival (s.r.o.)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dirty="0" smtClean="0"/>
              <a:t>Mezinárodní výstup na Králický Sněžník (město)</a:t>
            </a:r>
            <a:endParaRPr lang="cs-CZ" altLang="cs-CZ" sz="2400" dirty="0"/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dirty="0" smtClean="0"/>
              <a:t>Zahájení lázeňské sezony </a:t>
            </a:r>
            <a:r>
              <a:rPr lang="cs-CZ" altLang="cs-CZ" sz="2400" dirty="0" smtClean="0"/>
              <a:t>(a.s</a:t>
            </a:r>
            <a:r>
              <a:rPr lang="cs-CZ" altLang="cs-CZ" sz="2400" dirty="0" smtClean="0"/>
              <a:t>.)</a:t>
            </a:r>
            <a:endParaRPr lang="cs-CZ" altLang="cs-CZ" sz="2400" dirty="0"/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sz="2400" dirty="0" smtClean="0"/>
              <a:t>Šermířský víkend na zámku Plumlov (</a:t>
            </a:r>
            <a:r>
              <a:rPr lang="cs-CZ" sz="2400" dirty="0" err="1" smtClean="0"/>
              <a:t>p.o</a:t>
            </a:r>
            <a:r>
              <a:rPr lang="cs-CZ" sz="2400" dirty="0" smtClean="0"/>
              <a:t>.)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sz="2400" dirty="0" smtClean="0"/>
              <a:t>Litovelský otvírák (a.s.)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sz="2400" dirty="0" smtClean="0"/>
              <a:t>Čokoládové lázně (</a:t>
            </a:r>
            <a:r>
              <a:rPr lang="cs-CZ" sz="2400" dirty="0" err="1" smtClean="0"/>
              <a:t>z.s</a:t>
            </a:r>
            <a:r>
              <a:rPr lang="cs-CZ" sz="2400" dirty="0" smtClean="0"/>
              <a:t>.)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sz="2400" dirty="0" smtClean="0"/>
              <a:t>….</a:t>
            </a:r>
            <a:endParaRPr lang="cs-CZ" sz="24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438400" y="2286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988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cs-CZ" altLang="cs-CZ" sz="3600" dirty="0" smtClean="0"/>
              <a:t>Výběr z projektů 2019</a:t>
            </a:r>
            <a:endParaRPr lang="cs-CZ" altLang="cs-CZ" sz="2600" kern="0" dirty="0">
              <a:solidFill>
                <a:srgbClr val="320E04"/>
              </a:solidFill>
              <a:latin typeface="Gill Sans MT" pitchFamily="34" charset="-1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1828800"/>
            <a:ext cx="6934200" cy="4191000"/>
          </a:xfrm>
        </p:spPr>
        <p:txBody>
          <a:bodyPr/>
          <a:lstStyle/>
          <a:p>
            <a:pPr marL="457200" indent="-45720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cs-CZ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Název</a:t>
            </a:r>
            <a:r>
              <a:rPr lang="cs-CZ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akce: 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stručný, krátký (např. </a:t>
            </a:r>
            <a:r>
              <a:rPr lang="cs-CZ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„13. ročník Tvarůžkového festivalu </a:t>
            </a:r>
            <a:r>
              <a:rPr lang="cs-CZ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2021“) </a:t>
            </a: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cs-CZ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Stručný popis </a:t>
            </a:r>
            <a:r>
              <a:rPr lang="cs-CZ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akce</a:t>
            </a:r>
            <a:r>
              <a:rPr lang="cs-CZ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výstižný, v čem je akce jedinečná </a:t>
            </a:r>
            <a:r>
              <a:rPr lang="cs-CZ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cs-CZ" sz="20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max</a:t>
            </a:r>
            <a:r>
              <a:rPr lang="cs-CZ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250 znaků), generuje se do sestav 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 </a:t>
            </a:r>
            <a:r>
              <a:rPr lang="cs-CZ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orgány kraje a do smlouvy</a:t>
            </a: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cs-CZ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Podrobný popis akce/činnosti: 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vidí jej administrátor, </a:t>
            </a:r>
            <a:r>
              <a:rPr lang="cs-CZ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upřesnění a rozvedení žádosti s ohledem na hodnotící kritéria</a:t>
            </a: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cs-CZ" sz="2000" b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Účel použití dotace: 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konkrétní, např. </a:t>
            </a:r>
            <a:r>
              <a:rPr lang="cs-CZ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honoráře účinkujícím, pronájem pódia, ubytování vystupujících,… 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cs-CZ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max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250 znaků), generuje se do sestav pro orgány kraje a do </a:t>
            </a:r>
            <a:r>
              <a:rPr lang="cs-CZ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smlouvy</a:t>
            </a: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438400" y="2286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988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cs-CZ" altLang="cs-CZ" sz="3600" dirty="0" smtClean="0"/>
              <a:t>Vyplnění žádosti – na co si dát pozor I</a:t>
            </a:r>
            <a:endParaRPr lang="cs-CZ" altLang="cs-CZ" sz="2600" kern="0" dirty="0">
              <a:solidFill>
                <a:srgbClr val="320E04"/>
              </a:solidFill>
              <a:latin typeface="Gill Sans MT" pitchFamily="34" charset="-1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1905000"/>
            <a:ext cx="6934200" cy="4114800"/>
          </a:xfrm>
        </p:spPr>
        <p:txBody>
          <a:bodyPr/>
          <a:lstStyle/>
          <a:p>
            <a:pPr marL="457200" indent="-4572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800" b="1" dirty="0" smtClean="0"/>
              <a:t>termín realizace </a:t>
            </a:r>
            <a:r>
              <a:rPr lang="cs-CZ" altLang="cs-CZ" sz="2800" b="1" dirty="0" smtClean="0"/>
              <a:t>akce</a:t>
            </a:r>
            <a:endParaRPr lang="cs-CZ" altLang="cs-CZ" sz="2800" dirty="0" smtClean="0"/>
          </a:p>
          <a:p>
            <a:pPr marL="914400" lvl="1" indent="-4572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b="1" dirty="0" smtClean="0"/>
              <a:t>Použití dotace</a:t>
            </a:r>
          </a:p>
          <a:p>
            <a:pPr marL="914400" lvl="1" indent="-4572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b="1" dirty="0" smtClean="0"/>
              <a:t>Vyúčtování</a:t>
            </a:r>
            <a:endParaRPr lang="cs-CZ" altLang="cs-CZ" sz="2400" b="1" dirty="0" smtClean="0"/>
          </a:p>
          <a:p>
            <a:pPr marL="457200" indent="-4572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800" dirty="0" smtClean="0"/>
              <a:t>struktura použití </a:t>
            </a:r>
            <a:r>
              <a:rPr lang="cs-CZ" altLang="cs-CZ" sz="2800" dirty="0" smtClean="0"/>
              <a:t>dotace</a:t>
            </a:r>
            <a:endParaRPr lang="cs-CZ" altLang="cs-CZ" sz="2800" dirty="0" smtClean="0"/>
          </a:p>
          <a:p>
            <a:pPr marL="457200" indent="-4572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800" dirty="0" smtClean="0"/>
              <a:t>uznatelné </a:t>
            </a:r>
            <a:r>
              <a:rPr lang="cs-CZ" altLang="cs-CZ" sz="2800" dirty="0" smtClean="0"/>
              <a:t>výdaje a účel dotace </a:t>
            </a:r>
            <a:r>
              <a:rPr lang="cs-CZ" altLang="cs-CZ" sz="2800" dirty="0" smtClean="0"/>
              <a:t>(co není v účelu žádosti není možné podpořit)</a:t>
            </a:r>
          </a:p>
          <a:p>
            <a:pPr marL="457200" indent="-4572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800" dirty="0" smtClean="0"/>
              <a:t>Změny pouze DODATKEM!!! (schvaluje </a:t>
            </a:r>
            <a:r>
              <a:rPr lang="cs-CZ" altLang="cs-CZ" sz="2800" dirty="0" smtClean="0"/>
              <a:t>Rada/Zastupitelstvo)</a:t>
            </a:r>
            <a:endParaRPr lang="cs-CZ" altLang="cs-CZ" sz="2800" dirty="0" smtClean="0"/>
          </a:p>
          <a:p>
            <a:pPr eaLnBrk="1" hangingPunct="1">
              <a:buFontTx/>
              <a:buChar char="-"/>
              <a:defRPr/>
            </a:pPr>
            <a:endParaRPr lang="cs-CZ" altLang="cs-CZ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438400" y="2286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988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cs-CZ" altLang="cs-CZ" sz="3600" dirty="0" smtClean="0"/>
              <a:t>Vyplnění žádosti – na co si dát pozor II</a:t>
            </a:r>
            <a:endParaRPr lang="cs-CZ" altLang="cs-CZ" sz="2600" kern="0" dirty="0">
              <a:solidFill>
                <a:srgbClr val="320E04"/>
              </a:solidFill>
              <a:latin typeface="Gill Sans MT" pitchFamily="34" charset="-1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371600"/>
            <a:ext cx="8839200" cy="5257800"/>
          </a:xfrm>
        </p:spPr>
        <p:txBody>
          <a:bodyPr/>
          <a:lstStyle/>
          <a:p>
            <a:pPr algn="l" eaLnBrk="1" hangingPunct="1">
              <a:defRPr/>
            </a:pPr>
            <a:r>
              <a:rPr lang="cs-CZ" sz="2000" dirty="0" smtClean="0"/>
              <a:t>Mimo jiné (uvedeny v pravidlech):</a:t>
            </a:r>
          </a:p>
          <a:p>
            <a:pPr algn="l" eaLnBrk="1" hangingPunct="1">
              <a:defRPr/>
            </a:pPr>
            <a:endParaRPr lang="cs-CZ" sz="2000" dirty="0" smtClean="0"/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sz="2000" b="1" dirty="0" smtClean="0"/>
              <a:t>Čestné prohlášení o nezměněné identifikaci žadatele dle bodu 1-5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endParaRPr lang="cs-CZ" sz="2000" dirty="0" smtClean="0"/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sz="2000" b="1" dirty="0" smtClean="0"/>
              <a:t>Čestné </a:t>
            </a:r>
            <a:r>
              <a:rPr lang="cs-CZ" sz="2000" b="1" dirty="0"/>
              <a:t>prohlášení o splnění informačních povinností vyplývajících z právních předpisů ve věcech veřejného rejstříku – (založení listin - závěrky, zakladatelské listiny, atd</a:t>
            </a:r>
            <a:r>
              <a:rPr lang="cs-CZ" sz="2000" b="1" dirty="0" smtClean="0"/>
              <a:t>.)</a:t>
            </a:r>
          </a:p>
          <a:p>
            <a:pPr algn="l" eaLnBrk="1" hangingPunct="1">
              <a:defRPr/>
            </a:pPr>
            <a:endParaRPr lang="cs-CZ" sz="1800" dirty="0"/>
          </a:p>
          <a:p>
            <a:pPr algn="l" eaLnBrk="1" hangingPunct="1">
              <a:defRPr/>
            </a:pPr>
            <a:endParaRPr lang="cs-CZ" sz="1800" dirty="0"/>
          </a:p>
          <a:p>
            <a:pPr algn="l" eaLnBrk="1" hangingPunct="1">
              <a:defRPr/>
            </a:pPr>
            <a:r>
              <a:rPr lang="cs-CZ" sz="1800" dirty="0" smtClean="0"/>
              <a:t> </a:t>
            </a:r>
            <a:endParaRPr lang="cs-CZ" sz="1800" dirty="0"/>
          </a:p>
          <a:p>
            <a:pPr algn="l" eaLnBrk="1" hangingPunct="1">
              <a:defRPr/>
            </a:pPr>
            <a:endParaRPr lang="cs-CZ" sz="1800" dirty="0"/>
          </a:p>
          <a:p>
            <a:pPr algn="l" eaLnBrk="1" hangingPunct="1">
              <a:defRPr/>
            </a:pPr>
            <a:endParaRPr lang="cs-CZ" sz="1800" dirty="0"/>
          </a:p>
          <a:p>
            <a:pPr algn="l" eaLnBrk="1" hangingPunct="1">
              <a:defRPr/>
            </a:pPr>
            <a:r>
              <a:rPr lang="cs-CZ" sz="1800" dirty="0" smtClean="0"/>
              <a:t> </a:t>
            </a:r>
            <a:endParaRPr lang="cs-CZ" sz="1800" dirty="0"/>
          </a:p>
          <a:p>
            <a:pPr algn="l" eaLnBrk="1" hangingPunct="1">
              <a:defRPr/>
            </a:pPr>
            <a:endParaRPr lang="cs-CZ" sz="1800" dirty="0"/>
          </a:p>
          <a:p>
            <a:pPr algn="l" eaLnBrk="1" hangingPunct="1">
              <a:defRPr/>
            </a:pPr>
            <a:endParaRPr lang="cs-CZ" sz="2000" dirty="0"/>
          </a:p>
          <a:p>
            <a:pPr algn="l" eaLnBrk="1" hangingPunct="1">
              <a:defRPr/>
            </a:pPr>
            <a:endParaRPr lang="cs-CZ" sz="2000" dirty="0"/>
          </a:p>
          <a:p>
            <a:pPr algn="l" eaLnBrk="1" hangingPunct="1">
              <a:defRPr/>
            </a:pPr>
            <a:endParaRPr lang="cs-CZ" sz="2000" dirty="0"/>
          </a:p>
          <a:p>
            <a:pPr algn="l" eaLnBrk="1" hangingPunct="1">
              <a:defRPr/>
            </a:pPr>
            <a:endParaRPr lang="cs-CZ" sz="2000" i="1" dirty="0"/>
          </a:p>
          <a:p>
            <a:pPr algn="l" eaLnBrk="1" hangingPunct="1">
              <a:defRPr/>
            </a:pPr>
            <a:endParaRPr lang="cs-CZ" sz="2000" i="1" dirty="0" smtClean="0"/>
          </a:p>
          <a:p>
            <a:pPr eaLnBrk="1" hangingPunct="1">
              <a:defRPr/>
            </a:pPr>
            <a:endParaRPr lang="cs-CZ" sz="2000" dirty="0"/>
          </a:p>
          <a:p>
            <a:pPr eaLnBrk="1" hangingPunct="1">
              <a:defRPr/>
            </a:pPr>
            <a:endParaRPr lang="cs-CZ" sz="2000" dirty="0" smtClean="0"/>
          </a:p>
          <a:p>
            <a:pPr marL="342900" indent="-342900" eaLnBrk="1" hangingPunct="1">
              <a:buFontTx/>
              <a:buChar char="-"/>
              <a:defRPr/>
            </a:pPr>
            <a:endParaRPr lang="cs-CZ" sz="2000" dirty="0" smtClean="0"/>
          </a:p>
          <a:p>
            <a:pPr marL="342900" indent="-342900" eaLnBrk="1" hangingPunct="1">
              <a:buFontTx/>
              <a:buChar char="-"/>
              <a:defRPr/>
            </a:pPr>
            <a:endParaRPr lang="cs-CZ" sz="2000" dirty="0"/>
          </a:p>
          <a:p>
            <a:pPr marL="342900" indent="-342900" eaLnBrk="1" hangingPunct="1">
              <a:buFontTx/>
              <a:buChar char="-"/>
              <a:defRPr/>
            </a:pPr>
            <a:endParaRPr lang="cs-CZ" sz="2000" dirty="0"/>
          </a:p>
          <a:p>
            <a:pPr marL="342900" indent="-342900" eaLnBrk="1" hangingPunct="1">
              <a:buFontTx/>
              <a:buChar char="-"/>
              <a:defRPr/>
            </a:pPr>
            <a:endParaRPr lang="cs-CZ" sz="2000" dirty="0" smtClean="0"/>
          </a:p>
          <a:p>
            <a:pPr marL="342900" indent="-342900" eaLnBrk="1" hangingPunct="1">
              <a:buFontTx/>
              <a:buChar char="-"/>
              <a:defRPr/>
            </a:pPr>
            <a:endParaRPr lang="cs-CZ" sz="2000" dirty="0"/>
          </a:p>
          <a:p>
            <a:pPr eaLnBrk="1" hangingPunct="1">
              <a:defRPr/>
            </a:pPr>
            <a:endParaRPr lang="cs-CZ" altLang="cs-CZ" sz="2000" dirty="0" smtClean="0"/>
          </a:p>
          <a:p>
            <a:pPr eaLnBrk="1" hangingPunct="1">
              <a:defRPr/>
            </a:pPr>
            <a:endParaRPr lang="cs-CZ" altLang="cs-CZ" sz="2000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438400" y="2286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988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cs-CZ" altLang="cs-CZ" sz="3600" dirty="0" smtClean="0"/>
              <a:t>Povinné přílohy</a:t>
            </a:r>
            <a:endParaRPr lang="cs-CZ" altLang="cs-CZ" sz="2600" kern="0" dirty="0">
              <a:solidFill>
                <a:srgbClr val="320E04"/>
              </a:solidFill>
              <a:latin typeface="Gill Sans MT" pitchFamily="34" charset="-1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438400" y="2286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988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Tx/>
              <a:buNone/>
              <a:tabLst/>
              <a:defRPr/>
            </a:pPr>
            <a:r>
              <a:rPr kumimoji="0" lang="cs-CZ" altLang="cs-CZ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Hodnotící kritéria</a:t>
            </a:r>
            <a:endParaRPr kumimoji="0" lang="cs-CZ" altLang="cs-CZ" sz="2600" b="0" i="0" u="none" strike="noStrike" kern="0" cap="none" spc="0" normalizeH="0" baseline="0" noProof="0" dirty="0">
              <a:ln>
                <a:noFill/>
              </a:ln>
              <a:solidFill>
                <a:srgbClr val="320E04"/>
              </a:solidFill>
              <a:effectLst/>
              <a:uLnTx/>
              <a:uFillTx/>
              <a:latin typeface="Gill Sans MT" pitchFamily="34" charset="-18"/>
              <a:ea typeface="+mn-ea"/>
              <a:cs typeface="+mn-cs"/>
            </a:endParaRP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143560"/>
              </p:ext>
            </p:extLst>
          </p:nvPr>
        </p:nvGraphicFramePr>
        <p:xfrm>
          <a:off x="685801" y="1371599"/>
          <a:ext cx="8077198" cy="46672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4039">
                  <a:extLst>
                    <a:ext uri="{9D8B030D-6E8A-4147-A177-3AD203B41FA5}">
                      <a16:colId xmlns:a16="http://schemas.microsoft.com/office/drawing/2014/main" val="368546491"/>
                    </a:ext>
                  </a:extLst>
                </a:gridCol>
                <a:gridCol w="6058604">
                  <a:extLst>
                    <a:ext uri="{9D8B030D-6E8A-4147-A177-3AD203B41FA5}">
                      <a16:colId xmlns:a16="http://schemas.microsoft.com/office/drawing/2014/main" val="2509752610"/>
                    </a:ext>
                  </a:extLst>
                </a:gridCol>
                <a:gridCol w="1384555">
                  <a:extLst>
                    <a:ext uri="{9D8B030D-6E8A-4147-A177-3AD203B41FA5}">
                      <a16:colId xmlns:a16="http://schemas.microsoft.com/office/drawing/2014/main" val="4283920842"/>
                    </a:ext>
                  </a:extLst>
                </a:gridCol>
              </a:tblGrid>
              <a:tr h="26289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>
                          <a:effectLst/>
                        </a:rPr>
                        <a:t>A1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Propagace akce</a:t>
                      </a:r>
                      <a:endParaRPr lang="cs-CZ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>
                          <a:effectLst/>
                        </a:rPr>
                        <a:t>Počet bodů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0645279"/>
                  </a:ext>
                </a:extLst>
              </a:tr>
              <a:tr h="131445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1. Nadnárodní propagace (10 b.) </a:t>
                      </a:r>
                      <a:endParaRPr lang="cs-CZ" sz="12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2. Celostátní TV (přímý přenos, samostatný pořad, spot) (15 b.) </a:t>
                      </a:r>
                      <a:endParaRPr lang="cs-CZ" sz="12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3. Celostátní tisk, rozhlas (15 b.) </a:t>
                      </a:r>
                      <a:endParaRPr lang="cs-CZ" sz="12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4. Regionální tisk, rozhlas, TV (5 b.) </a:t>
                      </a:r>
                      <a:endParaRPr lang="cs-CZ" sz="12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5. Web a sociální sítě (5 b.) </a:t>
                      </a:r>
                      <a:endParaRPr lang="cs-CZ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endParaRPr lang="cs-CZ" sz="11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 dirty="0" smtClean="0">
                          <a:effectLst/>
                        </a:rPr>
                        <a:t>0–50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 dirty="0">
                          <a:effectLst/>
                        </a:rPr>
                        <a:t>(součet b. za každý splněný ukazatel)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4986049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>
                          <a:effectLst/>
                        </a:rPr>
                        <a:t>A2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Charakter realizované akce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>
                          <a:effectLst/>
                        </a:rPr>
                        <a:t>Počet bodů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38126140"/>
                  </a:ext>
                </a:extLst>
              </a:tr>
              <a:tr h="1512571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cs-CZ" sz="110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1</a:t>
                      </a:r>
                      <a:r>
                        <a:rPr lang="cs-CZ" sz="1100" dirty="0">
                          <a:effectLst/>
                        </a:rPr>
                        <a:t>. jedná se o 16. ročník a více </a:t>
                      </a:r>
                      <a:endParaRPr lang="cs-CZ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2. jedná se o 6. – 15. ročník</a:t>
                      </a:r>
                      <a:endParaRPr lang="cs-CZ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3. jedná se o 2. – 5. ročník </a:t>
                      </a:r>
                      <a:endParaRPr lang="cs-CZ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4. jedná se o 1. ročník </a:t>
                      </a:r>
                      <a:endParaRPr lang="cs-CZ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5. délka akce min. 3 dny; (trvání programu více než 48 hod)</a:t>
                      </a:r>
                      <a:endParaRPr lang="cs-CZ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6. délka akce min. 2 dny; (trvání programu více než 24 hod)</a:t>
                      </a:r>
                      <a:endParaRPr lang="cs-CZ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7. součástí akce je prezentace regionálních výrobců z Olomouckého kraje (držitelé oficiální certifikace) </a:t>
                      </a:r>
                      <a:endParaRPr lang="cs-CZ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endParaRPr lang="cs-CZ" sz="11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 dirty="0" smtClean="0">
                          <a:effectLst/>
                        </a:rPr>
                        <a:t>20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 dirty="0">
                          <a:effectLst/>
                        </a:rPr>
                        <a:t>10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 dirty="0">
                          <a:effectLst/>
                        </a:rPr>
                        <a:t>5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 dirty="0">
                          <a:effectLst/>
                        </a:rPr>
                        <a:t>0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 dirty="0">
                          <a:effectLst/>
                        </a:rPr>
                        <a:t>20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 dirty="0">
                          <a:effectLst/>
                        </a:rPr>
                        <a:t>10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 dirty="0">
                          <a:effectLst/>
                        </a:rPr>
                        <a:t>10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5088553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>
                          <a:effectLst/>
                        </a:rPr>
                        <a:t>B1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100" dirty="0">
                          <a:effectLst/>
                        </a:rPr>
                        <a:t>Návštěvnost ročníku 2019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Počet bodů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54920232"/>
                  </a:ext>
                </a:extLst>
              </a:tr>
              <a:tr h="105156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  <a:tabLst>
                          <a:tab pos="540385" algn="l"/>
                        </a:tabLs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1. návštěvnost v roce 2019 vyšší než 10001 </a:t>
                      </a:r>
                      <a:endParaRPr lang="cs-CZ" sz="12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2. návštěvnost v roce 2019 od 5001 do 10000 </a:t>
                      </a:r>
                      <a:endParaRPr lang="cs-CZ" sz="12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3. návštěvnost v roce 2019 od 2001 do 5000</a:t>
                      </a:r>
                      <a:endParaRPr lang="cs-CZ" sz="12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4. návštěvnost v roce 2019 nižší než 2000</a:t>
                      </a:r>
                      <a:endParaRPr lang="cs-CZ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1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50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30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15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0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29496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4601595"/>
      </p:ext>
    </p:extLst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2236</TotalTime>
  <Words>1209</Words>
  <Application>Microsoft Office PowerPoint</Application>
  <PresentationFormat>Předvádění na obrazovce (4:3)</PresentationFormat>
  <Paragraphs>197</Paragraphs>
  <Slides>11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11</vt:i4>
      </vt:variant>
    </vt:vector>
  </HeadingPairs>
  <TitlesOfParts>
    <vt:vector size="18" baseType="lpstr">
      <vt:lpstr>Arial</vt:lpstr>
      <vt:lpstr>Calibri</vt:lpstr>
      <vt:lpstr>Gill Sans MT</vt:lpstr>
      <vt:lpstr>Times New Roman</vt:lpstr>
      <vt:lpstr>Wingdings</vt:lpstr>
      <vt:lpstr>Výchozí návrh</vt:lpstr>
      <vt:lpstr>1_Výchozí návrh</vt:lpstr>
      <vt:lpstr> Program na podporu cestovního ruchu a zahraničních vztahů 2021 </vt:lpstr>
      <vt:lpstr>Harmonogram realizace dotačního titulu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Děkuji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Tomáš Weber</cp:lastModifiedBy>
  <cp:revision>111</cp:revision>
  <cp:lastPrinted>2017-12-27T13:14:18Z</cp:lastPrinted>
  <dcterms:created xsi:type="dcterms:W3CDTF">2008-01-15T11:19:01Z</dcterms:created>
  <dcterms:modified xsi:type="dcterms:W3CDTF">2021-01-06T10:38:37Z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