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83" r:id="rId3"/>
    <p:sldId id="284" r:id="rId4"/>
    <p:sldId id="285" r:id="rId5"/>
    <p:sldId id="315" r:id="rId6"/>
    <p:sldId id="287" r:id="rId7"/>
    <p:sldId id="312" r:id="rId8"/>
    <p:sldId id="290" r:id="rId9"/>
    <p:sldId id="273" r:id="rId10"/>
    <p:sldId id="266" r:id="rId11"/>
  </p:sldIdLst>
  <p:sldSz cx="9144000" cy="6858000" type="screen4x3"/>
  <p:notesSz cx="6797675" cy="985678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FF"/>
    <a:srgbClr val="00FFFF"/>
    <a:srgbClr val="FF0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72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2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cs-CZ" dirty="0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443" y="0"/>
            <a:ext cx="2945659" cy="492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cs-CZ" dirty="0"/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2238"/>
            <a:ext cx="2945659" cy="492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cs-CZ" dirty="0"/>
          </a:p>
        </p:txBody>
      </p:sp>
      <p:sp>
        <p:nvSpPr>
          <p:cNvPr id="481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443" y="9362238"/>
            <a:ext cx="2945659" cy="492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9C143CA-5F14-4865-AE5D-2CF4F306F1F0}" type="slidenum">
              <a:rPr lang="cs-CZ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10615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2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cs-CZ" dirty="0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2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cs-CZ" dirty="0"/>
          </a:p>
        </p:txBody>
      </p:sp>
      <p:sp>
        <p:nvSpPr>
          <p:cNvPr id="389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5038" y="739775"/>
            <a:ext cx="4929187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89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681974"/>
            <a:ext cx="5438140" cy="44355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2238"/>
            <a:ext cx="2945659" cy="492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cs-CZ" dirty="0"/>
          </a:p>
        </p:txBody>
      </p:sp>
      <p:sp>
        <p:nvSpPr>
          <p:cNvPr id="389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362238"/>
            <a:ext cx="2945659" cy="492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6F003B7-5071-4162-973B-A3DBD4AAB7F0}" type="slidenum">
              <a:rPr lang="cs-CZ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703384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Kliknutím lze upravit styl předlohy.</a:t>
            </a:r>
            <a:endParaRPr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EEF3E1-18A5-41DF-AAF9-F8EB4A13A8AE}" type="slidenum">
              <a:rPr lang="cs-CZ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377372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E5C0D3-39D1-45A1-A9E4-E2867FDF5A95}" type="slidenum">
              <a:rPr lang="cs-CZ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400708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24650" y="76200"/>
            <a:ext cx="2114550" cy="6248400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381000" y="76200"/>
            <a:ext cx="6191250" cy="6248400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3F662E-E4FA-448A-8972-A2E4A33B64A0}" type="slidenum">
              <a:rPr lang="cs-CZ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018983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Nadpis a tabul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828800" y="76200"/>
            <a:ext cx="6019800" cy="11430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Zástupný symbol pro tabulku 2"/>
          <p:cNvSpPr>
            <a:spLocks noGrp="1"/>
          </p:cNvSpPr>
          <p:nvPr>
            <p:ph type="tbl" idx="1"/>
          </p:nvPr>
        </p:nvSpPr>
        <p:spPr>
          <a:xfrm>
            <a:off x="381000" y="1447800"/>
            <a:ext cx="8458200" cy="48768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259F497-6427-4705-83F1-E35BE4A25EEF}" type="slidenum">
              <a:rPr lang="cs-CZ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328391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Nadpis a diagram nebo organizační sché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828800" y="76200"/>
            <a:ext cx="6019800" cy="11430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Zástupný symbol pro objekt SmartArt 2"/>
          <p:cNvSpPr>
            <a:spLocks noGrp="1"/>
          </p:cNvSpPr>
          <p:nvPr>
            <p:ph type="dgm" idx="1"/>
          </p:nvPr>
        </p:nvSpPr>
        <p:spPr>
          <a:xfrm>
            <a:off x="381000" y="1447800"/>
            <a:ext cx="8458200" cy="48768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9576812-DAAF-4BE6-95B2-249F2E78CC29}" type="slidenum">
              <a:rPr lang="cs-CZ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635426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Nadpis a 4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sz="quarter"/>
          </p:nvPr>
        </p:nvSpPr>
        <p:spPr>
          <a:xfrm>
            <a:off x="1828800" y="76200"/>
            <a:ext cx="6019800" cy="11430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381000" y="1447800"/>
            <a:ext cx="4152900" cy="23622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2"/>
          </p:nvPr>
        </p:nvSpPr>
        <p:spPr>
          <a:xfrm>
            <a:off x="4686300" y="1447800"/>
            <a:ext cx="4152900" cy="23622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3"/>
          </p:nvPr>
        </p:nvSpPr>
        <p:spPr>
          <a:xfrm>
            <a:off x="381000" y="3962400"/>
            <a:ext cx="4152900" cy="23622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86300" y="3962400"/>
            <a:ext cx="4152900" cy="23622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cs-CZ" dirty="0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31BFA40-07B6-43B2-AA76-9A7C0AFFA75D}" type="slidenum">
              <a:rPr lang="cs-CZ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44881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2B59FF-C1D0-47E4-AC61-4898DA10B8DF}" type="slidenum">
              <a:rPr lang="cs-CZ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77144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0ED04D-4D74-4117-B8B1-8671F4040D1D}" type="slidenum">
              <a:rPr lang="cs-CZ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7435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381000" y="1447800"/>
            <a:ext cx="41529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86300" y="1447800"/>
            <a:ext cx="41529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BDD59D-76B2-4544-A808-A1AC033DB610}" type="slidenum">
              <a:rPr lang="cs-CZ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79057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dirty="0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BDB2E2-0CB0-4D55-B812-9AAA56D37DB5}" type="slidenum">
              <a:rPr lang="cs-CZ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84041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E55D6E-75E8-43A7-B2FB-648BE6F4FBE1}" type="slidenum">
              <a:rPr lang="cs-CZ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263690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20A352-C0F4-44AB-A832-32F1EE3F96A7}" type="slidenum">
              <a:rPr lang="cs-CZ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15856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C774A9-755C-484A-A8E3-D23CB68209DE}" type="slidenum">
              <a:rPr lang="cs-CZ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04962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7AE4FB-DCFA-4E84-B86C-14A8B90F74E1}" type="slidenum">
              <a:rPr lang="cs-CZ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82363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828800" y="76200"/>
            <a:ext cx="6019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447800"/>
            <a:ext cx="8458200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cs-CZ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cs-CZ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543863C-1378-44A6-8815-6CD74888E96B}" type="slidenum">
              <a:rPr lang="cs-CZ"/>
              <a:pPr/>
              <a:t>‹#›</a:t>
            </a:fld>
            <a:endParaRPr lang="cs-C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rgbClr val="FFCC00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rgbClr val="FFCC00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rgbClr val="FFCC00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rgbClr val="FFCC00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rgbClr val="FFCC00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FFCC00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FFCC00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FFCC00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FFCC00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2133600"/>
            <a:ext cx="7772400" cy="1470025"/>
          </a:xfrm>
          <a:noFill/>
          <a:ln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cs-CZ" sz="4000" dirty="0" smtClean="0"/>
              <a:t>Další dotační možnosti pro podporu vzdělávání</a:t>
            </a:r>
            <a:endParaRPr lang="cs-CZ" sz="40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4267200"/>
            <a:ext cx="6400800" cy="1752600"/>
          </a:xfrm>
        </p:spPr>
        <p:txBody>
          <a:bodyPr/>
          <a:lstStyle/>
          <a:p>
            <a:pPr algn="r"/>
            <a:r>
              <a:rPr lang="cs-CZ" sz="1800" i="1" dirty="0">
                <a:latin typeface="Tahoma" pitchFamily="34" charset="0"/>
              </a:rPr>
              <a:t>Krajský úřad Olomouckého kraje</a:t>
            </a:r>
          </a:p>
          <a:p>
            <a:pPr algn="r"/>
            <a:r>
              <a:rPr lang="cs-CZ" sz="1800" i="1" dirty="0">
                <a:latin typeface="Tahoma" pitchFamily="34" charset="0"/>
              </a:rPr>
              <a:t>Odbor </a:t>
            </a:r>
            <a:r>
              <a:rPr lang="cs-CZ" sz="1800" i="1" dirty="0" smtClean="0">
                <a:latin typeface="Tahoma" pitchFamily="34" charset="0"/>
              </a:rPr>
              <a:t>investic a evropských programů</a:t>
            </a:r>
            <a:endParaRPr lang="cs-CZ" sz="1800" i="1" dirty="0">
              <a:latin typeface="Tahoma" pitchFamily="34" charset="0"/>
            </a:endParaRPr>
          </a:p>
          <a:p>
            <a:pPr algn="r"/>
            <a:endParaRPr lang="cs-CZ" sz="1800" i="1" dirty="0">
              <a:latin typeface="Tahoma" pitchFamily="34" charset="0"/>
            </a:endParaRPr>
          </a:p>
          <a:p>
            <a:pPr algn="r"/>
            <a:r>
              <a:rPr lang="cs-CZ" sz="1800" i="1" dirty="0" smtClean="0"/>
              <a:t>Ing. Pavel Poles</a:t>
            </a:r>
            <a:endParaRPr lang="cs-CZ" sz="1800" i="1" dirty="0"/>
          </a:p>
          <a:p>
            <a:pPr algn="r"/>
            <a:r>
              <a:rPr lang="cs-CZ" sz="1800" i="1" dirty="0" smtClean="0"/>
              <a:t>7. 12. 2011</a:t>
            </a:r>
            <a:endParaRPr lang="cs-CZ" sz="1800" i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127C5-D103-4829-885A-8238AB625ADD}" type="slidenum">
              <a:rPr lang="cs-CZ"/>
              <a:pPr/>
              <a:t>10</a:t>
            </a:fld>
            <a:endParaRPr lang="cs-CZ" dirty="0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3048000"/>
            <a:ext cx="8458200" cy="44958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endParaRPr lang="cs-CZ" sz="1600" dirty="0">
              <a:latin typeface="Tahoma" pitchFamily="34" charset="0"/>
              <a:cs typeface="Tahoma" pitchFamily="34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cs-CZ" sz="1600" dirty="0">
              <a:latin typeface="Tahoma" pitchFamily="34" charset="0"/>
              <a:cs typeface="Tahoma" pitchFamily="34" charset="0"/>
            </a:endParaRPr>
          </a:p>
          <a:p>
            <a:pPr algn="r">
              <a:lnSpc>
                <a:spcPct val="90000"/>
              </a:lnSpc>
              <a:buFontTx/>
              <a:buNone/>
            </a:pPr>
            <a:r>
              <a:rPr lang="cs-CZ" sz="2000" i="1" dirty="0">
                <a:latin typeface="Tahoma" pitchFamily="34" charset="0"/>
                <a:cs typeface="Tahoma" pitchFamily="34" charset="0"/>
              </a:rPr>
              <a:t>Olomoucký kraj</a:t>
            </a:r>
          </a:p>
          <a:p>
            <a:pPr algn="r">
              <a:lnSpc>
                <a:spcPct val="90000"/>
              </a:lnSpc>
              <a:buFontTx/>
              <a:buNone/>
            </a:pPr>
            <a:r>
              <a:rPr lang="cs-CZ" sz="2000" i="1" dirty="0">
                <a:latin typeface="Tahoma" pitchFamily="34" charset="0"/>
                <a:cs typeface="Tahoma" pitchFamily="34" charset="0"/>
              </a:rPr>
              <a:t>Odbor </a:t>
            </a:r>
            <a:r>
              <a:rPr lang="cs-CZ" sz="2000" i="1" dirty="0" smtClean="0">
                <a:latin typeface="Tahoma" pitchFamily="34" charset="0"/>
                <a:cs typeface="Tahoma" pitchFamily="34" charset="0"/>
              </a:rPr>
              <a:t>investic a evropských programů</a:t>
            </a:r>
            <a:endParaRPr lang="cs-CZ" sz="2000" i="1" dirty="0">
              <a:latin typeface="Tahoma" pitchFamily="34" charset="0"/>
              <a:cs typeface="Tahoma" pitchFamily="34" charset="0"/>
            </a:endParaRPr>
          </a:p>
          <a:p>
            <a:pPr algn="r">
              <a:lnSpc>
                <a:spcPct val="90000"/>
              </a:lnSpc>
              <a:buFontTx/>
              <a:buNone/>
            </a:pPr>
            <a:r>
              <a:rPr lang="cs-CZ" sz="2000" i="1" dirty="0">
                <a:latin typeface="Tahoma" pitchFamily="34" charset="0"/>
                <a:cs typeface="Tahoma" pitchFamily="34" charset="0"/>
              </a:rPr>
              <a:t>Jeremenkova 40a,</a:t>
            </a:r>
            <a:endParaRPr lang="cs-CZ" sz="2000" i="1" dirty="0">
              <a:latin typeface="Tahoma" pitchFamily="34" charset="0"/>
            </a:endParaRPr>
          </a:p>
          <a:p>
            <a:pPr algn="r">
              <a:lnSpc>
                <a:spcPct val="90000"/>
              </a:lnSpc>
              <a:buFontTx/>
              <a:buNone/>
            </a:pPr>
            <a:r>
              <a:rPr lang="cs-CZ" sz="2000" i="1" dirty="0">
                <a:latin typeface="Tahoma" pitchFamily="34" charset="0"/>
                <a:cs typeface="Tahoma" pitchFamily="34" charset="0"/>
              </a:rPr>
              <a:t>779 11 Olomouc</a:t>
            </a:r>
          </a:p>
          <a:p>
            <a:pPr algn="r">
              <a:lnSpc>
                <a:spcPct val="90000"/>
              </a:lnSpc>
              <a:buFontTx/>
              <a:buNone/>
            </a:pPr>
            <a:r>
              <a:rPr lang="cs-CZ" sz="2000" i="1" dirty="0">
                <a:latin typeface="Tahoma" pitchFamily="34" charset="0"/>
                <a:cs typeface="Tahoma" pitchFamily="34" charset="0"/>
              </a:rPr>
              <a:t> Česká republika</a:t>
            </a:r>
            <a:endParaRPr lang="cs-CZ" sz="2000" i="1" dirty="0">
              <a:latin typeface="Tahoma" pitchFamily="34" charset="0"/>
              <a:cs typeface="Times New Roman" pitchFamily="18" charset="0"/>
            </a:endParaRPr>
          </a:p>
          <a:p>
            <a:pPr algn="r">
              <a:lnSpc>
                <a:spcPct val="90000"/>
              </a:lnSpc>
              <a:buFontTx/>
              <a:buNone/>
            </a:pPr>
            <a:r>
              <a:rPr lang="cs-CZ" sz="2000" i="1" dirty="0">
                <a:latin typeface="Tahoma" pitchFamily="34" charset="0"/>
                <a:cs typeface="Times New Roman" pitchFamily="18" charset="0"/>
              </a:rPr>
              <a:t>tel: +420 585 </a:t>
            </a:r>
            <a:r>
              <a:rPr lang="cs-CZ" sz="2000" i="1">
                <a:latin typeface="Tahoma" pitchFamily="34" charset="0"/>
                <a:cs typeface="Times New Roman" pitchFamily="18" charset="0"/>
              </a:rPr>
              <a:t>508 </a:t>
            </a:r>
            <a:r>
              <a:rPr lang="cs-CZ" sz="2000" i="1" smtClean="0">
                <a:latin typeface="Tahoma" pitchFamily="34" charset="0"/>
                <a:cs typeface="Times New Roman" pitchFamily="18" charset="0"/>
              </a:rPr>
              <a:t>383</a:t>
            </a:r>
            <a:endParaRPr lang="cs-CZ" sz="2000" i="1" dirty="0">
              <a:latin typeface="Tahoma" pitchFamily="34" charset="0"/>
            </a:endParaRPr>
          </a:p>
          <a:p>
            <a:pPr algn="r">
              <a:lnSpc>
                <a:spcPct val="90000"/>
              </a:lnSpc>
              <a:buFontTx/>
              <a:buNone/>
            </a:pPr>
            <a:r>
              <a:rPr lang="cs-CZ" sz="2000" i="1" dirty="0">
                <a:latin typeface="Tahoma" pitchFamily="34" charset="0"/>
              </a:rPr>
              <a:t>E-mail: </a:t>
            </a:r>
            <a:r>
              <a:rPr lang="cs-CZ" sz="2000" i="1" dirty="0" smtClean="0">
                <a:latin typeface="Tahoma" pitchFamily="34" charset="0"/>
              </a:rPr>
              <a:t>p.poles@kr-olomoucky.cz</a:t>
            </a:r>
            <a:endParaRPr lang="cs-CZ" sz="2000" i="1" dirty="0">
              <a:latin typeface="Tahoma" pitchFamily="34" charset="0"/>
            </a:endParaRPr>
          </a:p>
          <a:p>
            <a:pPr algn="r">
              <a:lnSpc>
                <a:spcPct val="90000"/>
              </a:lnSpc>
              <a:buFontTx/>
              <a:buNone/>
            </a:pPr>
            <a:r>
              <a:rPr lang="cs-CZ" sz="2000" i="1" dirty="0">
                <a:latin typeface="Tahoma" pitchFamily="34" charset="0"/>
              </a:rPr>
              <a:t>www.kr-olomoucky.cz</a:t>
            </a:r>
          </a:p>
          <a:p>
            <a:pPr algn="r">
              <a:lnSpc>
                <a:spcPct val="90000"/>
              </a:lnSpc>
              <a:buFontTx/>
              <a:buNone/>
            </a:pPr>
            <a:r>
              <a:rPr lang="cs-CZ" sz="2000" i="1" dirty="0">
                <a:latin typeface="Tahoma" pitchFamily="34" charset="0"/>
              </a:rPr>
              <a:t> </a:t>
            </a:r>
          </a:p>
          <a:p>
            <a:pPr algn="r">
              <a:lnSpc>
                <a:spcPct val="90000"/>
              </a:lnSpc>
              <a:buFontTx/>
              <a:buNone/>
            </a:pPr>
            <a:endParaRPr lang="cs-CZ" sz="2000" i="1" dirty="0">
              <a:latin typeface="Tahoma" pitchFamily="34" charset="0"/>
            </a:endParaRPr>
          </a:p>
          <a:p>
            <a:pPr algn="r">
              <a:lnSpc>
                <a:spcPct val="90000"/>
              </a:lnSpc>
              <a:buFontTx/>
              <a:buNone/>
            </a:pPr>
            <a:endParaRPr lang="en-GB" sz="2000" b="0" i="1" dirty="0">
              <a:solidFill>
                <a:srgbClr val="FFCC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  <a:p>
            <a:pPr>
              <a:lnSpc>
                <a:spcPct val="90000"/>
              </a:lnSpc>
            </a:pPr>
            <a:endParaRPr lang="cs-CZ" sz="2000" i="1" dirty="0">
              <a:latin typeface="Tahoma" pitchFamily="34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2133600" y="1606550"/>
            <a:ext cx="41973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cs-CZ" sz="3600" i="1" dirty="0">
                <a:solidFill>
                  <a:srgbClr val="FFCC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Děkuji za pozornost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Obsah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57200" indent="-457200"/>
            <a:endParaRPr lang="cs-CZ" sz="2800" dirty="0"/>
          </a:p>
          <a:p>
            <a:pPr marL="457200" indent="-457200">
              <a:buFontTx/>
              <a:buAutoNum type="arabicPeriod"/>
            </a:pPr>
            <a:r>
              <a:rPr lang="cs-CZ" sz="2800" dirty="0" smtClean="0"/>
              <a:t>Rozdělení dotačních možností</a:t>
            </a:r>
            <a:endParaRPr lang="cs-CZ" sz="2800" dirty="0"/>
          </a:p>
          <a:p>
            <a:pPr marL="457200" indent="-457200">
              <a:buFontTx/>
              <a:buAutoNum type="arabicPeriod"/>
            </a:pPr>
            <a:r>
              <a:rPr lang="cs-CZ" sz="2800" dirty="0" smtClean="0"/>
              <a:t>Neinvestiční dotace z evropských fondů</a:t>
            </a:r>
            <a:endParaRPr lang="cs-CZ" sz="2800" dirty="0"/>
          </a:p>
          <a:p>
            <a:pPr marL="457200" indent="-457200">
              <a:buFontTx/>
              <a:buAutoNum type="arabicPeriod"/>
            </a:pPr>
            <a:r>
              <a:rPr lang="cs-CZ" sz="2800" dirty="0" smtClean="0"/>
              <a:t>Investiční dotace z evropských fondů</a:t>
            </a:r>
            <a:endParaRPr lang="cs-CZ" sz="2800" dirty="0"/>
          </a:p>
          <a:p>
            <a:pPr marL="457200" indent="-457200">
              <a:buFontTx/>
              <a:buAutoNum type="arabicPeriod"/>
            </a:pPr>
            <a:r>
              <a:rPr lang="cs-CZ" sz="2800" dirty="0" smtClean="0"/>
              <a:t>Krajská podpora vzdělávání </a:t>
            </a:r>
          </a:p>
          <a:p>
            <a:pPr marL="457200" indent="-457200">
              <a:buFontTx/>
              <a:buAutoNum type="arabicPeriod"/>
            </a:pPr>
            <a:r>
              <a:rPr lang="cs-CZ" sz="2800" dirty="0" smtClean="0"/>
              <a:t>Národní podpora vzdělávání</a:t>
            </a:r>
            <a:endParaRPr lang="cs-CZ" sz="2800" dirty="0"/>
          </a:p>
          <a:p>
            <a:pPr marL="457200" indent="-457200"/>
            <a:endParaRPr lang="cs-CZ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0" y="-152400"/>
            <a:ext cx="6324600" cy="1143000"/>
          </a:xfrm>
        </p:spPr>
        <p:txBody>
          <a:bodyPr/>
          <a:lstStyle/>
          <a:p>
            <a:pPr marL="457200" indent="-457200"/>
            <a:r>
              <a:rPr lang="cs-CZ" dirty="0" smtClean="0"/>
              <a:t>Rozdělení dotačních možností</a:t>
            </a:r>
            <a:endParaRPr lang="cs-CZ" dirty="0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81000" y="1447800"/>
            <a:ext cx="8458200" cy="4876800"/>
          </a:xfrm>
        </p:spPr>
        <p:txBody>
          <a:bodyPr/>
          <a:lstStyle/>
          <a:p>
            <a:r>
              <a:rPr lang="cs-CZ" dirty="0" smtClean="0"/>
              <a:t>Neinvestiční (N), investiční (I) a kombinované (K) projekty</a:t>
            </a:r>
          </a:p>
          <a:p>
            <a:r>
              <a:rPr lang="cs-CZ" dirty="0" smtClean="0"/>
              <a:t>Evropské fondy</a:t>
            </a:r>
          </a:p>
          <a:p>
            <a:pPr lvl="1"/>
            <a:r>
              <a:rPr lang="cs-CZ" dirty="0" smtClean="0"/>
              <a:t>Strukturální fondy EU(N nebo I, K) </a:t>
            </a:r>
          </a:p>
          <a:p>
            <a:pPr lvl="1"/>
            <a:r>
              <a:rPr lang="cs-CZ" dirty="0" smtClean="0"/>
              <a:t>Komunitární programy EU (N)</a:t>
            </a:r>
          </a:p>
          <a:p>
            <a:pPr lvl="1"/>
            <a:r>
              <a:rPr lang="cs-CZ" dirty="0" smtClean="0"/>
              <a:t>Finanční mechanismus EHP II a Norsko II (N nebo I) </a:t>
            </a:r>
          </a:p>
          <a:p>
            <a:pPr lvl="1"/>
            <a:r>
              <a:rPr lang="cs-CZ" dirty="0" smtClean="0"/>
              <a:t>Program švýcarsko- české spolupráce (K)</a:t>
            </a:r>
          </a:p>
          <a:p>
            <a:pPr lvl="1"/>
            <a:r>
              <a:rPr lang="cs-CZ" dirty="0" smtClean="0"/>
              <a:t>Visegradský fond (N)</a:t>
            </a:r>
            <a:endParaRPr lang="cs-CZ" dirty="0"/>
          </a:p>
          <a:p>
            <a:r>
              <a:rPr lang="cs-CZ" dirty="0" smtClean="0"/>
              <a:t>Národní programy</a:t>
            </a:r>
          </a:p>
          <a:p>
            <a:r>
              <a:rPr lang="cs-CZ" dirty="0" smtClean="0"/>
              <a:t>Krajské programy </a:t>
            </a:r>
          </a:p>
          <a:p>
            <a:r>
              <a:rPr lang="cs-CZ" b="0" dirty="0" smtClean="0"/>
              <a:t>Soukromé dotační programy (nadační fondy)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1828800" y="76200"/>
            <a:ext cx="6858000" cy="1143000"/>
          </a:xfrm>
        </p:spPr>
        <p:txBody>
          <a:bodyPr/>
          <a:lstStyle/>
          <a:p>
            <a:r>
              <a:rPr lang="cs-CZ" dirty="0" smtClean="0"/>
              <a:t>Neinvestiční dotace z evropských fondů</a:t>
            </a:r>
            <a:endParaRPr lang="cs-CZ" dirty="0"/>
          </a:p>
        </p:txBody>
      </p:sp>
      <p:sp>
        <p:nvSpPr>
          <p:cNvPr id="4" name="TextovéPole 3"/>
          <p:cNvSpPr txBox="1"/>
          <p:nvPr/>
        </p:nvSpPr>
        <p:spPr>
          <a:xfrm>
            <a:off x="76200" y="1295400"/>
            <a:ext cx="890930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cs-CZ" sz="2000" b="1" dirty="0" smtClean="0"/>
              <a:t>Operační program Lidské zdroje a zaměstnanost</a:t>
            </a:r>
          </a:p>
          <a:p>
            <a:pPr marL="800100" lvl="1" indent="-342900">
              <a:buFont typeface="Wingdings" pitchFamily="2" charset="2"/>
              <a:buChar char="Ø"/>
            </a:pPr>
            <a:r>
              <a:rPr lang="cs-CZ" sz="1600" dirty="0" smtClean="0"/>
              <a:t>1.1 Zvýšení adaptability zaměstnanců a konkurenceschopnost podniků</a:t>
            </a:r>
          </a:p>
          <a:p>
            <a:pPr marL="800100" lvl="1" indent="-342900">
              <a:buFont typeface="Wingdings" pitchFamily="2" charset="2"/>
              <a:buChar char="Ø"/>
            </a:pPr>
            <a:r>
              <a:rPr lang="cs-CZ" sz="1600" dirty="0" smtClean="0"/>
              <a:t>3.1 Podpora transformace pobytových zařízení sociálních služeb pro osoby ZP (včetně vzdělávání) v návaznosti na výstupy IP v této oblasti</a:t>
            </a:r>
          </a:p>
          <a:p>
            <a:pPr marL="800100" lvl="1" indent="-342900">
              <a:buFont typeface="Wingdings" pitchFamily="2" charset="2"/>
              <a:buChar char="Ø"/>
            </a:pPr>
            <a:r>
              <a:rPr lang="cs-CZ" sz="1600" dirty="0" smtClean="0"/>
              <a:t>4.1 Zvýšení kvality a efektivity územní správy</a:t>
            </a:r>
          </a:p>
          <a:p>
            <a:pPr marL="342900" indent="-342900">
              <a:buFont typeface="Arial" pitchFamily="34" charset="0"/>
              <a:buChar char="•"/>
            </a:pPr>
            <a:endParaRPr lang="cs-CZ" sz="2000" b="1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cs-CZ" sz="2000" b="1" dirty="0" smtClean="0"/>
              <a:t>Operační program Vzdělávání pro konkurenceschopnost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cs-CZ" sz="1600" dirty="0" smtClean="0"/>
              <a:t>2.3 </a:t>
            </a:r>
            <a:r>
              <a:rPr lang="en-US" sz="2000" dirty="0" smtClean="0"/>
              <a:t> </a:t>
            </a:r>
            <a:r>
              <a:rPr lang="en-US" sz="1600" dirty="0"/>
              <a:t>Synergické projekty s OP VaVpI – komplexní manažerské zajištění zejména </a:t>
            </a:r>
            <a:r>
              <a:rPr lang="cs-CZ" sz="1600" dirty="0" smtClean="0"/>
              <a:t>		</a:t>
            </a:r>
            <a:r>
              <a:rPr lang="en-US" sz="1600" dirty="0" smtClean="0"/>
              <a:t>velkých projektů</a:t>
            </a:r>
            <a:endParaRPr lang="cs-CZ" sz="1600" dirty="0" smtClean="0"/>
          </a:p>
          <a:p>
            <a:pPr marL="742950" lvl="1" indent="-285750">
              <a:buFont typeface="Wingdings" pitchFamily="2" charset="2"/>
              <a:buChar char="Ø"/>
            </a:pPr>
            <a:r>
              <a:rPr lang="en-US" sz="1600" dirty="0" smtClean="0"/>
              <a:t>2.3 </a:t>
            </a:r>
            <a:r>
              <a:rPr lang="en-US" sz="1600" dirty="0"/>
              <a:t>Lidské zdroje ve výzkumu a </a:t>
            </a:r>
            <a:r>
              <a:rPr lang="en-US" sz="1600" dirty="0" smtClean="0"/>
              <a:t>vývoji</a:t>
            </a:r>
            <a:endParaRPr lang="cs-CZ" sz="1600" dirty="0" smtClean="0"/>
          </a:p>
          <a:p>
            <a:pPr marL="285750" indent="-285750">
              <a:buFont typeface="Arial" pitchFamily="34" charset="0"/>
              <a:buChar char="•"/>
            </a:pPr>
            <a:endParaRPr lang="cs-CZ" sz="2000" b="1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cs-CZ" sz="2000" b="1" dirty="0" smtClean="0"/>
              <a:t>Operační program přeshraniční spolupráce ČR-Polsko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en-US" sz="1600" dirty="0"/>
              <a:t>2.3: Podpora spolupráce v oblasti vzdělávání</a:t>
            </a:r>
            <a:endParaRPr lang="cs-CZ" sz="1600" dirty="0" smtClean="0"/>
          </a:p>
          <a:p>
            <a:pPr marL="285750" indent="-285750">
              <a:buFont typeface="Arial" pitchFamily="34" charset="0"/>
              <a:buChar char="•"/>
            </a:pPr>
            <a:endParaRPr lang="cs-CZ" sz="2000" b="1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cs-CZ" sz="2000" b="1" dirty="0" smtClean="0"/>
              <a:t>Program švýcarsko-české spolupráce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cs-CZ" sz="1600" dirty="0" smtClean="0"/>
              <a:t>Fond partnerství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en-US" sz="1600" dirty="0"/>
              <a:t>SCIEX-NMSch – Fond na </a:t>
            </a:r>
            <a:r>
              <a:rPr lang="en-US" sz="1600" dirty="0" smtClean="0"/>
              <a:t>stipendia</a:t>
            </a:r>
            <a:endParaRPr lang="cs-CZ" sz="1600" dirty="0" smtClean="0"/>
          </a:p>
          <a:p>
            <a:pPr marL="342900" indent="-342900">
              <a:buFont typeface="Arial" pitchFamily="34" charset="0"/>
              <a:buChar char="•"/>
            </a:pPr>
            <a:endParaRPr lang="cs-CZ" sz="2000" b="1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cs-CZ" sz="2000" b="1" dirty="0" smtClean="0"/>
              <a:t>Finanční mechanismus EHP/Norsko</a:t>
            </a:r>
          </a:p>
          <a:p>
            <a:pPr marL="800100" lvl="1" indent="-342900">
              <a:buFont typeface="Wingdings" pitchFamily="2" charset="2"/>
              <a:buChar char="Ø"/>
            </a:pPr>
            <a:r>
              <a:rPr lang="en-US" sz="1600" dirty="0"/>
              <a:t>EEA/Norwegian Scholarship Fund (Fond pro podporu spolupráce škol) </a:t>
            </a:r>
            <a:endParaRPr lang="cs-CZ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1828800" y="76200"/>
            <a:ext cx="6858000" cy="1143000"/>
          </a:xfrm>
        </p:spPr>
        <p:txBody>
          <a:bodyPr/>
          <a:lstStyle/>
          <a:p>
            <a:r>
              <a:rPr lang="cs-CZ" dirty="0" smtClean="0"/>
              <a:t>Neinvestiční dotace z evropských fondů</a:t>
            </a:r>
            <a:endParaRPr lang="cs-CZ" dirty="0"/>
          </a:p>
        </p:txBody>
      </p:sp>
      <p:sp>
        <p:nvSpPr>
          <p:cNvPr id="4" name="TextovéPole 3"/>
          <p:cNvSpPr txBox="1"/>
          <p:nvPr/>
        </p:nvSpPr>
        <p:spPr>
          <a:xfrm>
            <a:off x="82296" y="1295400"/>
            <a:ext cx="8909304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000" b="1" dirty="0"/>
              <a:t>EU-ICI ECP Education Cooperation Programme Australia, Japan, New Zealand and Republic of Korea</a:t>
            </a:r>
            <a:r>
              <a:rPr lang="cs-CZ" sz="2000" b="1" dirty="0"/>
              <a:t> </a:t>
            </a:r>
            <a:r>
              <a:rPr lang="cs-CZ" sz="1600" b="1" dirty="0"/>
              <a:t>(</a:t>
            </a:r>
            <a:r>
              <a:rPr lang="en-US" sz="1600" dirty="0"/>
              <a:t>Spolupráce EU a vybraných států v oblasti vysokoškolského vzdělávání a odborného vzdělávání a přípravy</a:t>
            </a:r>
            <a:r>
              <a:rPr lang="cs-CZ" sz="1600" dirty="0"/>
              <a:t>, výhlášena výzva – Australie a Korea)</a:t>
            </a:r>
          </a:p>
          <a:p>
            <a:pPr marL="342900" indent="-342900">
              <a:buFont typeface="Arial" pitchFamily="34" charset="0"/>
              <a:buChar char="•"/>
            </a:pPr>
            <a:endParaRPr lang="cs-CZ" sz="2000" b="1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sz="2000" b="1" dirty="0" smtClean="0"/>
              <a:t>Lifelong </a:t>
            </a:r>
            <a:r>
              <a:rPr lang="en-US" sz="2000" b="1" dirty="0"/>
              <a:t>Learning Programme </a:t>
            </a:r>
            <a:r>
              <a:rPr lang="en-US" sz="1600" dirty="0"/>
              <a:t>( Program celoživotního učení</a:t>
            </a:r>
            <a:r>
              <a:rPr lang="cs-CZ" sz="1600" dirty="0"/>
              <a:t>)</a:t>
            </a:r>
          </a:p>
          <a:p>
            <a:pPr marL="800100" lvl="1" indent="-342900">
              <a:buFont typeface="Wingdings" pitchFamily="2" charset="2"/>
              <a:buChar char="Ø"/>
            </a:pPr>
            <a:r>
              <a:rPr lang="cs-CZ" sz="1600" dirty="0"/>
              <a:t>Comenius, Erasmus, Leonardo da Vinci, </a:t>
            </a:r>
            <a:r>
              <a:rPr lang="en-US" sz="1600" dirty="0"/>
              <a:t>G</a:t>
            </a:r>
            <a:r>
              <a:rPr lang="cs-CZ" sz="1600" dirty="0"/>
              <a:t>rundtvig</a:t>
            </a:r>
            <a:endParaRPr lang="en-US" sz="1600" dirty="0"/>
          </a:p>
          <a:p>
            <a:pPr marL="285750" indent="-285750">
              <a:buFont typeface="Arial" pitchFamily="34" charset="0"/>
              <a:buChar char="•"/>
            </a:pPr>
            <a:endParaRPr lang="cs-CZ" sz="2400" b="1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cs-CZ" sz="2400" b="1" dirty="0" smtClean="0"/>
              <a:t>Visegrádský fond 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en-US" sz="1600" dirty="0"/>
              <a:t>Visegrad Scholarship Program (VSP</a:t>
            </a:r>
            <a:r>
              <a:rPr lang="en-US" sz="1600" dirty="0" smtClean="0"/>
              <a:t>)</a:t>
            </a:r>
            <a:endParaRPr lang="cs-CZ" sz="1600" dirty="0" smtClean="0"/>
          </a:p>
          <a:p>
            <a:pPr lvl="2"/>
            <a:r>
              <a:rPr lang="en-US" sz="1600" b="1" dirty="0" smtClean="0"/>
              <a:t>Intra-</a:t>
            </a:r>
            <a:r>
              <a:rPr lang="cs-CZ" sz="1600" b="1" dirty="0" smtClean="0"/>
              <a:t> </a:t>
            </a:r>
            <a:r>
              <a:rPr lang="en-US" sz="1600" b="1" dirty="0" smtClean="0"/>
              <a:t>Visegrad Scholarships</a:t>
            </a:r>
            <a:r>
              <a:rPr lang="cs-CZ" sz="1600" b="1" dirty="0" smtClean="0"/>
              <a:t> </a:t>
            </a:r>
            <a:r>
              <a:rPr lang="cs-CZ" sz="1600" dirty="0" smtClean="0"/>
              <a:t>(pro cizince studující v ČR a současně pro hostující českou školu- € 2300/semestr a současně €1500/semestr škola, </a:t>
            </a:r>
          </a:p>
          <a:p>
            <a:pPr marL="1200150" lvl="2" indent="-285750">
              <a:buFont typeface="Wingdings" pitchFamily="2" charset="2"/>
              <a:buChar char="Ø"/>
            </a:pPr>
            <a:r>
              <a:rPr lang="en-US" sz="1600" b="1" dirty="0" smtClean="0"/>
              <a:t>Out-Going Scholarships</a:t>
            </a:r>
            <a:r>
              <a:rPr lang="cs-CZ" sz="1600" b="1" dirty="0" smtClean="0"/>
              <a:t> </a:t>
            </a:r>
            <a:r>
              <a:rPr lang="cs-CZ" sz="1600" dirty="0" smtClean="0"/>
              <a:t>(pro studenty a doktorandy ČR v zahraničí nejen V4 , ale i v jiných východních zemích (Albánie, Srbsko, Rusko, Ukrajina,…)</a:t>
            </a:r>
          </a:p>
          <a:p>
            <a:pPr marL="1200150" lvl="2" indent="-285750">
              <a:buFont typeface="Wingdings" pitchFamily="2" charset="2"/>
              <a:buChar char="Ø"/>
            </a:pPr>
            <a:r>
              <a:rPr lang="en-US" sz="1600" b="1" dirty="0"/>
              <a:t>Visegrad Scholarships at the Open Society Archives</a:t>
            </a:r>
          </a:p>
          <a:p>
            <a:pPr marL="1200150" lvl="2" indent="-285750">
              <a:buFont typeface="Wingdings" pitchFamily="2" charset="2"/>
              <a:buChar char="Ø"/>
            </a:pPr>
            <a:r>
              <a:rPr lang="en-US" sz="1600" b="1" dirty="0"/>
              <a:t>Small </a:t>
            </a:r>
            <a:r>
              <a:rPr lang="en-US" sz="1600" b="1" dirty="0" smtClean="0"/>
              <a:t>Grants</a:t>
            </a:r>
            <a:r>
              <a:rPr lang="cs-CZ" sz="1600" dirty="0" smtClean="0"/>
              <a:t> (malé granty do € 5000)</a:t>
            </a:r>
          </a:p>
          <a:p>
            <a:pPr marL="1200150" lvl="2" indent="-285750">
              <a:buFont typeface="Wingdings" pitchFamily="2" charset="2"/>
              <a:buChar char="Ø"/>
            </a:pPr>
            <a:r>
              <a:rPr lang="en-US" b="1" dirty="0"/>
              <a:t>Standard </a:t>
            </a:r>
            <a:r>
              <a:rPr lang="en-US" b="1" dirty="0" smtClean="0"/>
              <a:t>Grants</a:t>
            </a:r>
            <a:r>
              <a:rPr lang="cs-CZ" b="1" dirty="0" smtClean="0"/>
              <a:t> </a:t>
            </a:r>
            <a:r>
              <a:rPr lang="cs-CZ" dirty="0" smtClean="0"/>
              <a:t>(granty nad € 5000)</a:t>
            </a:r>
            <a:r>
              <a:rPr lang="cs-CZ" sz="1600" b="1" dirty="0" smtClean="0"/>
              <a:t> </a:t>
            </a:r>
            <a:endParaRPr lang="en-US" sz="1600" b="1" dirty="0"/>
          </a:p>
          <a:p>
            <a:pPr marL="1200150" lvl="2" indent="-285750">
              <a:buFont typeface="Wingdings" pitchFamily="2" charset="2"/>
              <a:buChar char="Ø"/>
            </a:pPr>
            <a:r>
              <a:rPr lang="en-US" sz="1600" b="1" dirty="0"/>
              <a:t>Visegrad University Studies Grant </a:t>
            </a:r>
            <a:r>
              <a:rPr lang="en-US" sz="1600" dirty="0" smtClean="0"/>
              <a:t>(</a:t>
            </a:r>
            <a:r>
              <a:rPr lang="cs-CZ" sz="1600" dirty="0" smtClean="0"/>
              <a:t>grant pro V4 univerzity, akreditované programy)  </a:t>
            </a:r>
            <a:r>
              <a:rPr lang="en-US" sz="1600" dirty="0" smtClean="0"/>
              <a:t> </a:t>
            </a:r>
            <a:endParaRPr lang="en-US" sz="1600" dirty="0"/>
          </a:p>
          <a:p>
            <a:pPr marL="1200150" lvl="2" indent="-285750">
              <a:buFont typeface="Wingdings" pitchFamily="2" charset="2"/>
              <a:buChar char="Ø"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663657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9" name="Rectangle 5"/>
          <p:cNvSpPr>
            <a:spLocks noGrp="1" noChangeArrowheads="1"/>
          </p:cNvSpPr>
          <p:nvPr>
            <p:ph type="title"/>
          </p:nvPr>
        </p:nvSpPr>
        <p:spPr>
          <a:xfrm>
            <a:off x="2057400" y="0"/>
            <a:ext cx="6019800" cy="1143000"/>
          </a:xfrm>
          <a:noFill/>
          <a:ln/>
        </p:spPr>
        <p:txBody>
          <a:bodyPr/>
          <a:lstStyle/>
          <a:p>
            <a:pPr marL="457200" indent="-457200"/>
            <a:r>
              <a:rPr lang="cs-CZ" sz="3200" dirty="0" smtClean="0"/>
              <a:t>Investiční dotace z evropských fondů</a:t>
            </a:r>
            <a:endParaRPr lang="cs-CZ" sz="3200" dirty="0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81000" y="1371600"/>
            <a:ext cx="8458200" cy="5486400"/>
          </a:xfrm>
        </p:spPr>
        <p:txBody>
          <a:bodyPr/>
          <a:lstStyle/>
          <a:p>
            <a:r>
              <a:rPr lang="cs-CZ" sz="2000" dirty="0" smtClean="0"/>
              <a:t>Regionální operační program střední Morava </a:t>
            </a:r>
          </a:p>
          <a:p>
            <a:pPr lvl="1"/>
            <a:r>
              <a:rPr lang="cs-CZ" sz="1800" dirty="0" smtClean="0"/>
              <a:t>Opatření 2.2.3 Vzdělávací infrastruktura (nad 5 000 obyvatel)</a:t>
            </a:r>
            <a:endParaRPr lang="cs-CZ" sz="1800" dirty="0"/>
          </a:p>
          <a:p>
            <a:r>
              <a:rPr lang="cs-CZ" dirty="0" smtClean="0"/>
              <a:t> </a:t>
            </a:r>
            <a:r>
              <a:rPr lang="cs-CZ" sz="2000" dirty="0" smtClean="0"/>
              <a:t>Operační program Životní prostředí</a:t>
            </a:r>
          </a:p>
          <a:p>
            <a:pPr lvl="1"/>
            <a:r>
              <a:rPr lang="cs-CZ" sz="1800" dirty="0" smtClean="0"/>
              <a:t>Opatření 7.1 Rozvoj infrastruktury pro realizaci environmentálních vzdělávacích programů, poskytování environmentálního poradenství a environmentálních informací (předpokládá se podpora na tech. vybavení center a poraden a tvorba materiálů a pomůcek) </a:t>
            </a:r>
          </a:p>
          <a:p>
            <a:r>
              <a:rPr lang="cs-CZ" sz="2000" b="1" dirty="0" smtClean="0"/>
              <a:t>Operační program Výzkum a vývoj pro inovace</a:t>
            </a:r>
          </a:p>
          <a:p>
            <a:pPr lvl="1"/>
            <a:r>
              <a:rPr lang="en-US" b="0" dirty="0" smtClean="0"/>
              <a:t> </a:t>
            </a:r>
            <a:r>
              <a:rPr lang="cs-CZ" sz="1800" b="0" dirty="0" smtClean="0"/>
              <a:t>Opatření </a:t>
            </a:r>
            <a:r>
              <a:rPr lang="en-US" sz="1800" b="0" dirty="0" smtClean="0"/>
              <a:t>2.4 </a:t>
            </a:r>
            <a:r>
              <a:rPr lang="en-US" sz="1800" b="0" dirty="0"/>
              <a:t>Infrastruktura pro výuku na vysokých školách </a:t>
            </a:r>
            <a:r>
              <a:rPr lang="cs-CZ" sz="1800" b="0" dirty="0" smtClean="0"/>
              <a:t>s</a:t>
            </a:r>
            <a:r>
              <a:rPr lang="en-US" sz="1800" b="0" dirty="0" smtClean="0"/>
              <a:t>pojenou s</a:t>
            </a:r>
            <a:r>
              <a:rPr lang="cs-CZ" sz="1800" b="0" dirty="0" smtClean="0"/>
              <a:t> </a:t>
            </a:r>
            <a:r>
              <a:rPr lang="en-US" sz="1800" b="0" dirty="0" smtClean="0"/>
              <a:t>výzkumem </a:t>
            </a:r>
            <a:endParaRPr lang="cs-CZ" sz="1800" b="0" dirty="0" smtClean="0"/>
          </a:p>
          <a:p>
            <a:pPr lvl="1"/>
            <a:r>
              <a:rPr lang="cs-CZ" sz="1800" dirty="0" smtClean="0"/>
              <a:t>Opatření 3.1 Rozvoj kapacit vysokých škol v terciárním vzdělávání </a:t>
            </a:r>
          </a:p>
          <a:p>
            <a:pPr lvl="1"/>
            <a:r>
              <a:rPr lang="cs-CZ" sz="1800" b="0" dirty="0" smtClean="0"/>
              <a:t>Opatření </a:t>
            </a:r>
            <a:r>
              <a:rPr lang="pt-BR" sz="1800" b="0" dirty="0" smtClean="0"/>
              <a:t>3.2 </a:t>
            </a:r>
            <a:r>
              <a:rPr lang="pt-BR" sz="1800" b="0" dirty="0"/>
              <a:t>– Propagace a informovanost o výsledcích VaV </a:t>
            </a:r>
            <a:r>
              <a:rPr lang="pt-BR" b="0" dirty="0"/>
              <a:t>	</a:t>
            </a:r>
            <a:endParaRPr lang="cs-CZ" b="0" dirty="0" smtClean="0"/>
          </a:p>
          <a:p>
            <a:endParaRPr lang="cs-CZ" sz="2000" dirty="0" smtClean="0"/>
          </a:p>
          <a:p>
            <a:r>
              <a:rPr lang="cs-CZ" sz="2000" dirty="0" smtClean="0"/>
              <a:t>Program rozvoje venkova</a:t>
            </a:r>
          </a:p>
          <a:p>
            <a:pPr lvl="1"/>
            <a:r>
              <a:rPr lang="cs-CZ" sz="1800" b="0" dirty="0" smtClean="0"/>
              <a:t>Opatření </a:t>
            </a:r>
            <a:r>
              <a:rPr lang="en-US" sz="1800" b="0" dirty="0" smtClean="0"/>
              <a:t> </a:t>
            </a:r>
            <a:r>
              <a:rPr lang="en-US" sz="1800" b="0" dirty="0"/>
              <a:t>III.2.1 Obnova a rozvoj vesnic, občanské vybavení a služby </a:t>
            </a:r>
            <a:r>
              <a:rPr lang="cs-CZ" sz="1800" b="0" dirty="0" smtClean="0"/>
              <a:t>(do 500 obyvatel)</a:t>
            </a:r>
          </a:p>
          <a:p>
            <a:pPr marL="0" indent="0">
              <a:buNone/>
            </a:pPr>
            <a:r>
              <a:rPr lang="pt-BR" sz="2800" b="0" dirty="0" smtClean="0"/>
              <a:t> </a:t>
            </a:r>
            <a:r>
              <a:rPr lang="cs-CZ" sz="2800" b="0" dirty="0" smtClean="0"/>
              <a:t>	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>
          <a:xfrm>
            <a:off x="1828800" y="76200"/>
            <a:ext cx="6629400" cy="762000"/>
          </a:xfrm>
        </p:spPr>
        <p:txBody>
          <a:bodyPr/>
          <a:lstStyle/>
          <a:p>
            <a:pPr marL="457200" indent="-457200"/>
            <a:r>
              <a:rPr lang="cs-CZ" dirty="0" smtClean="0"/>
              <a:t>Krajská podpora vzdělávání 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457201" y="1600200"/>
            <a:ext cx="85344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cs-CZ" sz="2400" b="1" dirty="0" smtClean="0"/>
              <a:t>Dotační program pro oblast zdravotnictví </a:t>
            </a:r>
            <a:r>
              <a:rPr lang="cs-CZ" dirty="0" smtClean="0"/>
              <a:t>(specializační příprava lékařů před atestací, 70% dotace, max. 300 tis. Kč/rok)</a:t>
            </a:r>
          </a:p>
          <a:p>
            <a:pPr marL="285750" indent="-285750">
              <a:buFont typeface="Arial" pitchFamily="34" charset="0"/>
              <a:buChar char="•"/>
            </a:pPr>
            <a:endParaRPr lang="cs-CZ" sz="2400" b="1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cs-CZ" sz="2400" b="1" dirty="0" smtClean="0"/>
              <a:t>Stipendijní řád OK </a:t>
            </a:r>
            <a:r>
              <a:rPr lang="cs-CZ" dirty="0" smtClean="0"/>
              <a:t>(stipendia pro studenty středních a vysokých škol do zahraničí)</a:t>
            </a:r>
          </a:p>
          <a:p>
            <a:pPr marL="285750" indent="-285750">
              <a:buFont typeface="Arial" pitchFamily="34" charset="0"/>
              <a:buChar char="•"/>
            </a:pPr>
            <a:endParaRPr lang="cs-CZ" sz="2400" b="1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cs-CZ" sz="2400" b="1" dirty="0" smtClean="0"/>
              <a:t>Stipendia pro žáky učebních oborů </a:t>
            </a:r>
            <a:r>
              <a:rPr lang="cs-CZ" dirty="0" smtClean="0"/>
              <a:t>(</a:t>
            </a:r>
            <a:r>
              <a:rPr lang="cs-CZ" dirty="0"/>
              <a:t>stipendia pro </a:t>
            </a:r>
            <a:r>
              <a:rPr lang="cs-CZ" dirty="0" smtClean="0"/>
              <a:t>žáky </a:t>
            </a:r>
            <a:r>
              <a:rPr lang="cs-CZ" dirty="0"/>
              <a:t>vybraných oborů </a:t>
            </a:r>
            <a:r>
              <a:rPr lang="cs-CZ" dirty="0" smtClean="0"/>
              <a:t>škol)</a:t>
            </a:r>
          </a:p>
          <a:p>
            <a:pPr marL="285750" indent="-285750">
              <a:buFont typeface="Arial" pitchFamily="34" charset="0"/>
              <a:buChar char="•"/>
            </a:pPr>
            <a:endParaRPr lang="cs-CZ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cs-CZ" sz="2400" b="1" dirty="0" smtClean="0"/>
              <a:t>Environmentální vzdělávání, výchova a osvěta</a:t>
            </a:r>
            <a:r>
              <a:rPr lang="cs-CZ" sz="2400" dirty="0" smtClean="0"/>
              <a:t> </a:t>
            </a:r>
            <a:r>
              <a:rPr lang="cs-CZ" dirty="0" smtClean="0"/>
              <a:t>(pro školy a školská zařízení)</a:t>
            </a:r>
          </a:p>
          <a:p>
            <a:pPr marL="285750" indent="-285750">
              <a:buFont typeface="Arial" pitchFamily="34" charset="0"/>
              <a:buChar char="•"/>
            </a:pPr>
            <a:endParaRPr lang="cs-CZ" b="1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cs-CZ" sz="2400" b="1" dirty="0" smtClean="0"/>
              <a:t>Příspěvky do 30 tis. Kč</a:t>
            </a:r>
          </a:p>
          <a:p>
            <a:pPr marL="285750" indent="-285750">
              <a:buFont typeface="Arial" pitchFamily="34" charset="0"/>
              <a:buChar char="•"/>
            </a:pPr>
            <a:endParaRPr lang="cs-CZ" sz="2400" b="1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cs-CZ" sz="2400" b="1" smtClean="0"/>
              <a:t>Významné projekty</a:t>
            </a:r>
            <a:endParaRPr lang="en-US" sz="20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1600200" y="76200"/>
            <a:ext cx="6553200" cy="685800"/>
          </a:xfrm>
        </p:spPr>
        <p:txBody>
          <a:bodyPr/>
          <a:lstStyle/>
          <a:p>
            <a:pPr marL="457200" indent="-457200"/>
            <a:r>
              <a:rPr lang="cs-CZ" sz="3200" dirty="0" smtClean="0"/>
              <a:t>Národní podpora vzdělávání</a:t>
            </a:r>
            <a:endParaRPr lang="cs-CZ" sz="3200" dirty="0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Podpora </a:t>
            </a:r>
            <a:r>
              <a:rPr lang="cs-CZ" dirty="0"/>
              <a:t>integrace romské </a:t>
            </a:r>
            <a:r>
              <a:rPr lang="cs-CZ" dirty="0" smtClean="0"/>
              <a:t>menšiny a </a:t>
            </a:r>
            <a:r>
              <a:rPr lang="cs-CZ" dirty="0"/>
              <a:t>na podporu </a:t>
            </a:r>
            <a:r>
              <a:rPr lang="cs-CZ" dirty="0" smtClean="0"/>
              <a:t>inkluzivních škol v </a:t>
            </a:r>
            <a:r>
              <a:rPr lang="cs-CZ" dirty="0"/>
              <a:t>roce </a:t>
            </a:r>
            <a:r>
              <a:rPr lang="cs-CZ" dirty="0" smtClean="0"/>
              <a:t>2012 </a:t>
            </a:r>
            <a:r>
              <a:rPr lang="cs-CZ" sz="1800" b="0" dirty="0" smtClean="0"/>
              <a:t>(MŠMT)</a:t>
            </a:r>
          </a:p>
          <a:p>
            <a:pPr lvl="1"/>
            <a:r>
              <a:rPr lang="cs-CZ" sz="1600" b="0" dirty="0"/>
              <a:t>Modul A: Dotační program MŠMT na podporu integrace romské komunity v roce 2012</a:t>
            </a:r>
            <a:endParaRPr lang="en-US" sz="1600" b="0" dirty="0"/>
          </a:p>
          <a:p>
            <a:pPr lvl="1"/>
            <a:r>
              <a:rPr lang="cs-CZ" sz="1600" b="0" dirty="0"/>
              <a:t>Modul B: Rozvojový program na podporu financování asistentů pedagoga pro děti, žáky a  studenty se  znevýhodněním v roce 2012</a:t>
            </a:r>
            <a:endParaRPr lang="en-US" sz="1600" b="0" dirty="0"/>
          </a:p>
          <a:p>
            <a:pPr lvl="1"/>
            <a:r>
              <a:rPr lang="cs-CZ" sz="1600" b="0" dirty="0"/>
              <a:t>Modul C: Rozvojový program na podporu škol, které realizují inkluzívní vzdělávání a vzdělávání  dětí a žáků se znevýhodněním na rok  </a:t>
            </a:r>
            <a:r>
              <a:rPr lang="cs-CZ" sz="1600" b="0" dirty="0" smtClean="0"/>
              <a:t>2012</a:t>
            </a:r>
          </a:p>
          <a:p>
            <a:pPr lvl="1"/>
            <a:endParaRPr lang="cs-CZ" sz="1600" dirty="0"/>
          </a:p>
          <a:p>
            <a:pPr marL="457200" lvl="1" indent="0">
              <a:buNone/>
            </a:pPr>
            <a:r>
              <a:rPr lang="cs-CZ" sz="1600" i="1" dirty="0" smtClean="0"/>
              <a:t>(národní dotace z MŠMT </a:t>
            </a:r>
            <a:r>
              <a:rPr lang="cs-CZ" sz="1600" i="1" dirty="0"/>
              <a:t>se teprve připravují k vyhlášení) </a:t>
            </a:r>
            <a:endParaRPr lang="en-US" sz="1600" i="1" dirty="0"/>
          </a:p>
          <a:p>
            <a:pPr lvl="1"/>
            <a:endParaRPr lang="cs-CZ" sz="1600" b="0" dirty="0" smtClean="0"/>
          </a:p>
          <a:p>
            <a:r>
              <a:rPr lang="cs-CZ" dirty="0" smtClean="0"/>
              <a:t>Program grantové podpory</a:t>
            </a:r>
            <a:r>
              <a:rPr lang="cs-CZ" sz="1600" b="0" dirty="0" smtClean="0"/>
              <a:t> (</a:t>
            </a:r>
            <a:r>
              <a:rPr lang="cs-CZ" sz="1600" b="0" dirty="0"/>
              <a:t>Program je určen na podporu projektů nestátních neziskových organizací </a:t>
            </a:r>
            <a:r>
              <a:rPr lang="cs-CZ" sz="1600" b="0" dirty="0" smtClean="0"/>
              <a:t>s</a:t>
            </a:r>
            <a:r>
              <a:rPr lang="cs-CZ" sz="1600" b="0" dirty="0"/>
              <a:t>  celostátní působností, které se zabývají péčí o zdravotně postižené a chronicky nemocné a seniory v České </a:t>
            </a:r>
            <a:r>
              <a:rPr lang="cs-CZ" sz="1600" b="0" dirty="0" smtClean="0"/>
              <a:t>republice (</a:t>
            </a:r>
            <a:r>
              <a:rPr lang="cs-CZ" sz="1600" b="0" dirty="0" err="1" smtClean="0"/>
              <a:t>MZdr</a:t>
            </a:r>
            <a:r>
              <a:rPr lang="cs-CZ" sz="1600" b="0" dirty="0" smtClean="0"/>
              <a:t>)</a:t>
            </a:r>
          </a:p>
          <a:p>
            <a:pPr lvl="1"/>
            <a:r>
              <a:rPr lang="cs-CZ" sz="1600" dirty="0"/>
              <a:t>G/4 – </a:t>
            </a:r>
            <a:r>
              <a:rPr lang="cs-CZ" sz="1600" dirty="0" smtClean="0"/>
              <a:t>Přednášky (max. 300,-/lektora, žádá se do cca 30.11. pro následující rok)</a:t>
            </a:r>
          </a:p>
          <a:p>
            <a:pPr marL="457200" lvl="1" indent="0">
              <a:buNone/>
            </a:pPr>
            <a:endParaRPr lang="cs-CZ" sz="1600" dirty="0" smtClean="0"/>
          </a:p>
          <a:p>
            <a:pPr lvl="1"/>
            <a:endParaRPr lang="en-US" b="0" dirty="0"/>
          </a:p>
          <a:p>
            <a:pPr lvl="1"/>
            <a:endParaRPr lang="cs-CZ" sz="1400" b="0" dirty="0" smtClean="0"/>
          </a:p>
          <a:p>
            <a:endParaRPr lang="en-US" sz="1800" b="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9" name="Picture 3" descr="j030295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4292600"/>
            <a:ext cx="1541463" cy="2160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180" name="PubOvalCallout"/>
          <p:cNvSpPr>
            <a:spLocks noGrp="1" noEditPoints="1" noChangeArrowheads="1"/>
          </p:cNvSpPr>
          <p:nvPr>
            <p:ph type="body" idx="1"/>
          </p:nvPr>
        </p:nvSpPr>
        <p:spPr>
          <a:xfrm>
            <a:off x="1187450" y="1412875"/>
            <a:ext cx="7699375" cy="3240088"/>
          </a:xfrm>
          <a:custGeom>
            <a:avLst/>
            <a:gdLst>
              <a:gd name="G0" fmla="+- 0 0 0"/>
              <a:gd name="G1" fmla="+- 10766 0 0"/>
              <a:gd name="T0" fmla="*/ 10800 w 21600"/>
              <a:gd name="T1" fmla="*/ 0 h 21600"/>
              <a:gd name="T2" fmla="*/ 0 w 21600"/>
              <a:gd name="T3" fmla="*/ 8105 h 21600"/>
              <a:gd name="T4" fmla="*/ 10766 w 21600"/>
              <a:gd name="T5" fmla="*/ 21600 h 21600"/>
              <a:gd name="T6" fmla="*/ 10800 w 21600"/>
              <a:gd name="T7" fmla="*/ 16210 h 21600"/>
              <a:gd name="T8" fmla="*/ 21600 w 21600"/>
              <a:gd name="T9" fmla="*/ 8105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3163 w 21600"/>
              <a:gd name="T16" fmla="*/ 2374 h 21600"/>
              <a:gd name="T17" fmla="*/ 18437 w 21600"/>
              <a:gd name="T18" fmla="*/ 1383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10766" y="21600"/>
                </a:moveTo>
                <a:lnTo>
                  <a:pt x="9590" y="16158"/>
                </a:lnTo>
                <a:cubicBezTo>
                  <a:pt x="9991" y="16192"/>
                  <a:pt x="10395" y="16210"/>
                  <a:pt x="10800" y="16210"/>
                </a:cubicBezTo>
                <a:cubicBezTo>
                  <a:pt x="16764" y="16210"/>
                  <a:pt x="21600" y="12581"/>
                  <a:pt x="21600" y="8105"/>
                </a:cubicBezTo>
                <a:cubicBezTo>
                  <a:pt x="21600" y="3628"/>
                  <a:pt x="16764" y="0"/>
                  <a:pt x="10800" y="0"/>
                </a:cubicBezTo>
                <a:cubicBezTo>
                  <a:pt x="4835" y="0"/>
                  <a:pt x="0" y="3628"/>
                  <a:pt x="0" y="8105"/>
                </a:cubicBezTo>
                <a:cubicBezTo>
                  <a:pt x="-1" y="10568"/>
                  <a:pt x="1493" y="12898"/>
                  <a:pt x="4057" y="14436"/>
                </a:cubicBezTo>
                <a:close/>
              </a:path>
            </a:pathLst>
          </a:custGeom>
          <a:solidFill>
            <a:srgbClr val="CCCCFF"/>
          </a:solidFill>
          <a:ln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cs-CZ" dirty="0"/>
              <a:t>výzva, žádost, operační program, fond, uznatelnost, priorita, opatření, tvrdý projekt, měkké peníze, oprávněný žadatel, řídící orgán, indikátory………?????</a:t>
            </a:r>
          </a:p>
        </p:txBody>
      </p:sp>
      <p:sp>
        <p:nvSpPr>
          <p:cNvPr id="50181" name="Text Box 5"/>
          <p:cNvSpPr txBox="1">
            <a:spLocks noChangeArrowheads="1"/>
          </p:cNvSpPr>
          <p:nvPr/>
        </p:nvSpPr>
        <p:spPr bwMode="auto">
          <a:xfrm>
            <a:off x="8367713" y="1500188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dirty="0">
              <a:latin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ýchozí návrh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ýchozí návrh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1867</TotalTime>
  <Words>655</Words>
  <Application>Microsoft Office PowerPoint</Application>
  <PresentationFormat>Předvádění na obrazovce (4:3)</PresentationFormat>
  <Paragraphs>109</Paragraphs>
  <Slides>10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1" baseType="lpstr">
      <vt:lpstr>Výchozí návrh</vt:lpstr>
      <vt:lpstr>Další dotační možnosti pro podporu vzdělávání</vt:lpstr>
      <vt:lpstr>Obsah</vt:lpstr>
      <vt:lpstr>Rozdělení dotačních možností</vt:lpstr>
      <vt:lpstr>Neinvestiční dotace z evropských fondů</vt:lpstr>
      <vt:lpstr>Neinvestiční dotace z evropských fondů</vt:lpstr>
      <vt:lpstr>Investiční dotace z evropských fondů</vt:lpstr>
      <vt:lpstr>Krajská podpora vzdělávání </vt:lpstr>
      <vt:lpstr>Národní podpora vzdělávání</vt:lpstr>
      <vt:lpstr>Prezentace aplikace PowerPoint</vt:lpstr>
      <vt:lpstr>Prezentace aplikace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Absorpční kapacita OK</dc:title>
  <dc:creator>RNDr Juránek</dc:creator>
  <cp:lastModifiedBy>Hrubý Martin</cp:lastModifiedBy>
  <cp:revision>111</cp:revision>
  <cp:lastPrinted>2011-12-05T08:17:03Z</cp:lastPrinted>
  <dcterms:created xsi:type="dcterms:W3CDTF">2007-11-01T15:10:48Z</dcterms:created>
  <dcterms:modified xsi:type="dcterms:W3CDTF">2011-12-05T08:32:39Z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PSDescription">
    <vt:lpwstr/>
  </property>
  <property fmtid="{D5CDD505-2E9C-101B-9397-08002B2CF9AE}" pid="3" name="Status">
    <vt:lpwstr/>
  </property>
</Properties>
</file>