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95" r:id="rId3"/>
    <p:sldId id="301" r:id="rId4"/>
    <p:sldId id="303" r:id="rId5"/>
    <p:sldId id="304" r:id="rId6"/>
    <p:sldId id="305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E6FF"/>
    <a:srgbClr val="66CC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84" y="31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Struktura</a:t>
            </a:r>
            <a:r>
              <a:rPr lang="cs-CZ" baseline="0"/>
              <a:t> rozpočtu projektu IKAP</a:t>
            </a:r>
            <a:endParaRPr lang="cs-CZ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8D4-42CA-8A8C-AF11522BC24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8D4-42CA-8A8C-AF11522BC243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8D4-42CA-8A8C-AF11522BC243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8D4-42CA-8A8C-AF11522BC243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D4-42CA-8A8C-AF11522BC24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8D4-42CA-8A8C-AF11522BC243}"/>
                </c:ext>
              </c:extLst>
            </c:dLbl>
            <c:dLbl>
              <c:idx val="2"/>
              <c:layout>
                <c:manualLayout>
                  <c:x val="0.1064779092436741"/>
                  <c:y val="-0.146185779216346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pl-PL" sz="1600" dirty="0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K</a:t>
                    </a:r>
                    <a:r>
                      <a:rPr lang="pl-PL" sz="1600" baseline="0" dirty="0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 1. 10. 2019 v projektu pracuje 476 </a:t>
                    </a:r>
                    <a:r>
                      <a:rPr lang="pl-PL" sz="1600" baseline="0" dirty="0" err="1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zaměstnanců</a:t>
                    </a:r>
                    <a:r>
                      <a:rPr lang="pl-PL" sz="1600" baseline="0" dirty="0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  (</a:t>
                    </a:r>
                    <a:r>
                      <a:rPr lang="pl-PL" sz="1600" baseline="0" dirty="0" err="1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převážně</a:t>
                    </a:r>
                    <a:r>
                      <a:rPr lang="pl-PL" sz="1600" baseline="0" dirty="0">
                        <a:solidFill>
                          <a:schemeClr val="accent1">
                            <a:lumMod val="75000"/>
                          </a:schemeClr>
                        </a:solidFill>
                      </a:rPr>
                      <a:t> DPP)</a:t>
                    </a:r>
                    <a:endParaRPr lang="pl-PL" sz="1600" dirty="0">
                      <a:solidFill>
                        <a:schemeClr val="accent1">
                          <a:lumMod val="75000"/>
                        </a:schemeClr>
                      </a:solidFill>
                    </a:endParaRPr>
                  </a:p>
                </c:rich>
              </c:tx>
              <c:spPr>
                <a:solidFill>
                  <a:srgbClr val="B3E6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52918389912187724"/>
                      <c:h val="0.1805622742096898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C8D4-42CA-8A8C-AF11522BC24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8D4-42CA-8A8C-AF11522BC243}"/>
                </c:ext>
              </c:extLst>
            </c:dLbl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List1!$A$6:$A$9</c:f>
              <c:strCache>
                <c:ptCount val="4"/>
                <c:pt idx="0">
                  <c:v>investiční majetek</c:v>
                </c:pt>
                <c:pt idx="1">
                  <c:v>neinvestiční majetek</c:v>
                </c:pt>
                <c:pt idx="2">
                  <c:v>mzdy</c:v>
                </c:pt>
                <c:pt idx="3">
                  <c:v>služby</c:v>
                </c:pt>
              </c:strCache>
            </c:strRef>
          </c:cat>
          <c:val>
            <c:numRef>
              <c:f>List1!$B$6:$B$9</c:f>
              <c:numCache>
                <c:formatCode>#,##0.00</c:formatCode>
                <c:ptCount val="4"/>
                <c:pt idx="0">
                  <c:v>11423532.600000001</c:v>
                </c:pt>
                <c:pt idx="1">
                  <c:v>15478377.9</c:v>
                </c:pt>
                <c:pt idx="2">
                  <c:v>68378126.299999997</c:v>
                </c:pt>
                <c:pt idx="3">
                  <c:v>5258537.7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D4-42CA-8A8C-AF11522BC24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layout>
        <c:manualLayout>
          <c:xMode val="edge"/>
          <c:yMode val="edge"/>
          <c:x val="0.64946227114336885"/>
          <c:y val="0.44340283107244644"/>
          <c:w val="0.3490096114972181"/>
          <c:h val="0.38273479675443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0C9CACB-FD1F-466E-93FF-0FB4E57977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C9F6E77-3C09-48CD-9493-E0A06C5ABD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CC8BC-9D88-4B74-A5D0-30DAC765135E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7E681D8-438E-4C75-ADF9-CB17DC12D3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DBAE858-7AED-450C-AEF8-5DCC16D873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F97BF-D763-47C6-9E29-C365F58049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697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1423A-AF9B-45B6-A093-DF757D7DF729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3CB4F-DFD3-41E2-B381-490D933009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868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94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10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31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31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15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988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4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6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29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346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58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68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9469" y="1539240"/>
            <a:ext cx="11869616" cy="2834640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</a:pPr>
            <a:br>
              <a:rPr lang="cs-CZ" b="1" dirty="0"/>
            </a:br>
            <a:endParaRPr lang="cs-CZ" cap="all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2628900"/>
            <a:ext cx="11869616" cy="995144"/>
          </a:xfrm>
        </p:spPr>
        <p:txBody>
          <a:bodyPr>
            <a:noAutofit/>
          </a:bodyPr>
          <a:lstStyle/>
          <a:p>
            <a:r>
              <a:rPr lang="cs-CZ" sz="5000" b="1" dirty="0"/>
              <a:t>Informace z ekonomické oblasti                  projektu IKAP</a:t>
            </a:r>
          </a:p>
        </p:txBody>
      </p:sp>
    </p:spTree>
    <p:extLst>
      <p:ext uri="{BB962C8B-B14F-4D97-AF65-F5344CB8AC3E}">
        <p14:creationId xmlns:p14="http://schemas.microsoft.com/office/powerpoint/2010/main" val="1607782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3" y="806363"/>
            <a:ext cx="10670876" cy="591424"/>
          </a:xfrm>
        </p:spPr>
        <p:txBody>
          <a:bodyPr>
            <a:normAutofit fontScale="90000"/>
          </a:bodyPr>
          <a:lstStyle/>
          <a:p>
            <a:pPr marL="801688"/>
            <a:r>
              <a:rPr lang="cs-CZ" b="1" dirty="0"/>
              <a:t> </a:t>
            </a: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715963" indent="0" algn="ctr">
              <a:buNone/>
            </a:pPr>
            <a:r>
              <a:rPr lang="cs-CZ" b="1" dirty="0"/>
              <a:t>Nákupy majetku – stav k 30. 9. 2019 </a:t>
            </a:r>
          </a:p>
          <a:p>
            <a:pPr marL="715963" indent="0" algn="ctr">
              <a:buNone/>
            </a:pPr>
            <a:endParaRPr lang="cs-CZ" sz="2000" dirty="0"/>
          </a:p>
          <a:p>
            <a:pPr marL="715963" indent="-354013">
              <a:buFont typeface="Wingdings" panose="05000000000000000000" pitchFamily="2" charset="2"/>
              <a:buChar char="v"/>
            </a:pPr>
            <a:r>
              <a:rPr lang="cs-CZ" sz="2200" dirty="0"/>
              <a:t>Dlouhodobý majetek (investiční) – profinancováno 5 752 tis. Kč</a:t>
            </a:r>
          </a:p>
          <a:p>
            <a:pPr marL="715963" indent="0">
              <a:buNone/>
            </a:pPr>
            <a:r>
              <a:rPr lang="cs-CZ" sz="1800" i="1" dirty="0"/>
              <a:t>pořízeno celkem 36 kusů investičního majetku</a:t>
            </a:r>
          </a:p>
          <a:p>
            <a:pPr marL="715963" indent="0">
              <a:buNone/>
            </a:pPr>
            <a:endParaRPr lang="cs-CZ" sz="1800" i="1" dirty="0"/>
          </a:p>
          <a:p>
            <a:pPr marL="715963" indent="-354013">
              <a:buFont typeface="Wingdings" panose="05000000000000000000" pitchFamily="2" charset="2"/>
              <a:buChar char="v"/>
            </a:pPr>
            <a:r>
              <a:rPr lang="cs-CZ" sz="2200" dirty="0"/>
              <a:t>Dlouhodobý drobný majetek (neinvestiční) – profinancováno 4 329 tis. Kč</a:t>
            </a:r>
          </a:p>
          <a:p>
            <a:pPr marL="715963" indent="0">
              <a:buNone/>
            </a:pPr>
            <a:r>
              <a:rPr lang="cs-CZ" sz="1800" i="1" dirty="0"/>
              <a:t>pořízeno celkem 578 kusů neinvestičního majetku</a:t>
            </a:r>
          </a:p>
          <a:p>
            <a:pPr marL="715963" indent="-354013">
              <a:buNone/>
            </a:pPr>
            <a:endParaRPr lang="cs-CZ" sz="1800" i="1" dirty="0"/>
          </a:p>
          <a:p>
            <a:pPr marL="715963" indent="-354013">
              <a:buFont typeface="Wingdings" panose="05000000000000000000" pitchFamily="2" charset="2"/>
              <a:buChar char="v"/>
            </a:pPr>
            <a:r>
              <a:rPr lang="cs-CZ" sz="2200" dirty="0"/>
              <a:t>Vyhlášeno 15 VZMR, členěné na části</a:t>
            </a:r>
          </a:p>
          <a:p>
            <a:pPr marL="715963" indent="0">
              <a:buNone/>
            </a:pPr>
            <a:endParaRPr lang="cs-CZ" sz="2200" dirty="0"/>
          </a:p>
          <a:p>
            <a:pPr marL="715963" indent="0">
              <a:buNone/>
            </a:pPr>
            <a:endParaRPr lang="cs-CZ" dirty="0"/>
          </a:p>
          <a:p>
            <a:pPr marL="715963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4768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3" y="806363"/>
            <a:ext cx="10670876" cy="591424"/>
          </a:xfrm>
        </p:spPr>
        <p:txBody>
          <a:bodyPr>
            <a:normAutofit fontScale="90000"/>
          </a:bodyPr>
          <a:lstStyle/>
          <a:p>
            <a:pPr marL="801688"/>
            <a:endParaRPr lang="cs-CZ" b="1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 fontScale="62500" lnSpcReduction="20000"/>
          </a:bodyPr>
          <a:lstStyle/>
          <a:p>
            <a:pPr marL="715963" indent="0" algn="ctr">
              <a:buNone/>
            </a:pPr>
            <a:r>
              <a:rPr lang="cs-CZ" sz="4500" b="1" dirty="0"/>
              <a:t>Nákupy majetku – aktuálně běžící veřejné zakázky na pořízení ICT</a:t>
            </a:r>
          </a:p>
          <a:p>
            <a:pPr marL="715963" indent="0" algn="ctr">
              <a:buNone/>
            </a:pPr>
            <a:endParaRPr lang="cs-CZ" sz="1600" b="1" dirty="0"/>
          </a:p>
          <a:p>
            <a:pPr marL="715963" lvl="0" indent="-354013">
              <a:buFont typeface="Wingdings" panose="05000000000000000000" pitchFamily="2" charset="2"/>
              <a:buChar char="v"/>
            </a:pPr>
            <a:r>
              <a:rPr lang="cs-CZ" dirty="0">
                <a:solidFill>
                  <a:prstClr val="black"/>
                </a:solidFill>
              </a:rPr>
              <a:t>Pořízení ICT – nadlimitní VZ; vyhlášena s rozdělením na 7 částí; </a:t>
            </a:r>
            <a:r>
              <a:rPr lang="cs-CZ" b="1" dirty="0">
                <a:solidFill>
                  <a:prstClr val="black"/>
                </a:solidFill>
              </a:rPr>
              <a:t>pořizuje se 779 kusů majetku</a:t>
            </a:r>
          </a:p>
          <a:p>
            <a:pPr marL="715963" lvl="0" indent="-354013">
              <a:buFont typeface="Wingdings" panose="05000000000000000000" pitchFamily="2" charset="2"/>
              <a:buChar char="v"/>
            </a:pPr>
            <a:r>
              <a:rPr lang="cs-CZ" dirty="0">
                <a:solidFill>
                  <a:prstClr val="black"/>
                </a:solidFill>
              </a:rPr>
              <a:t>Na přelomu září/říjen byly uzavřeny smlouvy na 3 části – profinancováno 8 438 tis. Kč</a:t>
            </a:r>
          </a:p>
          <a:p>
            <a:pPr marL="982663" lvl="0" indent="-266700"/>
            <a:r>
              <a:rPr lang="cs-CZ" sz="2200" dirty="0">
                <a:solidFill>
                  <a:prstClr val="black"/>
                </a:solidFill>
              </a:rPr>
              <a:t>Pořízení ICT vybavení </a:t>
            </a:r>
            <a:r>
              <a:rPr lang="cs-CZ" sz="1800" i="1" dirty="0">
                <a:solidFill>
                  <a:prstClr val="black"/>
                </a:solidFill>
              </a:rPr>
              <a:t>(smlouva uzavřena 24. 9. 2019, </a:t>
            </a:r>
            <a:r>
              <a:rPr lang="cs-CZ" sz="1800" i="1" dirty="0" err="1">
                <a:solidFill>
                  <a:prstClr val="black"/>
                </a:solidFill>
              </a:rPr>
              <a:t>Fadoma</a:t>
            </a:r>
            <a:r>
              <a:rPr lang="cs-CZ" sz="1800" i="1" dirty="0">
                <a:solidFill>
                  <a:prstClr val="black"/>
                </a:solidFill>
              </a:rPr>
              <a:t> data spol. s r. o.)</a:t>
            </a:r>
          </a:p>
          <a:p>
            <a:pPr marL="982663" lvl="0" indent="-266700"/>
            <a:r>
              <a:rPr lang="cs-CZ" sz="2200" dirty="0">
                <a:solidFill>
                  <a:prstClr val="black"/>
                </a:solidFill>
              </a:rPr>
              <a:t>Pořízení fotografického a video vybavení </a:t>
            </a:r>
            <a:r>
              <a:rPr lang="cs-CZ" sz="1800" i="1" dirty="0">
                <a:solidFill>
                  <a:prstClr val="black"/>
                </a:solidFill>
              </a:rPr>
              <a:t>(smlouva uzavřena 3. 10. 2019, FLAME Systém s.r.o.)</a:t>
            </a:r>
          </a:p>
          <a:p>
            <a:pPr marL="982663" lvl="0" indent="-266700"/>
            <a:r>
              <a:rPr lang="cs-CZ" sz="2200" dirty="0">
                <a:solidFill>
                  <a:prstClr val="black"/>
                </a:solidFill>
              </a:rPr>
              <a:t>Pořízení projekčního zařízení </a:t>
            </a:r>
            <a:r>
              <a:rPr lang="cs-CZ" sz="1800" i="1" dirty="0">
                <a:solidFill>
                  <a:prstClr val="black"/>
                </a:solidFill>
              </a:rPr>
              <a:t>(smlouva uzavřena 3. 10. 2019, SAJM COMP s.r.o.)</a:t>
            </a:r>
          </a:p>
          <a:p>
            <a:pPr marL="715963" lvl="0" indent="-354013">
              <a:buFont typeface="Wingdings" panose="05000000000000000000" pitchFamily="2" charset="2"/>
              <a:buChar char="v"/>
            </a:pPr>
            <a:r>
              <a:rPr lang="cs-CZ" dirty="0">
                <a:solidFill>
                  <a:prstClr val="black"/>
                </a:solidFill>
              </a:rPr>
              <a:t>Aktuálně jsou vysoutěženy (po opakovaném vyhlášení)  další 3 části a uzavírají se smlouvy – profinancováno 1 229 tis. Kč</a:t>
            </a:r>
          </a:p>
          <a:p>
            <a:pPr marL="982663" indent="-266700"/>
            <a:r>
              <a:rPr lang="cs-CZ" sz="2100" dirty="0">
                <a:solidFill>
                  <a:prstClr val="black"/>
                </a:solidFill>
              </a:rPr>
              <a:t>Pořízení softwaru </a:t>
            </a:r>
            <a:r>
              <a:rPr lang="cs-CZ" sz="1800" i="1" dirty="0">
                <a:solidFill>
                  <a:prstClr val="black"/>
                </a:solidFill>
              </a:rPr>
              <a:t>(C SYSTÉM CZ a.s.)</a:t>
            </a:r>
          </a:p>
          <a:p>
            <a:pPr marL="982663" indent="-266700"/>
            <a:r>
              <a:rPr lang="cs-CZ" sz="2100" dirty="0">
                <a:solidFill>
                  <a:prstClr val="black"/>
                </a:solidFill>
              </a:rPr>
              <a:t>Pořízení vybavení televizního studia </a:t>
            </a:r>
            <a:r>
              <a:rPr lang="cs-CZ" sz="1800" i="1" dirty="0">
                <a:solidFill>
                  <a:prstClr val="black"/>
                </a:solidFill>
              </a:rPr>
              <a:t>(DISK Systems, s.r.o.)</a:t>
            </a:r>
          </a:p>
          <a:p>
            <a:pPr marL="982663" indent="-266700"/>
            <a:r>
              <a:rPr lang="cs-CZ" sz="2100" dirty="0">
                <a:solidFill>
                  <a:prstClr val="black"/>
                </a:solidFill>
              </a:rPr>
              <a:t>Pořízení mobilní multimediálního studia </a:t>
            </a:r>
            <a:r>
              <a:rPr lang="cs-CZ" sz="1800" i="1" dirty="0">
                <a:solidFill>
                  <a:prstClr val="black"/>
                </a:solidFill>
              </a:rPr>
              <a:t>(DISK Systems, s.r.o.)</a:t>
            </a:r>
          </a:p>
          <a:p>
            <a:pPr marL="715963" indent="-354013">
              <a:buFont typeface="Wingdings" panose="05000000000000000000" pitchFamily="2" charset="2"/>
              <a:buChar char="v"/>
            </a:pPr>
            <a:r>
              <a:rPr lang="cs-CZ" sz="2900" dirty="0">
                <a:solidFill>
                  <a:prstClr val="black"/>
                </a:solidFill>
              </a:rPr>
              <a:t>22. 10. 2019 budou otevírány nabídky do poslední části – předpokládané profinancování 409 tis. Kč</a:t>
            </a:r>
          </a:p>
          <a:p>
            <a:pPr marL="982663" indent="-266700">
              <a:tabLst>
                <a:tab pos="982663" algn="l"/>
              </a:tabLst>
            </a:pPr>
            <a:r>
              <a:rPr lang="cs-CZ" sz="2100" dirty="0">
                <a:solidFill>
                  <a:prstClr val="black"/>
                </a:solidFill>
              </a:rPr>
              <a:t>Pořízení </a:t>
            </a:r>
            <a:r>
              <a:rPr lang="cs-CZ" sz="2100" dirty="0" err="1">
                <a:solidFill>
                  <a:prstClr val="black"/>
                </a:solidFill>
              </a:rPr>
              <a:t>audiovybavení</a:t>
            </a:r>
            <a:r>
              <a:rPr lang="cs-CZ" sz="2100" dirty="0">
                <a:solidFill>
                  <a:prstClr val="black"/>
                </a:solidFill>
              </a:rPr>
              <a:t> a audio studia</a:t>
            </a:r>
          </a:p>
          <a:p>
            <a:pPr marL="0" lvl="0" indent="0">
              <a:buNone/>
            </a:pPr>
            <a:endParaRPr lang="cs-CZ" sz="400" dirty="0">
              <a:solidFill>
                <a:prstClr val="black"/>
              </a:solidFill>
            </a:endParaRPr>
          </a:p>
          <a:p>
            <a:pPr marL="715963" indent="0" algn="ctr">
              <a:buNone/>
            </a:pPr>
            <a:endParaRPr lang="cs-CZ" sz="2000" dirty="0"/>
          </a:p>
          <a:p>
            <a:pPr marL="715963" indent="0">
              <a:buNone/>
            </a:pPr>
            <a:endParaRPr lang="cs-CZ" dirty="0"/>
          </a:p>
          <a:p>
            <a:pPr marL="715963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391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3" y="806363"/>
            <a:ext cx="10670876" cy="591424"/>
          </a:xfrm>
        </p:spPr>
        <p:txBody>
          <a:bodyPr>
            <a:normAutofit fontScale="90000"/>
          </a:bodyPr>
          <a:lstStyle/>
          <a:p>
            <a:pPr marL="801688"/>
            <a:endParaRPr lang="cs-CZ" b="1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715963" indent="0" algn="ctr">
              <a:buNone/>
            </a:pPr>
            <a:r>
              <a:rPr lang="cs-CZ" b="1" dirty="0"/>
              <a:t>Nákupy materiálu – aktuálně běžící přímé nákupy</a:t>
            </a:r>
          </a:p>
          <a:p>
            <a:pPr marL="715963" indent="0" algn="ctr">
              <a:buNone/>
            </a:pPr>
            <a:endParaRPr lang="cs-CZ" sz="1600" b="1" dirty="0"/>
          </a:p>
          <a:p>
            <a:pPr marL="715963" lvl="0" indent="-354013">
              <a:buFont typeface="Wingdings" panose="05000000000000000000" pitchFamily="2" charset="2"/>
              <a:buChar char="v"/>
            </a:pPr>
            <a:r>
              <a:rPr lang="cs-CZ" sz="2200" dirty="0">
                <a:solidFill>
                  <a:prstClr val="black"/>
                </a:solidFill>
              </a:rPr>
              <a:t>Nákup výukových pomůcek pro podporu gramotností pro SŠ a ZŠ (čtenářská, matematická               a digitální), nákup odborných publikací </a:t>
            </a:r>
          </a:p>
          <a:p>
            <a:pPr marL="715963" indent="0">
              <a:buNone/>
            </a:pPr>
            <a:r>
              <a:rPr lang="cs-CZ" sz="1800" i="1" dirty="0"/>
              <a:t>1170 ks čtenářská gramotnost pro SŠ, 1100 ks čtenářská gramotnost pro ZŠ, 107 ks pedagogická knihovna KMK ČG, 538 ks odborná literatura + výukové pomůcky matematika; dodání na 73 škol</a:t>
            </a:r>
          </a:p>
          <a:p>
            <a:pPr marL="715963" indent="0">
              <a:buNone/>
            </a:pPr>
            <a:endParaRPr lang="cs-CZ" sz="1700" i="1" dirty="0"/>
          </a:p>
          <a:p>
            <a:pPr marL="715963" lvl="0" indent="-354013">
              <a:buFont typeface="Wingdings" panose="05000000000000000000" pitchFamily="2" charset="2"/>
              <a:buChar char="v"/>
            </a:pPr>
            <a:r>
              <a:rPr lang="cs-CZ" sz="2200" dirty="0">
                <a:solidFill>
                  <a:prstClr val="black"/>
                </a:solidFill>
              </a:rPr>
              <a:t>Nákup materiálu na workshopy a kroužky – k profinancování zůstává 1 312 tis. Kč                                </a:t>
            </a:r>
            <a:r>
              <a:rPr lang="cs-CZ" sz="1800" i="1" dirty="0">
                <a:solidFill>
                  <a:prstClr val="black"/>
                </a:solidFill>
              </a:rPr>
              <a:t>(z celkových 2 692 tis. Kč)</a:t>
            </a:r>
          </a:p>
          <a:p>
            <a:pPr marL="715963" indent="0">
              <a:buNone/>
            </a:pPr>
            <a:r>
              <a:rPr lang="cs-CZ" sz="1800" i="1" dirty="0"/>
              <a:t>Tyto přímé nákupy jsou administrativně nejnáročnější, nutná spolupráce škol při komunikaci s dodavateli.</a:t>
            </a:r>
          </a:p>
          <a:p>
            <a:pPr marL="715963" lvl="0" indent="-354013">
              <a:buFont typeface="Wingdings" panose="05000000000000000000" pitchFamily="2" charset="2"/>
              <a:buChar char="v"/>
            </a:pPr>
            <a:endParaRPr lang="cs-CZ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cs-CZ" sz="400" dirty="0">
              <a:solidFill>
                <a:prstClr val="black"/>
              </a:solidFill>
            </a:endParaRPr>
          </a:p>
          <a:p>
            <a:pPr marL="715963" indent="0" algn="ctr">
              <a:buNone/>
            </a:pPr>
            <a:endParaRPr lang="cs-CZ" sz="2000" dirty="0"/>
          </a:p>
          <a:p>
            <a:pPr marL="715963" indent="0">
              <a:buNone/>
            </a:pPr>
            <a:endParaRPr lang="cs-CZ" dirty="0"/>
          </a:p>
          <a:p>
            <a:pPr marL="715963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2364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3" y="806363"/>
            <a:ext cx="10670876" cy="591424"/>
          </a:xfrm>
        </p:spPr>
        <p:txBody>
          <a:bodyPr>
            <a:normAutofit fontScale="90000"/>
          </a:bodyPr>
          <a:lstStyle/>
          <a:p>
            <a:pPr marL="801688"/>
            <a:endParaRPr lang="cs-CZ" b="1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715963" lvl="0" indent="-354013">
              <a:buFont typeface="Wingdings" panose="05000000000000000000" pitchFamily="2" charset="2"/>
              <a:buChar char="v"/>
            </a:pPr>
            <a:endParaRPr lang="cs-CZ" sz="400" dirty="0">
              <a:solidFill>
                <a:prstClr val="black"/>
              </a:solidFill>
            </a:endParaRPr>
          </a:p>
          <a:p>
            <a:pPr marL="715963" indent="0" algn="ctr">
              <a:buNone/>
            </a:pPr>
            <a:endParaRPr lang="cs-CZ" sz="2000" dirty="0"/>
          </a:p>
          <a:p>
            <a:pPr marL="715963" indent="0">
              <a:buNone/>
            </a:pPr>
            <a:endParaRPr lang="cs-CZ" dirty="0"/>
          </a:p>
          <a:p>
            <a:pPr marL="715963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graphicFrame>
        <p:nvGraphicFramePr>
          <p:cNvPr id="8" name="Graf 7">
            <a:extLst>
              <a:ext uri="{FF2B5EF4-FFF2-40B4-BE49-F238E27FC236}">
                <a16:creationId xmlns:a16="http://schemas.microsoft.com/office/drawing/2014/main" id="{FB20EF1D-A8C5-4B12-98EA-DFBAF4D077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902877"/>
              </p:ext>
            </p:extLst>
          </p:nvPr>
        </p:nvGraphicFramePr>
        <p:xfrm>
          <a:off x="1742536" y="1362190"/>
          <a:ext cx="8344961" cy="4115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50496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3" y="806363"/>
            <a:ext cx="10670876" cy="591424"/>
          </a:xfrm>
        </p:spPr>
        <p:txBody>
          <a:bodyPr>
            <a:normAutofit fontScale="90000"/>
          </a:bodyPr>
          <a:lstStyle/>
          <a:p>
            <a:pPr marL="801688"/>
            <a:endParaRPr lang="cs-CZ" b="1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715963" lvl="0" indent="-354013">
              <a:buFont typeface="Wingdings" panose="05000000000000000000" pitchFamily="2" charset="2"/>
              <a:buChar char="v"/>
            </a:pPr>
            <a:endParaRPr lang="cs-CZ" sz="400" dirty="0">
              <a:solidFill>
                <a:prstClr val="black"/>
              </a:solidFill>
            </a:endParaRPr>
          </a:p>
          <a:p>
            <a:pPr marL="715963" indent="0" algn="ctr">
              <a:buNone/>
            </a:pPr>
            <a:endParaRPr lang="cs-CZ" sz="2000" dirty="0"/>
          </a:p>
          <a:p>
            <a:pPr marL="715963" indent="0">
              <a:buNone/>
            </a:pPr>
            <a:endParaRPr lang="cs-CZ" dirty="0"/>
          </a:p>
          <a:p>
            <a:pPr marL="715963" indent="0" algn="ctr">
              <a:buNone/>
            </a:pPr>
            <a:r>
              <a:rPr lang="cs-CZ" b="1" dirty="0"/>
              <a:t>Děkuji Vám za pozornost.</a:t>
            </a:r>
          </a:p>
          <a:p>
            <a:pPr>
              <a:buFontTx/>
              <a:buChar char="-"/>
            </a:pPr>
            <a:endParaRPr lang="cs-CZ" sz="3000" dirty="0"/>
          </a:p>
          <a:p>
            <a:pPr marL="355600" indent="0">
              <a:buNone/>
            </a:pPr>
            <a:endParaRPr lang="cs-CZ" sz="2000" dirty="0"/>
          </a:p>
          <a:p>
            <a:pPr marL="355600" indent="0">
              <a:buNone/>
            </a:pPr>
            <a:r>
              <a:rPr lang="cs-CZ" sz="2000" dirty="0"/>
              <a:t>Mgr. Věra Lačňáková</a:t>
            </a:r>
          </a:p>
          <a:p>
            <a:pPr marL="355600" indent="0">
              <a:buNone/>
              <a:tabLst>
                <a:tab pos="92075" algn="l"/>
              </a:tabLst>
            </a:pPr>
            <a:r>
              <a:rPr lang="cs-CZ" sz="2000" dirty="0"/>
              <a:t>ekonom projektu IKAP</a:t>
            </a:r>
          </a:p>
          <a:p>
            <a:pPr marL="355600" indent="0">
              <a:buNone/>
              <a:tabLst>
                <a:tab pos="92075" algn="l"/>
              </a:tabLst>
            </a:pPr>
            <a:r>
              <a:rPr lang="cs-CZ" sz="1600" dirty="0"/>
              <a:t>E-mail.: lacnakova.v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@gmail.com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61704561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393</Words>
  <Application>Microsoft Office PowerPoint</Application>
  <PresentationFormat>Širokoúhlá obrazovka</PresentationFormat>
  <Paragraphs>59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Motiv Office</vt:lpstr>
      <vt:lpstr> </vt:lpstr>
      <vt:lpstr> 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</dc:creator>
  <cp:lastModifiedBy>DankovaS</cp:lastModifiedBy>
  <cp:revision>111</cp:revision>
  <dcterms:created xsi:type="dcterms:W3CDTF">2018-08-31T08:58:51Z</dcterms:created>
  <dcterms:modified xsi:type="dcterms:W3CDTF">2019-10-17T10:17:01Z</dcterms:modified>
</cp:coreProperties>
</file>