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0" r:id="rId3"/>
    <p:sldId id="296" r:id="rId4"/>
    <p:sldId id="294" r:id="rId5"/>
    <p:sldId id="282" r:id="rId6"/>
    <p:sldId id="280" r:id="rId7"/>
    <p:sldId id="295" r:id="rId8"/>
    <p:sldId id="297" r:id="rId9"/>
    <p:sldId id="278" r:id="rId10"/>
    <p:sldId id="287" r:id="rId11"/>
    <p:sldId id="291" r:id="rId12"/>
    <p:sldId id="290" r:id="rId13"/>
    <p:sldId id="293" r:id="rId14"/>
    <p:sldId id="277" r:id="rId15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339A"/>
    <a:srgbClr val="003994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74788" autoAdjust="0"/>
  </p:normalViewPr>
  <p:slideViewPr>
    <p:cSldViewPr>
      <p:cViewPr>
        <p:scale>
          <a:sx n="80" d="100"/>
          <a:sy n="80" d="100"/>
        </p:scale>
        <p:origin x="-6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7.9.2012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MMR</a:t>
            </a:r>
            <a:r>
              <a:rPr lang="cs-CZ" baseline="0" dirty="0" smtClean="0"/>
              <a:t> při hodnocení Národního strategického referenčního rámce 2007-2013 zjistilo, že jej neumí řádně vyhodnotit a říct, jak je naplňován.</a:t>
            </a:r>
          </a:p>
          <a:p>
            <a:endParaRPr lang="cs-CZ" baseline="0" dirty="0" smtClean="0"/>
          </a:p>
          <a:p>
            <a:r>
              <a:rPr lang="cs-CZ" baseline="0" dirty="0" smtClean="0"/>
              <a:t>MMR „vymyslelo“ tematické okruhy, které mají již obsahovat konkrétní cíle a indikátory.</a:t>
            </a:r>
          </a:p>
          <a:p>
            <a:r>
              <a:rPr lang="cs-CZ" baseline="0" dirty="0" smtClean="0"/>
              <a:t>Okruhy mají zajistit naplnění národních rozvojových priorit. </a:t>
            </a:r>
          </a:p>
          <a:p>
            <a:r>
              <a:rPr lang="cs-CZ" baseline="0" dirty="0" smtClean="0"/>
              <a:t>Současně okruhy naplní i cíle, na než se chce EU koncentrovat a které jsou obsaženy v návrhu Nařízení.</a:t>
            </a:r>
          </a:p>
          <a:p>
            <a:r>
              <a:rPr lang="cs-CZ" baseline="0" dirty="0" smtClean="0"/>
              <a:t>Tímto způsobem chce MMR více přiblížit realizované aktivity cílům ČR místo „</a:t>
            </a:r>
            <a:r>
              <a:rPr lang="cs-CZ" baseline="0" smtClean="0"/>
              <a:t>nevhodně nastavených“ </a:t>
            </a:r>
            <a:r>
              <a:rPr lang="cs-CZ" baseline="0" dirty="0" smtClean="0"/>
              <a:t>tematických cílů EU.</a:t>
            </a:r>
          </a:p>
          <a:p>
            <a:endParaRPr lang="cs-CZ" baseline="0" dirty="0" smtClean="0"/>
          </a:p>
          <a:p>
            <a:r>
              <a:rPr lang="cs-CZ" baseline="0" dirty="0" smtClean="0"/>
              <a:t>Ke každému tematickému okruhu bude zpracována tzv. karta, která bude obsahovat všechny podrobnosti o zaměření, realizaci a indikátorech pro daný tematický okruh.</a:t>
            </a:r>
          </a:p>
          <a:p>
            <a:endParaRPr lang="cs-CZ" baseline="0" dirty="0" smtClean="0"/>
          </a:p>
          <a:p>
            <a:r>
              <a:rPr lang="cs-CZ" baseline="0" dirty="0" smtClean="0"/>
              <a:t>Jeden z tematických okruhů je Integrovaný rozvoj regionu, přesto i ostatní tematické okruhy musí uvažovat s regionální dimenzí.</a:t>
            </a:r>
          </a:p>
          <a:p>
            <a:endParaRPr lang="cs-CZ" baseline="0" dirty="0" smtClean="0"/>
          </a:p>
          <a:p>
            <a:r>
              <a:rPr lang="cs-CZ" baseline="0" dirty="0" smtClean="0"/>
              <a:t>Tematické okruhy mají být naplněny operačními programy – viz další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5131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Tento návrh byl předložen hejtmanům a následně i vládě.</a:t>
            </a:r>
          </a:p>
          <a:p>
            <a:endParaRPr lang="cs-CZ" dirty="0" smtClean="0"/>
          </a:p>
          <a:p>
            <a:r>
              <a:rPr lang="cs-CZ" dirty="0" smtClean="0"/>
              <a:t>Návrh</a:t>
            </a:r>
            <a:r>
              <a:rPr lang="cs-CZ" baseline="0" dirty="0" smtClean="0"/>
              <a:t> operačních programů se stále diskutuje. Zejména se jedná o nastavení implementačních struktur (kdo bude řídit operační programy).</a:t>
            </a:r>
          </a:p>
          <a:p>
            <a:endParaRPr lang="cs-CZ" baseline="0" dirty="0" smtClean="0"/>
          </a:p>
          <a:p>
            <a:r>
              <a:rPr lang="cs-CZ" dirty="0" smtClean="0"/>
              <a:t>Zrušení</a:t>
            </a:r>
            <a:r>
              <a:rPr lang="cs-CZ" baseline="0" dirty="0" smtClean="0"/>
              <a:t>m </a:t>
            </a:r>
            <a:r>
              <a:rPr lang="cs-CZ" baseline="0" dirty="0" err="1" smtClean="0"/>
              <a:t>ROPů</a:t>
            </a:r>
            <a:r>
              <a:rPr lang="cs-CZ" baseline="0" dirty="0" smtClean="0"/>
              <a:t> chce MMR dostát usnesení vlády, které jim ukládá snížit počet operačních programů. Reakci AK ČR a kraje bude obsahovat prezentace Ing. Novotné.</a:t>
            </a:r>
          </a:p>
          <a:p>
            <a:endParaRPr lang="cs-CZ" baseline="0" dirty="0" smtClean="0"/>
          </a:p>
          <a:p>
            <a:r>
              <a:rPr lang="cs-CZ" baseline="0" dirty="0" smtClean="0"/>
              <a:t>Uvažované provázání Národních rozvojových priorit – tematických okruhů a operačních programů ukazuje následující schéma (další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).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7675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Pro nás</a:t>
            </a:r>
            <a:r>
              <a:rPr lang="cs-CZ" baseline="0" dirty="0" smtClean="0"/>
              <a:t> je zajímavé, že Integrovaný operační program není přímo svázán s tematickými okruhy „Mobilita, dostupnost, sítě a energie“, „Funkční výzkumný a inovační systém“. Některé významnější investice kraje a obcí tak bude třeba řešit s ministerstvy.</a:t>
            </a:r>
          </a:p>
          <a:p>
            <a:endParaRPr lang="cs-CZ" baseline="0" dirty="0" smtClean="0"/>
          </a:p>
          <a:p>
            <a:r>
              <a:rPr lang="cs-CZ" dirty="0" smtClean="0"/>
              <a:t>To,</a:t>
            </a:r>
            <a:r>
              <a:rPr lang="cs-CZ" baseline="0" dirty="0" smtClean="0"/>
              <a:t> že MŽP a MŠMT nebyly navrženy jako řídí orgány vyvolalo další debaty na vládní úrovni.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9609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Připravované</a:t>
            </a:r>
            <a:r>
              <a:rPr lang="cs-CZ" baseline="0" dirty="0" smtClean="0"/>
              <a:t> harmonogramy sice stále počítají se spuštěním nových operačních programů od ledna 2014. Ale vzhledem ke zpožděními, ke kterým dochází na národní i na evropské úrovni, je to nereálné.</a:t>
            </a:r>
          </a:p>
          <a:p>
            <a:endParaRPr lang="cs-CZ" baseline="0" dirty="0" smtClean="0"/>
          </a:p>
          <a:p>
            <a:r>
              <a:rPr lang="cs-CZ" baseline="0" dirty="0" smtClean="0"/>
              <a:t>Pro další práci kraje bude důležité vymezení operačních programů (vč. jejich obsahu a určení řídících orgánů) a tzv. rozšířená podoba Dohody o spolupráci.</a:t>
            </a:r>
          </a:p>
          <a:p>
            <a:endParaRPr lang="cs-CZ" baseline="0" dirty="0" smtClean="0"/>
          </a:p>
          <a:p>
            <a:r>
              <a:rPr lang="cs-CZ" baseline="0" dirty="0" smtClean="0"/>
              <a:t>O tom, jak se Olomoucký kraj připracuje KP 2014+ se dozvíte v prezentaci ING. </a:t>
            </a:r>
            <a:r>
              <a:rPr lang="cs-CZ" baseline="0" smtClean="0"/>
              <a:t>Novotné.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9849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 tuto</a:t>
            </a:r>
            <a:r>
              <a:rPr lang="cs-CZ" baseline="0" dirty="0" smtClean="0"/>
              <a:t> prezentaci naváže Ing. Novotná s prezentací věnované regionální úrovni a tomu, jak se přípravě na KP 2014+ angažuje kraj.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9005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Evropská unie</a:t>
            </a:r>
            <a:r>
              <a:rPr lang="cs-CZ" baseline="0" dirty="0" smtClean="0"/>
              <a:t> dbá, aby se postupovalo „programově“, proto žádá, aby veškeré finance z jejího rozpočtu byly rozdělovány na základě strategických dokumentů a po projednání s veřejností. Tvorba podkladových strategických dokumentů a jejich hodnocení jsou základem i pro přípravu kohezní politiky 2014+.</a:t>
            </a:r>
          </a:p>
          <a:p>
            <a:endParaRPr lang="cs-CZ" dirty="0" smtClean="0"/>
          </a:p>
          <a:p>
            <a:r>
              <a:rPr lang="cs-CZ" dirty="0" smtClean="0"/>
              <a:t>Strategie </a:t>
            </a:r>
            <a:r>
              <a:rPr lang="cs-CZ" b="1" dirty="0" smtClean="0"/>
              <a:t>Evropa 2020 </a:t>
            </a:r>
            <a:r>
              <a:rPr lang="cs-CZ" dirty="0" smtClean="0"/>
              <a:t>nahradila Lisabonskou strategii.</a:t>
            </a:r>
            <a:r>
              <a:rPr lang="cs-CZ" baseline="0" dirty="0" smtClean="0"/>
              <a:t> Ta měla za cíl „dohnat“ USA, ale nebyla naplňována.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5. Kohezní zpráva </a:t>
            </a:r>
            <a:r>
              <a:rPr lang="cs-CZ" baseline="0" dirty="0" smtClean="0"/>
              <a:t>hodnotí dosažený pokrok v rozvoji EU. Vychází i z vyhodnocení programového období 2000 až 2006 a částečných výsledků za období 2007 až 2013. Současně s hodnocením obsahuje i doporučení pro budoucí cílení intervencí EU.</a:t>
            </a:r>
          </a:p>
          <a:p>
            <a:r>
              <a:rPr lang="cs-CZ" b="1" baseline="0" dirty="0" smtClean="0"/>
              <a:t>Smlouva o partnerství pro rozvoj a investice </a:t>
            </a:r>
            <a:r>
              <a:rPr lang="cs-CZ" baseline="0" dirty="0" smtClean="0"/>
              <a:t>má zavázat členský stát k naplnění určitých ukazatelů za peníze s kohezní politiky.  Smlouva měla obsahovat i sankce za neplnění ukazatelů. V průběhu vyjednávání se ukázalo jako nereálné. V současnosti se hovoří o Dohodě o spolupráci. U Dohody o spolupráci nebude možné důsledně vymáhat zpět poskytnuté prostředky, když nebudou naplněny ukazatele.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9005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Nařízení Evropské komise</a:t>
            </a:r>
            <a:r>
              <a:rPr lang="cs-CZ" dirty="0" smtClean="0"/>
              <a:t> představují „evropský</a:t>
            </a:r>
            <a:r>
              <a:rPr lang="cs-CZ" baseline="0" dirty="0" smtClean="0"/>
              <a:t> právní předpis“ = pravidla jak čerpat.</a:t>
            </a:r>
          </a:p>
          <a:p>
            <a:r>
              <a:rPr lang="cs-CZ" baseline="0" dirty="0" smtClean="0"/>
              <a:t>V souvislosti s kohezní politikou 2014+ se předpokládá vydání celé série nařízení. </a:t>
            </a:r>
          </a:p>
          <a:p>
            <a:r>
              <a:rPr lang="cs-CZ" baseline="0" dirty="0" smtClean="0"/>
              <a:t>Základní je „Společné nařízení“, na něj navazují nařízení pro jednotlivé části kohezní a zemědělské politiky: pro ERDF, ESF, Fond soudržnosti, EAFRD, evropskou územní spolupráci,  rybářský fond a další.</a:t>
            </a:r>
          </a:p>
          <a:p>
            <a:endParaRPr lang="cs-CZ" baseline="0" dirty="0" smtClean="0"/>
          </a:p>
          <a:p>
            <a:r>
              <a:rPr lang="cs-CZ" baseline="0" dirty="0" smtClean="0"/>
              <a:t>Evropská komise zveřejnila návrh těchto Nařízení, za polského a dánského předsednictví došlo k významnému posunu při vyjednávání, proto byla v červnu vydána jejich aktualizovaná podoba. Přesto vyjednávání týkající se Nařízení nejsou ještě uzavřena.</a:t>
            </a:r>
          </a:p>
          <a:p>
            <a:endParaRPr lang="cs-CZ" baseline="0" dirty="0" smtClean="0"/>
          </a:p>
          <a:p>
            <a:r>
              <a:rPr lang="cs-CZ" dirty="0" smtClean="0"/>
              <a:t>Při vyjednávání (uplatňování připomínek státu)</a:t>
            </a:r>
            <a:r>
              <a:rPr lang="cs-CZ" baseline="0" dirty="0" smtClean="0"/>
              <a:t> má ČR velmi slabé postavení (jeden z 27 států, navíc spíše menší). Proto byla většina výhrad vůči návrhu Nařízením předjednána se zeměmi Visegradské 4 (ČR, Maďarsko, Polsko a Slovensko) + Slovinsko a prosazována společně.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Tematická koncentrace:</a:t>
            </a:r>
          </a:p>
          <a:p>
            <a:r>
              <a:rPr lang="cs-CZ" baseline="0" dirty="0" smtClean="0"/>
              <a:t>Návrhy nařízení obsahují celkem 11 tematických cílů, jimiž chce EU naplnit strategii Evropa 2020.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Víceletý finanční rámec EU: </a:t>
            </a:r>
            <a:r>
              <a:rPr lang="cs-CZ" b="0" baseline="0" dirty="0" smtClean="0"/>
              <a:t>rozpočet EU je plánován na celé programovací období a poté čerpán v ročních alokacích.</a:t>
            </a:r>
          </a:p>
          <a:p>
            <a:r>
              <a:rPr lang="cs-CZ" b="0" baseline="0" dirty="0" smtClean="0"/>
              <a:t>Rozpočet EU zahrnuje cca 1,1 % HDP členských států.</a:t>
            </a:r>
          </a:p>
          <a:p>
            <a:r>
              <a:rPr lang="cs-CZ" b="0" baseline="0" dirty="0" smtClean="0"/>
              <a:t>Rozpočet EU na 2014 – 2020 je cca 1 025 mld. EUR</a:t>
            </a:r>
          </a:p>
          <a:p>
            <a:r>
              <a:rPr lang="cs-CZ" b="0" baseline="0" dirty="0" smtClean="0"/>
              <a:t>Společná zemědělská politika cca 38 %</a:t>
            </a:r>
          </a:p>
          <a:p>
            <a:r>
              <a:rPr lang="cs-CZ" b="0" baseline="0" dirty="0" smtClean="0"/>
              <a:t>Kohezní politika cca 37 % </a:t>
            </a:r>
          </a:p>
          <a:p>
            <a:r>
              <a:rPr lang="cs-CZ" b="0" baseline="0" dirty="0" smtClean="0"/>
              <a:t>Více na dalším </a:t>
            </a:r>
            <a:r>
              <a:rPr lang="cs-CZ" b="0" baseline="0" dirty="0" err="1" smtClean="0"/>
              <a:t>slide</a:t>
            </a:r>
            <a:endParaRPr lang="cs-CZ" b="0" baseline="0" dirty="0" smtClean="0"/>
          </a:p>
          <a:p>
            <a:endParaRPr lang="cs-CZ" b="0" baseline="0" dirty="0" smtClean="0"/>
          </a:p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Nové aspekty</a:t>
            </a:r>
            <a:r>
              <a:rPr lang="cs-CZ" b="1" baseline="0" dirty="0" smtClean="0"/>
              <a:t> rozpočtu na kohezní politiku</a:t>
            </a:r>
            <a:r>
              <a:rPr lang="cs-CZ" baseline="0" dirty="0" smtClean="0"/>
              <a:t>:</a:t>
            </a:r>
          </a:p>
          <a:p>
            <a:r>
              <a:rPr lang="cs-CZ" baseline="0" dirty="0" smtClean="0"/>
              <a:t>Podpora pro všechny regiony, i ty rozvinuté.</a:t>
            </a:r>
          </a:p>
          <a:p>
            <a:r>
              <a:rPr lang="cs-CZ" baseline="0" dirty="0" smtClean="0"/>
              <a:t>Nový nástroj na propojování Evropy – určen především pro rozvinuté regiony</a:t>
            </a:r>
          </a:p>
          <a:p>
            <a:r>
              <a:rPr lang="cs-CZ" baseline="0" dirty="0" smtClean="0"/>
              <a:t>Pro méně rozvinuté regiony zůstává objem zhruba zachován, protože došlo ke zmenšení jejich počtu – viz další </a:t>
            </a:r>
            <a:r>
              <a:rPr lang="cs-CZ" baseline="0" dirty="0" err="1" smtClean="0"/>
              <a:t>slide</a:t>
            </a:r>
            <a:endParaRPr lang="cs-CZ" baseline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8205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Mapka ukazuje, jak bude EU rozdělena</a:t>
            </a:r>
            <a:r>
              <a:rPr lang="cs-CZ" baseline="0" dirty="0" smtClean="0"/>
              <a:t> méně rozvinuté, přechodné a rozvinuté regiony v období 2014+.</a:t>
            </a:r>
          </a:p>
          <a:p>
            <a:endParaRPr lang="cs-CZ" dirty="0" smtClean="0"/>
          </a:p>
          <a:p>
            <a:r>
              <a:rPr lang="cs-CZ" dirty="0" smtClean="0"/>
              <a:t>Z regionů do 75 % průměru HDP vypadlo zejména východní Německo</a:t>
            </a:r>
            <a:r>
              <a:rPr lang="cs-CZ" baseline="0" dirty="0" smtClean="0"/>
              <a:t> a část Španělska.</a:t>
            </a:r>
          </a:p>
          <a:p>
            <a:endParaRPr lang="cs-CZ" baseline="0" dirty="0" smtClean="0"/>
          </a:p>
          <a:p>
            <a:r>
              <a:rPr lang="cs-CZ" baseline="0" dirty="0" smtClean="0"/>
              <a:t>Z regionů v ČR hrozil přesun do přechodných regionů Jihomoravskému a Středočeskému kraji, nakonec zůstaly těsně pod 75 % průměrného HDP v EU.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4670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MMR projednává materiály k budoucí kohezní politice k tomu vniklých orgánech</a:t>
            </a:r>
            <a:r>
              <a:rPr lang="cs-CZ" baseline="0" dirty="0" smtClean="0"/>
              <a:t> a pracovních skupinách.</a:t>
            </a:r>
          </a:p>
          <a:p>
            <a:r>
              <a:rPr lang="cs-CZ" baseline="0" dirty="0" smtClean="0"/>
              <a:t>Nad rámec těchto pracovních skupin existují pracovní skupiny na většině zapojených ministerstvech.</a:t>
            </a:r>
          </a:p>
          <a:p>
            <a:r>
              <a:rPr lang="cs-CZ" baseline="0" dirty="0" smtClean="0"/>
              <a:t>Dále jsou zde poradní orgány vlády a parlamentu jako je </a:t>
            </a:r>
            <a:r>
              <a:rPr lang="cs-CZ" sz="1200" dirty="0" smtClean="0"/>
              <a:t>Výboru pro veřejnou správu a regionální rozvoj, NERV apod.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Rámcová</a:t>
            </a:r>
            <a:r>
              <a:rPr lang="cs-CZ" b="1" baseline="0" dirty="0" smtClean="0"/>
              <a:t> pozice </a:t>
            </a:r>
            <a:r>
              <a:rPr lang="cs-CZ" baseline="0" dirty="0" smtClean="0"/>
              <a:t>je dokument, jímž ČR oficiálně reaguje na návrhy EK.</a:t>
            </a:r>
          </a:p>
          <a:p>
            <a:endParaRPr lang="cs-CZ" dirty="0" smtClean="0"/>
          </a:p>
          <a:p>
            <a:r>
              <a:rPr lang="cs-CZ" b="1" dirty="0" smtClean="0"/>
              <a:t>Národní program reforem </a:t>
            </a:r>
            <a:r>
              <a:rPr lang="cs-CZ" dirty="0" smtClean="0"/>
              <a:t>je dokument, který si vyžádala EK,</a:t>
            </a:r>
            <a:r>
              <a:rPr lang="cs-CZ" baseline="0" dirty="0" smtClean="0"/>
              <a:t> i když jej vláda vydává za svou strategii jak zabránit krizi.</a:t>
            </a:r>
          </a:p>
          <a:p>
            <a:r>
              <a:rPr lang="cs-CZ" baseline="0" dirty="0" smtClean="0"/>
              <a:t>Program je ročně vyhodnocován a upravován.</a:t>
            </a:r>
          </a:p>
          <a:p>
            <a:r>
              <a:rPr lang="cs-CZ" baseline="0" dirty="0" smtClean="0"/>
              <a:t>V současnosti je považován za základní východisko ČR pro KP 2014+  a všechny návrhy jsou k němu vztahovány.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Návrh národních rozvojových priorit</a:t>
            </a:r>
            <a:r>
              <a:rPr lang="cs-CZ" baseline="0" dirty="0" smtClean="0"/>
              <a:t> jedná se o vymezení priorit, které chce ČR řešit z kohezní politiky – více viz další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Poslední vládou schválený</a:t>
            </a:r>
            <a:r>
              <a:rPr lang="cs-CZ" baseline="0" dirty="0" smtClean="0"/>
              <a:t> vstup ČR pro kohezní politiku 2014+.</a:t>
            </a:r>
          </a:p>
          <a:p>
            <a:endParaRPr lang="cs-CZ" baseline="0" dirty="0" smtClean="0"/>
          </a:p>
          <a:p>
            <a:r>
              <a:rPr lang="cs-CZ" baseline="0" dirty="0" smtClean="0"/>
              <a:t>Priority vázány na strategii Evropa 2020 a Národní program reforem.</a:t>
            </a:r>
          </a:p>
          <a:p>
            <a:endParaRPr lang="cs-CZ" baseline="0" dirty="0" smtClean="0"/>
          </a:p>
          <a:p>
            <a:r>
              <a:rPr lang="cs-CZ" baseline="0" dirty="0" smtClean="0"/>
              <a:t>Uvedené priority jsou nyní rozpracovávány viz dále.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6534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rgbClr val="FF9900"/>
                </a:solidFill>
              </a:rPr>
              <a:t>Východiska EU pro zaměření priorit Olomouckého </a:t>
            </a:r>
            <a:r>
              <a:rPr lang="cs-CZ" sz="3600" smtClean="0">
                <a:solidFill>
                  <a:srgbClr val="FF9900"/>
                </a:solidFill>
              </a:rPr>
              <a:t>kraje </a:t>
            </a:r>
            <a:br>
              <a:rPr lang="cs-CZ" sz="3600" smtClean="0">
                <a:solidFill>
                  <a:srgbClr val="FF9900"/>
                </a:solidFill>
              </a:rPr>
            </a:br>
            <a:r>
              <a:rPr lang="cs-CZ" sz="3600" smtClean="0">
                <a:solidFill>
                  <a:srgbClr val="FF9900"/>
                </a:solidFill>
              </a:rPr>
              <a:t>v </a:t>
            </a:r>
            <a:r>
              <a:rPr lang="cs-CZ" sz="3600" dirty="0" smtClean="0">
                <a:solidFill>
                  <a:srgbClr val="FF9900"/>
                </a:solidFill>
              </a:rPr>
              <a:t>kohezní politice EU 2014+ 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2600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/>
              <a:t>Budoucnost Olomouckého kraje v rámci kohezní politiky EU 2014+, </a:t>
            </a:r>
            <a:endParaRPr lang="cs-CZ" sz="2000" dirty="0"/>
          </a:p>
          <a:p>
            <a:r>
              <a:rPr lang="cs-CZ" sz="2000" dirty="0" smtClean="0"/>
              <a:t>18. 9. 2012, Olomouc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424862" cy="511242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cs-CZ" sz="1800" dirty="0" smtClean="0"/>
              <a:t>Tematické okruhy</a:t>
            </a:r>
          </a:p>
          <a:p>
            <a:pPr marL="0" algn="just">
              <a:lnSpc>
                <a:spcPct val="90000"/>
              </a:lnSpc>
              <a:buFontTx/>
              <a:buChar char="-"/>
            </a:pPr>
            <a:r>
              <a:rPr lang="cs-CZ" sz="1800" b="0" dirty="0" smtClean="0">
                <a:solidFill>
                  <a:srgbClr val="33339A"/>
                </a:solidFill>
              </a:rPr>
              <a:t>převodníky mezi národními prioritami a budoucími operačními programy</a:t>
            </a:r>
          </a:p>
          <a:p>
            <a:pPr marL="0" algn="just">
              <a:lnSpc>
                <a:spcPct val="90000"/>
              </a:lnSpc>
              <a:buFontTx/>
              <a:buChar char="-"/>
            </a:pPr>
            <a:r>
              <a:rPr lang="cs-CZ" sz="1800" b="0" dirty="0" smtClean="0">
                <a:solidFill>
                  <a:srgbClr val="33339A"/>
                </a:solidFill>
              </a:rPr>
              <a:t>Rozpracovány do tzv. karet tematických </a:t>
            </a:r>
          </a:p>
          <a:p>
            <a:pPr marL="800100" lvl="2" algn="just">
              <a:lnSpc>
                <a:spcPct val="90000"/>
              </a:lnSpc>
              <a:buFontTx/>
              <a:buChar char="-"/>
            </a:pPr>
            <a:r>
              <a:rPr lang="cs-CZ" sz="1800" b="0" dirty="0" smtClean="0">
                <a:solidFill>
                  <a:srgbClr val="33339A"/>
                </a:solidFill>
              </a:rPr>
              <a:t>Náhrada za Národní strategický referenční rámec</a:t>
            </a:r>
          </a:p>
          <a:p>
            <a:pPr marL="800100" lvl="2" algn="just">
              <a:lnSpc>
                <a:spcPct val="90000"/>
              </a:lnSpc>
              <a:buFontTx/>
              <a:buChar char="-"/>
            </a:pPr>
            <a:r>
              <a:rPr lang="cs-CZ" sz="1800" b="0" dirty="0" smtClean="0">
                <a:solidFill>
                  <a:srgbClr val="33339A"/>
                </a:solidFill>
              </a:rPr>
              <a:t>Popis, vazby na strategie a priority ČR a EU, cíle a zaměření, cílové skupiny, indikátory, územní rozměr, implementace, podmínky čerpání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sz="900" b="0" dirty="0" smtClean="0">
              <a:solidFill>
                <a:schemeClr val="accent2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1800" b="0" dirty="0" smtClean="0">
                <a:solidFill>
                  <a:schemeClr val="accent2"/>
                </a:solidFill>
              </a:rPr>
              <a:t>Seznam tematických okruhů:</a:t>
            </a:r>
            <a:endParaRPr lang="cs-CZ" sz="1800" b="0" dirty="0">
              <a:solidFill>
                <a:schemeClr val="accent2"/>
              </a:solidFill>
            </a:endParaRP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>
                <a:solidFill>
                  <a:schemeClr val="accent2"/>
                </a:solidFill>
              </a:rPr>
              <a:t>Funkční výzkumný a inovační systém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 smtClean="0">
                <a:solidFill>
                  <a:schemeClr val="accent2"/>
                </a:solidFill>
              </a:rPr>
              <a:t>Konkurenceschopné </a:t>
            </a:r>
            <a:r>
              <a:rPr lang="cs-CZ" sz="1800" b="0" dirty="0">
                <a:solidFill>
                  <a:schemeClr val="accent2"/>
                </a:solidFill>
              </a:rPr>
              <a:t>podniky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>
                <a:solidFill>
                  <a:schemeClr val="accent2"/>
                </a:solidFill>
              </a:rPr>
              <a:t>Životní prostředí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>
                <a:solidFill>
                  <a:schemeClr val="accent2"/>
                </a:solidFill>
              </a:rPr>
              <a:t>Mobilita, dostupnost, sítě a energie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>
                <a:solidFill>
                  <a:schemeClr val="accent2"/>
                </a:solidFill>
              </a:rPr>
              <a:t>Efektivní trh práce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 smtClean="0">
                <a:solidFill>
                  <a:schemeClr val="accent2"/>
                </a:solidFill>
              </a:rPr>
              <a:t>Boj </a:t>
            </a:r>
            <a:r>
              <a:rPr lang="cs-CZ" sz="1800" b="0" dirty="0">
                <a:solidFill>
                  <a:schemeClr val="accent2"/>
                </a:solidFill>
              </a:rPr>
              <a:t>s chudobou, inkluze a zdraví</a:t>
            </a:r>
          </a:p>
          <a:p>
            <a:pPr marL="457200" indent="-457200" algn="just">
              <a:lnSpc>
                <a:spcPct val="90000"/>
              </a:lnSpc>
              <a:buAutoNum type="arabicPeriod"/>
            </a:pPr>
            <a:r>
              <a:rPr lang="cs-CZ" sz="1800" b="0" dirty="0" smtClean="0">
                <a:solidFill>
                  <a:schemeClr val="accent2"/>
                </a:solidFill>
              </a:rPr>
              <a:t>Efektivní správa a instituce</a:t>
            </a:r>
          </a:p>
          <a:p>
            <a:pPr marL="457200" indent="-457200" algn="just">
              <a:lnSpc>
                <a:spcPct val="90000"/>
              </a:lnSpc>
              <a:buAutoNum type="arabicPeriod"/>
            </a:pPr>
            <a:r>
              <a:rPr lang="cs-CZ" sz="1800" b="0" dirty="0" smtClean="0">
                <a:solidFill>
                  <a:schemeClr val="accent2"/>
                </a:solidFill>
              </a:rPr>
              <a:t>Integrovaný rozvoj území – vazba na všechny tematické cíle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sz="1800" b="0" dirty="0">
              <a:solidFill>
                <a:schemeClr val="accent2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sz="1800" b="0" dirty="0" smtClean="0">
              <a:solidFill>
                <a:schemeClr val="accent2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Tematické okruhy – MMR ČR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983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184576"/>
          </a:xfrm>
        </p:spPr>
        <p:txBody>
          <a:bodyPr/>
          <a:lstStyle/>
          <a:p>
            <a:r>
              <a:rPr lang="cs-CZ" sz="1800" dirty="0" smtClean="0"/>
              <a:t>Vymezení operačních programů pro programové období 2014-2020 – návrh, vzatý na vědomí Vládou ČR dne 6. června 2012</a:t>
            </a:r>
          </a:p>
          <a:p>
            <a:pPr algn="just"/>
            <a:r>
              <a:rPr lang="cs-CZ" sz="1800" dirty="0" smtClean="0">
                <a:solidFill>
                  <a:srgbClr val="33339A"/>
                </a:solidFill>
              </a:rPr>
              <a:t>Operační program Podnikání a inovace pro konkurenceschopnost </a:t>
            </a:r>
            <a:r>
              <a:rPr lang="cs-CZ" sz="1800" b="0" dirty="0" smtClean="0">
                <a:solidFill>
                  <a:srgbClr val="33339A"/>
                </a:solidFill>
              </a:rPr>
              <a:t>– řídící orgán: Ministerstvo průmyslu a obchodu</a:t>
            </a:r>
          </a:p>
          <a:p>
            <a:pPr algn="just"/>
            <a:r>
              <a:rPr lang="cs-CZ" sz="1800" dirty="0" smtClean="0">
                <a:solidFill>
                  <a:srgbClr val="33339A"/>
                </a:solidFill>
              </a:rPr>
              <a:t>Operační program Páteřní infrastruktura</a:t>
            </a:r>
            <a:r>
              <a:rPr lang="cs-CZ" sz="1800" dirty="0">
                <a:solidFill>
                  <a:srgbClr val="33339A"/>
                </a:solidFill>
              </a:rPr>
              <a:t> </a:t>
            </a:r>
            <a:r>
              <a:rPr lang="cs-CZ" sz="1800" b="0" dirty="0">
                <a:solidFill>
                  <a:srgbClr val="33339A"/>
                </a:solidFill>
              </a:rPr>
              <a:t>– řídící orgán: </a:t>
            </a:r>
            <a:r>
              <a:rPr lang="cs-CZ" sz="1800" b="0" dirty="0" smtClean="0">
                <a:solidFill>
                  <a:srgbClr val="33339A"/>
                </a:solidFill>
              </a:rPr>
              <a:t>Ministerstvo dopravy</a:t>
            </a:r>
          </a:p>
          <a:p>
            <a:pPr algn="just"/>
            <a:r>
              <a:rPr lang="cs-CZ" sz="1800" dirty="0" smtClean="0">
                <a:solidFill>
                  <a:srgbClr val="33339A"/>
                </a:solidFill>
              </a:rPr>
              <a:t>Operační program Zaměstnanost a vzdělávání </a:t>
            </a:r>
            <a:r>
              <a:rPr lang="cs-CZ" sz="1800" b="0" dirty="0">
                <a:solidFill>
                  <a:srgbClr val="33339A"/>
                </a:solidFill>
              </a:rPr>
              <a:t>– řídící orgán: </a:t>
            </a:r>
            <a:r>
              <a:rPr lang="cs-CZ" sz="1800" b="0" dirty="0" smtClean="0">
                <a:solidFill>
                  <a:srgbClr val="33339A"/>
                </a:solidFill>
              </a:rPr>
              <a:t>Ministerstvo práce a sociálních věcí</a:t>
            </a:r>
          </a:p>
          <a:p>
            <a:pPr algn="just"/>
            <a:r>
              <a:rPr lang="cs-CZ" sz="1800" dirty="0" smtClean="0">
                <a:solidFill>
                  <a:srgbClr val="33339A"/>
                </a:solidFill>
              </a:rPr>
              <a:t>Integrovaný regionální operační program</a:t>
            </a:r>
            <a:r>
              <a:rPr lang="cs-CZ" sz="1800" dirty="0">
                <a:solidFill>
                  <a:srgbClr val="33339A"/>
                </a:solidFill>
              </a:rPr>
              <a:t> </a:t>
            </a:r>
            <a:r>
              <a:rPr lang="cs-CZ" sz="1800" b="0" dirty="0">
                <a:solidFill>
                  <a:srgbClr val="33339A"/>
                </a:solidFill>
              </a:rPr>
              <a:t>– řídící orgán: </a:t>
            </a:r>
            <a:r>
              <a:rPr lang="cs-CZ" sz="1800" b="0" dirty="0" smtClean="0">
                <a:solidFill>
                  <a:srgbClr val="33339A"/>
                </a:solidFill>
              </a:rPr>
              <a:t>Ministerstvo pro místní rozvoj</a:t>
            </a:r>
          </a:p>
          <a:p>
            <a:pPr algn="just"/>
            <a:r>
              <a:rPr lang="cs-CZ" sz="1800" dirty="0" smtClean="0">
                <a:solidFill>
                  <a:srgbClr val="33339A"/>
                </a:solidFill>
              </a:rPr>
              <a:t>Operační program Praha – pól růstu ČR</a:t>
            </a:r>
            <a:r>
              <a:rPr lang="cs-CZ" sz="1800" dirty="0">
                <a:solidFill>
                  <a:srgbClr val="33339A"/>
                </a:solidFill>
              </a:rPr>
              <a:t> </a:t>
            </a:r>
            <a:r>
              <a:rPr lang="cs-CZ" sz="1800" b="0" dirty="0">
                <a:solidFill>
                  <a:srgbClr val="33339A"/>
                </a:solidFill>
              </a:rPr>
              <a:t>– řídící orgán</a:t>
            </a:r>
            <a:r>
              <a:rPr lang="cs-CZ" sz="1800" b="0" dirty="0" smtClean="0">
                <a:solidFill>
                  <a:srgbClr val="33339A"/>
                </a:solidFill>
              </a:rPr>
              <a:t>: Magistrát hlavního města Prahy </a:t>
            </a:r>
          </a:p>
          <a:p>
            <a:pPr algn="just"/>
            <a:r>
              <a:rPr lang="cs-CZ" sz="1800" dirty="0" smtClean="0">
                <a:solidFill>
                  <a:srgbClr val="33339A"/>
                </a:solidFill>
              </a:rPr>
              <a:t>Operační program Technická pomoc</a:t>
            </a:r>
            <a:r>
              <a:rPr lang="cs-CZ" sz="1800" dirty="0">
                <a:solidFill>
                  <a:srgbClr val="33339A"/>
                </a:solidFill>
              </a:rPr>
              <a:t> </a:t>
            </a:r>
            <a:r>
              <a:rPr lang="cs-CZ" sz="1800" b="0" dirty="0">
                <a:solidFill>
                  <a:srgbClr val="33339A"/>
                </a:solidFill>
              </a:rPr>
              <a:t>– řídící orgán: </a:t>
            </a:r>
            <a:r>
              <a:rPr lang="cs-CZ" sz="1800" b="0" dirty="0" smtClean="0">
                <a:solidFill>
                  <a:srgbClr val="33339A"/>
                </a:solidFill>
              </a:rPr>
              <a:t>Ministerstvo pro místní rozvoj</a:t>
            </a:r>
          </a:p>
          <a:p>
            <a:pPr algn="just"/>
            <a:r>
              <a:rPr lang="cs-CZ" sz="1800" b="0" dirty="0" smtClean="0">
                <a:solidFill>
                  <a:srgbClr val="33339A"/>
                </a:solidFill>
              </a:rPr>
              <a:t>Nad návrhem Operačních programů se stále jedná:</a:t>
            </a:r>
          </a:p>
          <a:p>
            <a:pPr lvl="1" algn="just">
              <a:buFont typeface="Arial" pitchFamily="34" charset="0"/>
              <a:buChar char="•"/>
            </a:pPr>
            <a:r>
              <a:rPr lang="cs-CZ" sz="1600" b="0" i="1" dirty="0">
                <a:solidFill>
                  <a:srgbClr val="33339A"/>
                </a:solidFill>
              </a:rPr>
              <a:t>Uvažuje se o operačním programu řízeném MŠMT a programu řízeném </a:t>
            </a:r>
            <a:r>
              <a:rPr lang="cs-CZ" sz="1600" b="0" i="1" dirty="0" smtClean="0">
                <a:solidFill>
                  <a:srgbClr val="33339A"/>
                </a:solidFill>
              </a:rPr>
              <a:t>MŽP</a:t>
            </a:r>
          </a:p>
          <a:p>
            <a:pPr lvl="1" algn="just">
              <a:buFont typeface="Arial" pitchFamily="34" charset="0"/>
              <a:buChar char="•"/>
            </a:pPr>
            <a:r>
              <a:rPr lang="cs-CZ" sz="1600" b="0" i="1" dirty="0" smtClean="0">
                <a:solidFill>
                  <a:srgbClr val="33339A"/>
                </a:solidFill>
              </a:rPr>
              <a:t>Existence </a:t>
            </a:r>
            <a:r>
              <a:rPr lang="cs-CZ" sz="1600" b="0" i="1" dirty="0" err="1">
                <a:solidFill>
                  <a:srgbClr val="33339A"/>
                </a:solidFill>
              </a:rPr>
              <a:t>ROPů</a:t>
            </a:r>
            <a:r>
              <a:rPr lang="cs-CZ" sz="1600" b="0" i="1" dirty="0">
                <a:solidFill>
                  <a:srgbClr val="33339A"/>
                </a:solidFill>
              </a:rPr>
              <a:t> nebyla v žádné vládě předložené </a:t>
            </a:r>
            <a:r>
              <a:rPr lang="cs-CZ" sz="1600" b="0" i="1" dirty="0" smtClean="0">
                <a:solidFill>
                  <a:srgbClr val="33339A"/>
                </a:solidFill>
              </a:rPr>
              <a:t>variantě</a:t>
            </a:r>
            <a:endParaRPr lang="cs-CZ" sz="1600" b="0" dirty="0">
              <a:solidFill>
                <a:srgbClr val="33339A"/>
              </a:solidFill>
            </a:endParaRPr>
          </a:p>
          <a:p>
            <a:pPr algn="just"/>
            <a:endParaRPr lang="cs-CZ" sz="1800" b="0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2000" dirty="0" smtClean="0"/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4681537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Návrh operačních programů – MMR ČR</a:t>
            </a:r>
            <a:endParaRPr lang="cs-CZ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119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51987" cy="625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AD28-FD34-4F86-94F5-A8EBA202B1D1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1029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2000" dirty="0"/>
              <a:t>Další kroky přípravy KP 2014+: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Vymezení operačních programů – 4/2012-12/2012 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Příprava Dohody o spolupráci pro rozvoj a investice – 4/2012-12/2012</a:t>
            </a:r>
          </a:p>
          <a:p>
            <a:pPr lvl="1" algn="just">
              <a:lnSpc>
                <a:spcPct val="90000"/>
              </a:lnSpc>
            </a:pPr>
            <a:r>
              <a:rPr lang="cs-CZ" sz="2000" b="0" dirty="0" smtClean="0"/>
              <a:t>Vyjednávání s EK zahájeno v září</a:t>
            </a:r>
            <a:endParaRPr lang="cs-CZ" sz="20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Schválení Víceletého finančního rámce EU na období 2014 až 2020 – 12/2012</a:t>
            </a:r>
          </a:p>
          <a:p>
            <a:pPr lvl="1"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Rozdělení financí mezi jednotlivé fondy a nástroje (ESF, ERDF, FS, EAFRD, </a:t>
            </a:r>
            <a:r>
              <a:rPr lang="cs-CZ" sz="2000" b="0" dirty="0" err="1" smtClean="0">
                <a:solidFill>
                  <a:srgbClr val="003994"/>
                </a:solidFill>
              </a:rPr>
              <a:t>Connecting</a:t>
            </a:r>
            <a:r>
              <a:rPr lang="cs-CZ" sz="2000" b="0" dirty="0" smtClean="0">
                <a:solidFill>
                  <a:srgbClr val="003994"/>
                </a:solidFill>
              </a:rPr>
              <a:t> </a:t>
            </a:r>
            <a:r>
              <a:rPr lang="cs-CZ" sz="2000" b="0" dirty="0" err="1" smtClean="0">
                <a:solidFill>
                  <a:srgbClr val="003994"/>
                </a:solidFill>
              </a:rPr>
              <a:t>Europe</a:t>
            </a:r>
            <a:r>
              <a:rPr lang="cs-CZ" sz="2000" b="0" dirty="0"/>
              <a:t> </a:t>
            </a:r>
            <a:r>
              <a:rPr lang="cs-CZ" sz="2000" b="0" dirty="0" smtClean="0"/>
              <a:t>atd.)</a:t>
            </a:r>
          </a:p>
          <a:p>
            <a:pPr lvl="1"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Stanovení finančních alokací pro jednotlivé členské státy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Dopracování návrhů operačních programů v souladu s výsledky jednání s EK – 1/2013-11/2013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Odsouhlasení operačních programů EK – 11/2013-12/2013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Zahájení realizace operačních programů – 1/2014</a:t>
            </a:r>
          </a:p>
          <a:p>
            <a:pPr algn="just">
              <a:lnSpc>
                <a:spcPct val="90000"/>
              </a:lnSpc>
            </a:pPr>
            <a:endParaRPr lang="cs-CZ" b="0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sz="2000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Časový plán na další období ČR a EU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467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3500439"/>
            <a:ext cx="8424862" cy="1440730"/>
          </a:xfrm>
        </p:spPr>
        <p:txBody>
          <a:bodyPr/>
          <a:lstStyle/>
          <a:p>
            <a:pPr algn="r">
              <a:buFontTx/>
              <a:buNone/>
            </a:pPr>
            <a:r>
              <a:rPr lang="cs-CZ" i="1" dirty="0">
                <a:solidFill>
                  <a:srgbClr val="003994"/>
                </a:solidFill>
              </a:rPr>
              <a:t>Ing. </a:t>
            </a:r>
            <a:r>
              <a:rPr lang="cs-CZ" i="1" dirty="0" smtClean="0">
                <a:solidFill>
                  <a:srgbClr val="003994"/>
                </a:solidFill>
              </a:rPr>
              <a:t>Pavel Horák</a:t>
            </a:r>
            <a:endParaRPr lang="cs-CZ" i="1" dirty="0">
              <a:solidFill>
                <a:srgbClr val="003994"/>
              </a:solidFill>
            </a:endParaRPr>
          </a:p>
          <a:p>
            <a:pPr algn="r">
              <a:buFontTx/>
              <a:buNone/>
            </a:pPr>
            <a:r>
              <a:rPr lang="cs-CZ" i="1" dirty="0" smtClean="0">
                <a:solidFill>
                  <a:srgbClr val="003994"/>
                </a:solidFill>
              </a:rPr>
              <a:t>Náměstek hejtmana</a:t>
            </a:r>
            <a:endParaRPr lang="cs-CZ" i="1" dirty="0">
              <a:solidFill>
                <a:srgbClr val="003994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11188" y="1989138"/>
            <a:ext cx="7772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solidFill>
                  <a:srgbClr val="003994"/>
                </a:solidFill>
              </a:rPr>
              <a:t>Děkuji za pozornost</a:t>
            </a:r>
            <a:endParaRPr lang="cs-CZ" sz="2800" b="1" dirty="0">
              <a:solidFill>
                <a:srgbClr val="003994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2000" dirty="0" smtClean="0"/>
              <a:t>Příprava na kohezní politiku 2014+ na úrovni Evropské komise</a:t>
            </a:r>
            <a:endParaRPr lang="cs-CZ" sz="18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33339A"/>
                </a:solidFill>
              </a:rPr>
              <a:t>Strategická východiska</a:t>
            </a:r>
            <a:endParaRPr lang="cs-CZ" sz="1800" b="0" dirty="0">
              <a:solidFill>
                <a:srgbClr val="33339A"/>
              </a:solidFill>
            </a:endParaRPr>
          </a:p>
          <a:p>
            <a:r>
              <a:rPr lang="cs-CZ" sz="1800" b="0" dirty="0" smtClean="0">
                <a:solidFill>
                  <a:srgbClr val="33339A"/>
                </a:solidFill>
              </a:rPr>
              <a:t>Finanční rámec</a:t>
            </a:r>
            <a:endParaRPr lang="cs-CZ" sz="1800" b="0" dirty="0">
              <a:solidFill>
                <a:srgbClr val="33339A"/>
              </a:solidFill>
            </a:endParaRPr>
          </a:p>
          <a:p>
            <a:r>
              <a:rPr lang="cs-CZ" sz="1800" b="0" dirty="0" smtClean="0">
                <a:solidFill>
                  <a:srgbClr val="33339A"/>
                </a:solidFill>
              </a:rPr>
              <a:t>Podporovaná území</a:t>
            </a:r>
            <a:endParaRPr lang="cs-CZ" sz="1800" b="0" dirty="0">
              <a:solidFill>
                <a:srgbClr val="33339A"/>
              </a:solidFill>
            </a:endParaRPr>
          </a:p>
          <a:p>
            <a:pPr algn="just">
              <a:lnSpc>
                <a:spcPct val="90000"/>
              </a:lnSpc>
            </a:pPr>
            <a:endParaRPr lang="cs-CZ" sz="1800" b="0" dirty="0" smtClean="0">
              <a:solidFill>
                <a:srgbClr val="003994"/>
              </a:solidFill>
            </a:endParaRPr>
          </a:p>
          <a:p>
            <a:r>
              <a:rPr lang="cs-CZ" sz="2000" dirty="0" smtClean="0"/>
              <a:t>Příprava na kohezní politiku 2014+ na úrovni ČR</a:t>
            </a:r>
            <a:endParaRPr lang="cs-CZ" sz="2000" b="0" dirty="0" smtClean="0">
              <a:solidFill>
                <a:srgbClr val="33339A"/>
              </a:solidFill>
            </a:endParaRPr>
          </a:p>
          <a:p>
            <a:r>
              <a:rPr lang="cs-CZ" sz="1800" b="0" dirty="0" smtClean="0">
                <a:solidFill>
                  <a:srgbClr val="33339A"/>
                </a:solidFill>
              </a:rPr>
              <a:t>Strategická východiska</a:t>
            </a:r>
          </a:p>
          <a:p>
            <a:r>
              <a:rPr lang="cs-CZ" sz="1800" b="0" dirty="0" smtClean="0">
                <a:solidFill>
                  <a:srgbClr val="33339A"/>
                </a:solidFill>
              </a:rPr>
              <a:t>Národní priority a cíle</a:t>
            </a:r>
          </a:p>
          <a:p>
            <a:r>
              <a:rPr lang="cs-CZ" sz="1800" b="0" dirty="0" smtClean="0">
                <a:solidFill>
                  <a:srgbClr val="33339A"/>
                </a:solidFill>
              </a:rPr>
              <a:t>Návrh operačních programů</a:t>
            </a:r>
            <a:endParaRPr lang="cs-CZ" sz="1800" b="0" dirty="0">
              <a:solidFill>
                <a:srgbClr val="33339A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Obsah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3770387" y="6381750"/>
            <a:ext cx="1619672" cy="476250"/>
          </a:xfrm>
        </p:spPr>
        <p:txBody>
          <a:bodyPr/>
          <a:lstStyle/>
          <a:p>
            <a:pPr algn="ctr"/>
            <a:fld id="{57167D27-7101-4338-82A1-62DB34D25E34}" type="slidenum">
              <a:rPr lang="cs-CZ" smtClean="0"/>
              <a:pPr algn="ctr"/>
              <a:t>2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2000" dirty="0" smtClean="0"/>
              <a:t>Strategie Evropa 2020 − Strategie </a:t>
            </a:r>
            <a:r>
              <a:rPr lang="cs-CZ" sz="2000" dirty="0"/>
              <a:t>pro inteligentní a udržitelný růst podporující začlenění</a:t>
            </a:r>
            <a:r>
              <a:rPr lang="cs-CZ" sz="2000" dirty="0" smtClean="0"/>
              <a:t> 	</a:t>
            </a:r>
            <a:r>
              <a:rPr lang="cs-CZ" sz="2000" b="0" dirty="0" smtClean="0">
                <a:solidFill>
                  <a:srgbClr val="33339A"/>
                </a:solidFill>
              </a:rPr>
              <a:t>(3/2010)</a:t>
            </a: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003994"/>
                </a:solidFill>
              </a:rPr>
              <a:t>Vize EU do roku 2020, priority EU:</a:t>
            </a: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33339A"/>
                </a:solidFill>
              </a:rPr>
              <a:t>Inteligentní </a:t>
            </a:r>
            <a:r>
              <a:rPr lang="cs-CZ" sz="1800" b="0" dirty="0">
                <a:solidFill>
                  <a:srgbClr val="33339A"/>
                </a:solidFill>
              </a:rPr>
              <a:t>růst: rozvíjet ekonomiku založenou na znalostech a inovacích.</a:t>
            </a:r>
          </a:p>
          <a:p>
            <a:r>
              <a:rPr lang="cs-CZ" sz="1800" b="0" dirty="0">
                <a:solidFill>
                  <a:srgbClr val="33339A"/>
                </a:solidFill>
              </a:rPr>
              <a:t>Udržitelný růst: podporovat konkurenceschopnější a ekologičtější ekonomiku méně náročnou na </a:t>
            </a:r>
            <a:r>
              <a:rPr lang="cs-CZ" sz="1800" b="0" dirty="0" smtClean="0">
                <a:solidFill>
                  <a:srgbClr val="33339A"/>
                </a:solidFill>
              </a:rPr>
              <a:t>zdroje</a:t>
            </a:r>
            <a:endParaRPr lang="cs-CZ" sz="1800" b="0" dirty="0">
              <a:solidFill>
                <a:srgbClr val="33339A"/>
              </a:solidFill>
            </a:endParaRPr>
          </a:p>
          <a:p>
            <a:r>
              <a:rPr lang="cs-CZ" sz="1800" b="0" dirty="0">
                <a:solidFill>
                  <a:srgbClr val="33339A"/>
                </a:solidFill>
              </a:rPr>
              <a:t>Růst podporující začlenění: podporovat ekonomiku s vysokou zaměstnaností, jež se bude vyznačovat sociální a územní </a:t>
            </a:r>
            <a:r>
              <a:rPr lang="cs-CZ" sz="1800" b="0" dirty="0" smtClean="0">
                <a:solidFill>
                  <a:srgbClr val="33339A"/>
                </a:solidFill>
              </a:rPr>
              <a:t>soudržností</a:t>
            </a:r>
            <a:endParaRPr lang="cs-CZ" sz="1800" b="0" dirty="0">
              <a:solidFill>
                <a:srgbClr val="33339A"/>
              </a:solidFill>
            </a:endParaRPr>
          </a:p>
          <a:p>
            <a:pPr algn="just">
              <a:lnSpc>
                <a:spcPct val="90000"/>
              </a:lnSpc>
            </a:pPr>
            <a:endParaRPr lang="cs-CZ" sz="1800" b="0" dirty="0" smtClean="0">
              <a:solidFill>
                <a:srgbClr val="003994"/>
              </a:solidFill>
            </a:endParaRPr>
          </a:p>
          <a:p>
            <a:r>
              <a:rPr lang="cs-CZ" sz="2000" dirty="0" smtClean="0"/>
              <a:t>5. kohezní zpráva – Zpráva </a:t>
            </a:r>
            <a:r>
              <a:rPr lang="cs-CZ" sz="2000" dirty="0"/>
              <a:t>o hospodářské, sociální a územní soudržnosti: </a:t>
            </a:r>
            <a:r>
              <a:rPr lang="cs-CZ" sz="2000" dirty="0" smtClean="0"/>
              <a:t>budoucnost politiky soudržnosti </a:t>
            </a:r>
            <a:r>
              <a:rPr lang="cs-CZ" sz="2000" b="0" dirty="0" smtClean="0">
                <a:solidFill>
                  <a:srgbClr val="33339A"/>
                </a:solidFill>
              </a:rPr>
              <a:t>(11/2010)</a:t>
            </a:r>
          </a:p>
          <a:p>
            <a:r>
              <a:rPr lang="cs-CZ" sz="1800" b="0" dirty="0" smtClean="0">
                <a:solidFill>
                  <a:srgbClr val="33339A"/>
                </a:solidFill>
              </a:rPr>
              <a:t>Doporučuje kohezní politiku jako nástroj pro plnění strategie </a:t>
            </a:r>
            <a:r>
              <a:rPr lang="cs-CZ" sz="1800" b="0" dirty="0">
                <a:solidFill>
                  <a:srgbClr val="33339A"/>
                </a:solidFill>
              </a:rPr>
              <a:t>Evropa </a:t>
            </a:r>
            <a:r>
              <a:rPr lang="cs-CZ" sz="1800" b="0" dirty="0" smtClean="0">
                <a:solidFill>
                  <a:srgbClr val="33339A"/>
                </a:solidFill>
              </a:rPr>
              <a:t>2020</a:t>
            </a:r>
          </a:p>
          <a:p>
            <a:r>
              <a:rPr lang="cs-CZ" sz="1800" b="0" dirty="0" smtClean="0">
                <a:solidFill>
                  <a:srgbClr val="33339A"/>
                </a:solidFill>
              </a:rPr>
              <a:t>Doporučuje Smlouvy </a:t>
            </a:r>
            <a:r>
              <a:rPr lang="it-IT" sz="1800" b="0" dirty="0" smtClean="0">
                <a:solidFill>
                  <a:srgbClr val="33339A"/>
                </a:solidFill>
              </a:rPr>
              <a:t>o </a:t>
            </a:r>
            <a:r>
              <a:rPr lang="it-IT" sz="1800" b="0" dirty="0">
                <a:solidFill>
                  <a:srgbClr val="33339A"/>
                </a:solidFill>
              </a:rPr>
              <a:t>partnerství pro rozvoj a </a:t>
            </a:r>
            <a:r>
              <a:rPr lang="it-IT" sz="1800" b="0" dirty="0" smtClean="0">
                <a:solidFill>
                  <a:srgbClr val="33339A"/>
                </a:solidFill>
              </a:rPr>
              <a:t>investice</a:t>
            </a:r>
            <a:endParaRPr lang="cs-CZ" sz="1800" b="0" dirty="0" smtClean="0">
              <a:solidFill>
                <a:srgbClr val="33339A"/>
              </a:solidFill>
            </a:endParaRPr>
          </a:p>
          <a:p>
            <a:r>
              <a:rPr lang="cs-CZ" sz="1800" b="0" dirty="0" smtClean="0">
                <a:solidFill>
                  <a:srgbClr val="33339A"/>
                </a:solidFill>
              </a:rPr>
              <a:t>Další doporučení: menší počet priorit, </a:t>
            </a:r>
            <a:r>
              <a:rPr lang="cs-CZ" sz="1800" b="0" dirty="0" err="1" smtClean="0">
                <a:solidFill>
                  <a:srgbClr val="33339A"/>
                </a:solidFill>
              </a:rPr>
              <a:t>kondicionality</a:t>
            </a:r>
            <a:r>
              <a:rPr lang="cs-CZ" sz="1800" b="0" dirty="0" smtClean="0">
                <a:solidFill>
                  <a:srgbClr val="33339A"/>
                </a:solidFill>
              </a:rPr>
              <a:t>, odměny, monitoring a hodnocení, nové finanční zdroje, územní soudržnost, partnerství</a:t>
            </a:r>
            <a:endParaRPr lang="cs-CZ" sz="1800" b="0" dirty="0">
              <a:solidFill>
                <a:srgbClr val="33339A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Východiska EU pro zaměření KP 2014+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3770387" y="6381750"/>
            <a:ext cx="1619672" cy="476250"/>
          </a:xfrm>
        </p:spPr>
        <p:txBody>
          <a:bodyPr/>
          <a:lstStyle/>
          <a:p>
            <a:pPr algn="ctr"/>
            <a:fld id="{57167D27-7101-4338-82A1-62DB34D25E34}" type="slidenum">
              <a:rPr lang="cs-CZ" smtClean="0"/>
              <a:pPr algn="ct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608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2000" dirty="0" smtClean="0"/>
              <a:t>Návrhy Nařízení Evropské komise </a:t>
            </a:r>
            <a:r>
              <a:rPr lang="cs-CZ" sz="2000" b="0" dirty="0">
                <a:solidFill>
                  <a:srgbClr val="003994"/>
                </a:solidFill>
              </a:rPr>
              <a:t>(</a:t>
            </a:r>
            <a:r>
              <a:rPr lang="cs-CZ" sz="2000" b="0" dirty="0" smtClean="0">
                <a:solidFill>
                  <a:srgbClr val="003994"/>
                </a:solidFill>
              </a:rPr>
              <a:t>10/2011, 6/2012)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Vychází z 5. Kohezní zprávy</a:t>
            </a:r>
          </a:p>
          <a:p>
            <a:pPr algn="just">
              <a:lnSpc>
                <a:spcPct val="90000"/>
              </a:lnSpc>
            </a:pPr>
            <a:r>
              <a:rPr lang="cs-CZ" sz="2000" b="0" dirty="0">
                <a:solidFill>
                  <a:srgbClr val="003994"/>
                </a:solidFill>
              </a:rPr>
              <a:t>Tematická koncentrace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Strategický přístup, podmíněnost a výkonnost, společné řízení, místní rozvoj se zapojením místních komunit, finanční nástroje, monitorování a hodnocení, zjednodušená pravidla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Většina nařízení přepracována s členskými státy (6/2012)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Nedořešen Integrovaný přístup (předpoklad začátek 2013)</a:t>
            </a:r>
          </a:p>
          <a:p>
            <a:pPr algn="just">
              <a:lnSpc>
                <a:spcPct val="90000"/>
              </a:lnSpc>
            </a:pPr>
            <a:endParaRPr lang="cs-CZ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dirty="0"/>
              <a:t>Návrh Víceletého </a:t>
            </a:r>
            <a:r>
              <a:rPr lang="cs-CZ" sz="2000" dirty="0" err="1"/>
              <a:t>fin</a:t>
            </a:r>
            <a:r>
              <a:rPr lang="cs-CZ" sz="2000" dirty="0"/>
              <a:t>. rámce na období 2014 až 2020 </a:t>
            </a:r>
            <a:r>
              <a:rPr lang="cs-CZ" sz="2000" b="0" dirty="0">
                <a:solidFill>
                  <a:srgbClr val="003994"/>
                </a:solidFill>
              </a:rPr>
              <a:t>(</a:t>
            </a:r>
            <a:r>
              <a:rPr lang="cs-CZ" sz="2000" b="0" dirty="0" smtClean="0">
                <a:solidFill>
                  <a:srgbClr val="003994"/>
                </a:solidFill>
              </a:rPr>
              <a:t>6/2011)</a:t>
            </a:r>
            <a:endParaRPr lang="cs-CZ" sz="20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b="0" dirty="0">
                <a:solidFill>
                  <a:srgbClr val="003994"/>
                </a:solidFill>
              </a:rPr>
              <a:t>Stanovuje rozpočet EU, vč. rozdělení mezi fondy a další nástroje</a:t>
            </a:r>
          </a:p>
          <a:p>
            <a:pPr algn="just">
              <a:lnSpc>
                <a:spcPct val="90000"/>
              </a:lnSpc>
            </a:pPr>
            <a:r>
              <a:rPr lang="cs-CZ" sz="2000" b="0" dirty="0">
                <a:solidFill>
                  <a:srgbClr val="003994"/>
                </a:solidFill>
              </a:rPr>
              <a:t>Vychází z 5. Kohezní </a:t>
            </a:r>
            <a:r>
              <a:rPr lang="cs-CZ" sz="2000" b="0" dirty="0" smtClean="0">
                <a:solidFill>
                  <a:srgbClr val="003994"/>
                </a:solidFill>
              </a:rPr>
              <a:t>zprávy</a:t>
            </a:r>
            <a:endParaRPr lang="cs-CZ" sz="2000" b="0" dirty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sz="2000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Východiska EU pro zaměření KP 2014+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462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Finanční rámec</a:t>
            </a:r>
            <a:br>
              <a:rPr lang="cs-CZ" dirty="0" smtClean="0">
                <a:solidFill>
                  <a:srgbClr val="FF9900"/>
                </a:solidFill>
              </a:rPr>
            </a:br>
            <a:r>
              <a:rPr lang="cs-CZ" dirty="0" smtClean="0">
                <a:solidFill>
                  <a:srgbClr val="FF9900"/>
                </a:solidFill>
              </a:rPr>
              <a:t>KP 2014+</a:t>
            </a:r>
            <a:endParaRPr lang="cs-CZ" dirty="0">
              <a:solidFill>
                <a:srgbClr val="FF9900"/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434982"/>
              </p:ext>
            </p:extLst>
          </p:nvPr>
        </p:nvGraphicFramePr>
        <p:xfrm>
          <a:off x="323528" y="1844824"/>
          <a:ext cx="8568952" cy="4554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>
                          <a:solidFill>
                            <a:schemeClr val="accent2"/>
                          </a:solidFill>
                        </a:rPr>
                        <a:t>2007-2013</a:t>
                      </a:r>
                      <a:endParaRPr lang="cs-CZ" sz="18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>
                          <a:solidFill>
                            <a:schemeClr val="accent2"/>
                          </a:solidFill>
                        </a:rPr>
                        <a:t>2014-2020</a:t>
                      </a:r>
                      <a:endParaRPr lang="cs-CZ" sz="18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52463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Konvergence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&lt;75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% (pro CF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90% ) HDP EU 25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+ přechodná podpora (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&lt;75_HDP EU15, &gt;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75% HDP EU 25)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251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EUR (ČR téměř 27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EUR)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Méně rozvinuté regiony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&lt;75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% (pro FS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90% ) HDP EU 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221,3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EUR </a:t>
                      </a:r>
                      <a:r>
                        <a:rPr kumimoji="0" lang="cs-CZ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(ČR asi 20 </a:t>
                      </a:r>
                      <a:r>
                        <a:rPr kumimoji="0" lang="cs-CZ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EUR)</a:t>
                      </a:r>
                    </a:p>
                    <a:p>
                      <a:endParaRPr lang="cs-CZ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52463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Přechodné regiony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75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HDP EU 27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90%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38,9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EUR</a:t>
                      </a:r>
                    </a:p>
                  </a:txBody>
                  <a:tcPr/>
                </a:tc>
              </a:tr>
              <a:tr h="524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Regionální konkurenceschopnost a zaměstnanost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49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Více rozvinuté regiony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53,1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mld.EUR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  <a:p>
                      <a:endParaRPr lang="cs-CZ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524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Evropská územní spolupráce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7,75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mld.EUR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Územní spolupráce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11,7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mld.EUR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</a:tr>
              <a:tr h="5246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Connecting</a:t>
                      </a: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Europe</a:t>
                      </a: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–hlavně více rozvinuté regiony</a:t>
                      </a:r>
                      <a:endParaRPr kumimoji="0" lang="cs-CZ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40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mld.EUR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+ 10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z FS</a:t>
                      </a:r>
                    </a:p>
                  </a:txBody>
                  <a:tcPr/>
                </a:tc>
              </a:tr>
              <a:tr h="5246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Evropský zemědělský fond pro rozvoj venkova (vč. Leader +) a Evropský rybářský fond  mají vlastní právní základ a nejsou součástí politiky soudržnosti.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Evropský zemědělský fond pro rozvoj venkova a Evropský rybářský fond zahrnuty do společného rámce (CSF fondy)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23528" y="1340768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9900"/>
                </a:solidFill>
              </a:rPr>
              <a:t>Zeměpisné pokrytí podpory</a:t>
            </a:r>
            <a:endParaRPr lang="cs-CZ" b="1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94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Hlavní milníky</a:t>
            </a:r>
            <a:endParaRPr lang="cs-CZ" dirty="0">
              <a:solidFill>
                <a:srgbClr val="FF99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4" y="0"/>
            <a:ext cx="9175254" cy="683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311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1800" dirty="0" smtClean="0"/>
              <a:t>Vyjednáváním kohezní politiky 2014+ pověřeno Ministerstvo pro místní rozvoj ČR (MMR)</a:t>
            </a:r>
            <a:endParaRPr lang="cs-CZ" sz="18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1800" dirty="0" smtClean="0">
                <a:solidFill>
                  <a:srgbClr val="003994"/>
                </a:solidFill>
              </a:rPr>
              <a:t>Koordinační výbory Národního strategického rámce 2007-2013</a:t>
            </a: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003994"/>
                </a:solidFill>
              </a:rPr>
              <a:t>Řeší i přípravu kohezní politiky 2014+</a:t>
            </a: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003994"/>
                </a:solidFill>
              </a:rPr>
              <a:t>Zastoupeny ministerstva, kraje, odbory,  zaměstnavatelské svazy atd.</a:t>
            </a:r>
          </a:p>
          <a:p>
            <a:pPr algn="just">
              <a:lnSpc>
                <a:spcPct val="90000"/>
              </a:lnSpc>
            </a:pPr>
            <a:r>
              <a:rPr lang="cs-CZ" sz="1800" dirty="0" smtClean="0">
                <a:solidFill>
                  <a:srgbClr val="003994"/>
                </a:solidFill>
              </a:rPr>
              <a:t>Řídící </a:t>
            </a:r>
            <a:r>
              <a:rPr lang="cs-CZ" sz="1800" dirty="0">
                <a:solidFill>
                  <a:srgbClr val="003994"/>
                </a:solidFill>
              </a:rPr>
              <a:t>a </a:t>
            </a:r>
            <a:r>
              <a:rPr lang="cs-CZ" sz="1800" dirty="0" smtClean="0">
                <a:solidFill>
                  <a:srgbClr val="003994"/>
                </a:solidFill>
              </a:rPr>
              <a:t>koordinační výbor </a:t>
            </a:r>
            <a:r>
              <a:rPr lang="cs-CZ" sz="1800" dirty="0">
                <a:solidFill>
                  <a:srgbClr val="003994"/>
                </a:solidFill>
              </a:rPr>
              <a:t>pro budoucnost kohezní politiky EU </a:t>
            </a:r>
            <a:endParaRPr lang="cs-CZ" sz="180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003994"/>
                </a:solidFill>
              </a:rPr>
              <a:t>Ustaven usnesením vlády, jedná dle potřeby (1-2x ročně)</a:t>
            </a:r>
            <a:endParaRPr lang="cs-CZ" sz="18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1800" b="0" dirty="0">
                <a:solidFill>
                  <a:srgbClr val="003994"/>
                </a:solidFill>
              </a:rPr>
              <a:t>Zastoupeny ministerstva, kraje, odbory,  zaměstnavatelské svazy atd</a:t>
            </a:r>
            <a:r>
              <a:rPr lang="cs-CZ" sz="1800" b="0" dirty="0" smtClean="0">
                <a:solidFill>
                  <a:srgbClr val="003994"/>
                </a:solidFill>
              </a:rPr>
              <a:t>.</a:t>
            </a: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003994"/>
                </a:solidFill>
              </a:rPr>
              <a:t>Ustavena pracovní skupina „</a:t>
            </a:r>
            <a:r>
              <a:rPr lang="cs-CZ" sz="1800" b="0" dirty="0" err="1" smtClean="0">
                <a:solidFill>
                  <a:srgbClr val="003994"/>
                </a:solidFill>
              </a:rPr>
              <a:t>přejednávající</a:t>
            </a:r>
            <a:r>
              <a:rPr lang="cs-CZ" sz="1800" b="0" dirty="0" smtClean="0">
                <a:solidFill>
                  <a:srgbClr val="003994"/>
                </a:solidFill>
              </a:rPr>
              <a:t>“ podklady</a:t>
            </a:r>
            <a:endParaRPr lang="cs-CZ" sz="18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1800" dirty="0">
                <a:solidFill>
                  <a:srgbClr val="003994"/>
                </a:solidFill>
              </a:rPr>
              <a:t>Meziregionální pracovní skupina</a:t>
            </a: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003994"/>
                </a:solidFill>
              </a:rPr>
              <a:t>Zastoupeny </a:t>
            </a:r>
            <a:r>
              <a:rPr lang="cs-CZ" sz="1800" b="0" dirty="0">
                <a:solidFill>
                  <a:srgbClr val="003994"/>
                </a:solidFill>
              </a:rPr>
              <a:t>kraje, </a:t>
            </a:r>
            <a:r>
              <a:rPr lang="cs-CZ" sz="1800" b="0" dirty="0" smtClean="0">
                <a:solidFill>
                  <a:srgbClr val="003994"/>
                </a:solidFill>
              </a:rPr>
              <a:t>svaz měst a obcí</a:t>
            </a:r>
            <a:endParaRPr lang="cs-CZ" sz="18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1800" dirty="0">
                <a:solidFill>
                  <a:srgbClr val="003994"/>
                </a:solidFill>
              </a:rPr>
              <a:t>Pracovní skupina ke Strategii regionálního rozvoje 2014+</a:t>
            </a: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003994"/>
                </a:solidFill>
              </a:rPr>
              <a:t>Zastoupeny kraje</a:t>
            </a:r>
          </a:p>
          <a:p>
            <a:pPr algn="just">
              <a:lnSpc>
                <a:spcPct val="90000"/>
              </a:lnSpc>
            </a:pPr>
            <a:r>
              <a:rPr lang="cs-CZ" sz="1800" dirty="0" smtClean="0">
                <a:solidFill>
                  <a:srgbClr val="003994"/>
                </a:solidFill>
              </a:rPr>
              <a:t>Další pracovní skupiny ke kohezní politice 2014+ bez účasti krajů</a:t>
            </a:r>
            <a:endParaRPr lang="cs-CZ" sz="180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1800" b="0" dirty="0">
                <a:solidFill>
                  <a:srgbClr val="003994"/>
                </a:solidFill>
              </a:rPr>
              <a:t>Parlamentní konzultační skupina MMR pro budoucnost kohezní politiky </a:t>
            </a:r>
            <a:r>
              <a:rPr lang="cs-CZ" sz="1800" b="0" dirty="0" smtClean="0">
                <a:solidFill>
                  <a:srgbClr val="003994"/>
                </a:solidFill>
              </a:rPr>
              <a:t>EU</a:t>
            </a:r>
          </a:p>
          <a:p>
            <a:pPr algn="just">
              <a:lnSpc>
                <a:spcPct val="90000"/>
              </a:lnSpc>
            </a:pPr>
            <a:r>
              <a:rPr lang="cs-CZ" sz="1800" b="0" dirty="0">
                <a:solidFill>
                  <a:srgbClr val="003994"/>
                </a:solidFill>
              </a:rPr>
              <a:t>Expertní poradní </a:t>
            </a:r>
            <a:r>
              <a:rPr lang="cs-CZ" sz="1800" b="0" dirty="0" smtClean="0">
                <a:solidFill>
                  <a:srgbClr val="003994"/>
                </a:solidFill>
              </a:rPr>
              <a:t>skupina</a:t>
            </a: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003994"/>
                </a:solidFill>
              </a:rPr>
              <a:t>Mezirezortní pracovní skupina</a:t>
            </a:r>
            <a:endParaRPr lang="cs-CZ" sz="18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sz="1800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Pracovní tým v ČR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256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2000" dirty="0" smtClean="0"/>
              <a:t>Aktualizovaná Rámcová pozice ČR k budoucnosti kohezní politiky EU </a:t>
            </a:r>
            <a:r>
              <a:rPr lang="cs-CZ" sz="2000" b="0" dirty="0" smtClean="0">
                <a:solidFill>
                  <a:srgbClr val="003994"/>
                </a:solidFill>
              </a:rPr>
              <a:t> (1/2011, 1/2012)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Formulace základní pozice ČR ke klíčovým aspektům kohezní politiky EU 2014+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Reakce na návrhy v 5. kohezní zprávě (1/2011)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Pozice vůči návrhu Nařízení (1/2012)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Bude letos aktualizována – navazuje na přepracovaná Nařízení</a:t>
            </a:r>
          </a:p>
          <a:p>
            <a:pPr algn="just">
              <a:lnSpc>
                <a:spcPct val="90000"/>
              </a:lnSpc>
            </a:pPr>
            <a:endParaRPr lang="cs-CZ" sz="10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dirty="0" smtClean="0"/>
              <a:t>Národní </a:t>
            </a:r>
            <a:r>
              <a:rPr lang="cs-CZ" sz="2000" dirty="0"/>
              <a:t>program </a:t>
            </a:r>
            <a:r>
              <a:rPr lang="cs-CZ" sz="2000" dirty="0" smtClean="0"/>
              <a:t>reforem </a:t>
            </a:r>
            <a:r>
              <a:rPr lang="cs-CZ" sz="2000" b="0" dirty="0" smtClean="0">
                <a:solidFill>
                  <a:srgbClr val="003994"/>
                </a:solidFill>
              </a:rPr>
              <a:t>(2011</a:t>
            </a:r>
            <a:r>
              <a:rPr lang="cs-CZ" sz="2000" b="0" dirty="0">
                <a:solidFill>
                  <a:srgbClr val="003994"/>
                </a:solidFill>
              </a:rPr>
              <a:t>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Zpracován NERV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Říká jak ČR přispěje k plnění strategie Evropa 2020</a:t>
            </a:r>
          </a:p>
          <a:p>
            <a:pPr algn="just">
              <a:lnSpc>
                <a:spcPct val="90000"/>
              </a:lnSpc>
            </a:pPr>
            <a:endParaRPr lang="cs-CZ" sz="10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dirty="0" smtClean="0"/>
              <a:t>Souhrnný návrh zaměření kohezní politiky EU po roce 2013                v podmínkách ČR</a:t>
            </a:r>
            <a:r>
              <a:rPr lang="cs-CZ" sz="2000" b="0" dirty="0" smtClean="0">
                <a:solidFill>
                  <a:srgbClr val="003994"/>
                </a:solidFill>
              </a:rPr>
              <a:t> (8/2011)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Návrh národních rozvojových priorit ČR pro čerpání fondů EU po roce 2013</a:t>
            </a:r>
          </a:p>
          <a:p>
            <a:pPr algn="just">
              <a:lnSpc>
                <a:spcPct val="90000"/>
              </a:lnSpc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sz="2000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Východiska ČR pro zaměření KP 2014+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744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640960" cy="511242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cs-CZ" sz="2000" dirty="0" smtClean="0"/>
              <a:t>Usnesení Vlády ČR č. 650 ze dne 31. srpna 2011 </a:t>
            </a:r>
            <a:r>
              <a:rPr lang="cs-CZ" sz="1800" b="0" dirty="0">
                <a:solidFill>
                  <a:schemeClr val="accent2"/>
                </a:solidFill>
              </a:rPr>
              <a:t>(poslední schválený materiál)</a:t>
            </a:r>
            <a:endParaRPr lang="cs-CZ" sz="2000" b="0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sz="1000" b="0" dirty="0" smtClean="0"/>
          </a:p>
          <a:p>
            <a:pPr marL="0" indent="0" hangingPunct="0">
              <a:spcBef>
                <a:spcPts val="0"/>
              </a:spcBef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Vláda </a:t>
            </a:r>
            <a:r>
              <a:rPr lang="cs-CZ" sz="2000" b="0" dirty="0">
                <a:solidFill>
                  <a:schemeClr val="accent2"/>
                </a:solidFill>
              </a:rPr>
              <a:t>ČR </a:t>
            </a:r>
            <a:r>
              <a:rPr lang="cs-CZ" sz="2000" dirty="0">
                <a:solidFill>
                  <a:schemeClr val="accent2"/>
                </a:solidFill>
              </a:rPr>
              <a:t>bere na vědomí: </a:t>
            </a:r>
          </a:p>
          <a:p>
            <a:pPr marL="0" indent="0" algn="just" hangingPunct="0">
              <a:spcBef>
                <a:spcPts val="0"/>
              </a:spcBef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1</a:t>
            </a:r>
            <a:r>
              <a:rPr lang="cs-CZ" sz="2000" b="0" dirty="0">
                <a:solidFill>
                  <a:schemeClr val="accent2"/>
                </a:solidFill>
              </a:rPr>
              <a:t>. Souhrnný návrh zaměření budoucí kohezní politiky Evropské </a:t>
            </a:r>
            <a:r>
              <a:rPr lang="cs-CZ" sz="2000" b="0" dirty="0" smtClean="0">
                <a:solidFill>
                  <a:schemeClr val="accent2"/>
                </a:solidFill>
              </a:rPr>
              <a:t>	unie po </a:t>
            </a:r>
            <a:r>
              <a:rPr lang="cs-CZ" sz="2000" b="0" dirty="0">
                <a:solidFill>
                  <a:schemeClr val="accent2"/>
                </a:solidFill>
              </a:rPr>
              <a:t>roce 2013 v podmínkách České republiky, obsahující i </a:t>
            </a:r>
            <a:r>
              <a:rPr lang="cs-CZ" sz="2000" b="0" dirty="0" smtClean="0">
                <a:solidFill>
                  <a:schemeClr val="accent2"/>
                </a:solidFill>
              </a:rPr>
              <a:t>návrh </a:t>
            </a:r>
            <a:r>
              <a:rPr lang="cs-CZ" sz="2000" b="0" dirty="0">
                <a:solidFill>
                  <a:schemeClr val="accent2"/>
                </a:solidFill>
              </a:rPr>
              <a:t>rozvojových priorit pro čerpání fondů Evropské unie po </a:t>
            </a:r>
            <a:r>
              <a:rPr lang="cs-CZ" sz="2000" b="0" dirty="0" smtClean="0">
                <a:solidFill>
                  <a:schemeClr val="accent2"/>
                </a:solidFill>
              </a:rPr>
              <a:t>roce </a:t>
            </a:r>
            <a:r>
              <a:rPr lang="cs-CZ" sz="2000" b="0" dirty="0">
                <a:solidFill>
                  <a:schemeClr val="accent2"/>
                </a:solidFill>
              </a:rPr>
              <a:t>2013, obsažený v části III materiálu č.j. 836/11;</a:t>
            </a:r>
          </a:p>
          <a:p>
            <a:pPr marL="0" indent="0" algn="just" hangingPunct="0">
              <a:spcBef>
                <a:spcPts val="0"/>
              </a:spcBef>
              <a:buNone/>
            </a:pPr>
            <a:endParaRPr lang="cs-CZ" sz="2000" b="0" dirty="0" smtClean="0">
              <a:solidFill>
                <a:schemeClr val="accent2"/>
              </a:solidFill>
            </a:endParaRPr>
          </a:p>
          <a:p>
            <a:pPr marL="0" indent="0" algn="just" hangingPunct="0">
              <a:spcBef>
                <a:spcPts val="0"/>
              </a:spcBef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2</a:t>
            </a:r>
            <a:r>
              <a:rPr lang="cs-CZ" sz="2000" b="0" dirty="0">
                <a:solidFill>
                  <a:schemeClr val="accent2"/>
                </a:solidFill>
              </a:rPr>
              <a:t>. jako </a:t>
            </a:r>
            <a:r>
              <a:rPr lang="cs-CZ" sz="2000" dirty="0">
                <a:solidFill>
                  <a:schemeClr val="accent2"/>
                </a:solidFill>
              </a:rPr>
              <a:t>národní rozvojové priority</a:t>
            </a:r>
            <a:r>
              <a:rPr lang="cs-CZ" sz="2000" b="0" dirty="0">
                <a:solidFill>
                  <a:schemeClr val="accent2"/>
                </a:solidFill>
              </a:rPr>
              <a:t> pro vymezení operačních </a:t>
            </a:r>
            <a:r>
              <a:rPr lang="cs-CZ" sz="2000" b="0" dirty="0" smtClean="0">
                <a:solidFill>
                  <a:schemeClr val="accent2"/>
                </a:solidFill>
              </a:rPr>
              <a:t>programů </a:t>
            </a:r>
            <a:r>
              <a:rPr lang="cs-CZ" sz="2000" b="0" dirty="0">
                <a:solidFill>
                  <a:schemeClr val="accent2"/>
                </a:solidFill>
              </a:rPr>
              <a:t>pro programové období 2014 – </a:t>
            </a:r>
            <a:r>
              <a:rPr lang="cs-CZ" sz="2000" b="0" dirty="0" smtClean="0">
                <a:solidFill>
                  <a:schemeClr val="accent2"/>
                </a:solidFill>
              </a:rPr>
              <a:t>2020</a:t>
            </a:r>
          </a:p>
          <a:p>
            <a:pPr marL="0" indent="0" algn="just" hangingPunct="0">
              <a:spcBef>
                <a:spcPts val="0"/>
              </a:spcBef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a</a:t>
            </a:r>
            <a:r>
              <a:rPr lang="cs-CZ" sz="2000" b="0" dirty="0">
                <a:solidFill>
                  <a:schemeClr val="accent2"/>
                </a:solidFill>
              </a:rPr>
              <a:t>) </a:t>
            </a:r>
            <a:r>
              <a:rPr lang="cs-CZ" sz="2000" b="0" dirty="0" smtClean="0">
                <a:solidFill>
                  <a:schemeClr val="accent2"/>
                </a:solidFill>
              </a:rPr>
              <a:t>zvýšení </a:t>
            </a:r>
            <a:r>
              <a:rPr lang="cs-CZ" sz="2000" b="0" dirty="0">
                <a:solidFill>
                  <a:schemeClr val="accent2"/>
                </a:solidFill>
              </a:rPr>
              <a:t>konkurenceschopnosti </a:t>
            </a:r>
            <a:r>
              <a:rPr lang="cs-CZ" sz="2000" b="0" dirty="0" smtClean="0">
                <a:solidFill>
                  <a:schemeClr val="accent2"/>
                </a:solidFill>
              </a:rPr>
              <a:t>ekonomiky,</a:t>
            </a:r>
          </a:p>
          <a:p>
            <a:pPr marL="0" indent="0" algn="just" hangingPunct="0">
              <a:spcBef>
                <a:spcPts val="0"/>
              </a:spcBef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b</a:t>
            </a:r>
            <a:r>
              <a:rPr lang="cs-CZ" sz="2000" b="0" dirty="0">
                <a:solidFill>
                  <a:schemeClr val="accent2"/>
                </a:solidFill>
              </a:rPr>
              <a:t>) rozvoj páteřní infrastruktury,</a:t>
            </a:r>
          </a:p>
          <a:p>
            <a:pPr marL="0" indent="0" algn="just" hangingPunct="0">
              <a:spcBef>
                <a:spcPts val="0"/>
              </a:spcBef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c</a:t>
            </a:r>
            <a:r>
              <a:rPr lang="cs-CZ" sz="2000" b="0" dirty="0">
                <a:solidFill>
                  <a:schemeClr val="accent2"/>
                </a:solidFill>
              </a:rPr>
              <a:t>) zvyšování kvality a efektivity veřejné správy,</a:t>
            </a:r>
          </a:p>
          <a:p>
            <a:pPr marL="0" indent="0" algn="just" hangingPunct="0">
              <a:spcBef>
                <a:spcPts val="0"/>
              </a:spcBef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d</a:t>
            </a:r>
            <a:r>
              <a:rPr lang="cs-CZ" sz="2000" b="0" dirty="0">
                <a:solidFill>
                  <a:schemeClr val="accent2"/>
                </a:solidFill>
              </a:rPr>
              <a:t>) podpora sociálního začleňování, boje s chudobou a systému               </a:t>
            </a:r>
            <a:r>
              <a:rPr lang="cs-CZ" sz="2000" b="0" dirty="0" smtClean="0">
                <a:solidFill>
                  <a:schemeClr val="accent2"/>
                </a:solidFill>
              </a:rPr>
              <a:t>péče </a:t>
            </a:r>
            <a:r>
              <a:rPr lang="cs-CZ" sz="2000" b="0" dirty="0">
                <a:solidFill>
                  <a:schemeClr val="accent2"/>
                </a:solidFill>
              </a:rPr>
              <a:t>o </a:t>
            </a:r>
            <a:r>
              <a:rPr lang="cs-CZ" sz="2000" b="0" dirty="0" smtClean="0">
                <a:solidFill>
                  <a:schemeClr val="accent2"/>
                </a:solidFill>
              </a:rPr>
              <a:t>zdraví,</a:t>
            </a:r>
          </a:p>
          <a:p>
            <a:pPr marL="0" indent="0" algn="just" hangingPunct="0">
              <a:spcBef>
                <a:spcPts val="0"/>
              </a:spcBef>
              <a:buNone/>
            </a:pPr>
            <a:r>
              <a:rPr lang="cs-CZ" sz="2000" b="0" dirty="0" smtClean="0">
                <a:solidFill>
                  <a:schemeClr val="accent2"/>
                </a:solidFill>
              </a:rPr>
              <a:t>e</a:t>
            </a:r>
            <a:r>
              <a:rPr lang="cs-CZ" sz="2000" b="0" dirty="0">
                <a:solidFill>
                  <a:schemeClr val="accent2"/>
                </a:solidFill>
              </a:rPr>
              <a:t>) integrovaný rozvoj území;</a:t>
            </a:r>
          </a:p>
          <a:p>
            <a:pPr>
              <a:lnSpc>
                <a:spcPct val="90000"/>
              </a:lnSpc>
              <a:buNone/>
            </a:pPr>
            <a:endParaRPr lang="cs-CZ" sz="2000" b="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Národní rozvojové priority – MMR ČR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139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7370</TotalTime>
  <Words>2020</Words>
  <Application>Microsoft Office PowerPoint</Application>
  <PresentationFormat>Předvádění na obrazovce (4:3)</PresentationFormat>
  <Paragraphs>249</Paragraphs>
  <Slides>14</Slides>
  <Notes>14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Výchozí návrh</vt:lpstr>
      <vt:lpstr>Východiska EU pro zaměření priorit Olomouckého kraje  v kohezní politice EU 2014+ </vt:lpstr>
      <vt:lpstr>Obsah</vt:lpstr>
      <vt:lpstr>Východiska EU pro zaměření KP 2014+</vt:lpstr>
      <vt:lpstr>Východiska EU pro zaměření KP 2014+</vt:lpstr>
      <vt:lpstr>Finanční rámec KP 2014+</vt:lpstr>
      <vt:lpstr>Hlavní milníky</vt:lpstr>
      <vt:lpstr>Pracovní tým v ČR</vt:lpstr>
      <vt:lpstr>Východiska ČR pro zaměření KP 2014+</vt:lpstr>
      <vt:lpstr>Národní rozvojové priority – MMR ČR</vt:lpstr>
      <vt:lpstr>Tematické okruhy – MMR ČR</vt:lpstr>
      <vt:lpstr>Návrh operačních programů – MMR ČR</vt:lpstr>
      <vt:lpstr>Prezentace aplikace PowerPoint</vt:lpstr>
      <vt:lpstr>Časový plán na další období ČR a EU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Valovičová Leona</cp:lastModifiedBy>
  <cp:revision>213</cp:revision>
  <cp:lastPrinted>2012-08-28T08:31:15Z</cp:lastPrinted>
  <dcterms:created xsi:type="dcterms:W3CDTF">2008-04-28T11:39:29Z</dcterms:created>
  <dcterms:modified xsi:type="dcterms:W3CDTF">2012-09-07T11:49:44Z</dcterms:modified>
</cp:coreProperties>
</file>