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1" r:id="rId4"/>
  </p:sldMasterIdLst>
  <p:notesMasterIdLst>
    <p:notesMasterId r:id="rId18"/>
  </p:notesMasterIdLst>
  <p:sldIdLst>
    <p:sldId id="256" r:id="rId5"/>
    <p:sldId id="270" r:id="rId6"/>
    <p:sldId id="271" r:id="rId7"/>
    <p:sldId id="272" r:id="rId8"/>
    <p:sldId id="273" r:id="rId9"/>
    <p:sldId id="276" r:id="rId10"/>
    <p:sldId id="274" r:id="rId11"/>
    <p:sldId id="275" r:id="rId12"/>
    <p:sldId id="277" r:id="rId13"/>
    <p:sldId id="278" r:id="rId14"/>
    <p:sldId id="279" r:id="rId15"/>
    <p:sldId id="280" r:id="rId16"/>
    <p:sldId id="281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>
          <p15:clr>
            <a:srgbClr val="A4A3A4"/>
          </p15:clr>
        </p15:guide>
        <p15:guide id="2" orient="horz" pos="3884">
          <p15:clr>
            <a:srgbClr val="A4A3A4"/>
          </p15:clr>
        </p15:guide>
        <p15:guide id="3" pos="5420">
          <p15:clr>
            <a:srgbClr val="A4A3A4"/>
          </p15:clr>
        </p15:guide>
        <p15:guide id="4" pos="3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dláčková Jana Ing. (MPSV)" initials="KJI(" lastIdx="1" clrIdx="0">
    <p:extLst>
      <p:ext uri="{19B8F6BF-5375-455C-9EA6-DF929625EA0E}">
        <p15:presenceInfo xmlns:p15="http://schemas.microsoft.com/office/powerpoint/2012/main" userId="S::jana.kadlackova@mpsv.cz::704033e6-cd49-4b2d-a324-d1c28990b4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Tmavý styl 1 – zvýraznění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Střední styl 1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73" autoAdjust="0"/>
  </p:normalViewPr>
  <p:slideViewPr>
    <p:cSldViewPr showGuides="1">
      <p:cViewPr varScale="1">
        <p:scale>
          <a:sx n="109" d="100"/>
          <a:sy n="109" d="100"/>
        </p:scale>
        <p:origin x="1296" y="102"/>
      </p:cViewPr>
      <p:guideLst>
        <p:guide orient="horz" pos="913"/>
        <p:guide orient="horz" pos="3884"/>
        <p:guide pos="5420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16EA-B297-4F0B-851D-BD5704B201B7}" type="datetimeFigureOut">
              <a:rPr lang="cs-CZ" smtClean="0"/>
              <a:t>12.05.2022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31FA-E905-4016-9D4B-970DF0C7EE0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183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1224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11299" y="40896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1512000" y="4885200"/>
            <a:ext cx="7272000" cy="540000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 dirty="0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846000" y="40896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846000" y="4885200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1162" y="260648"/>
            <a:ext cx="2649675" cy="792956"/>
          </a:xfrm>
          <a:prstGeom prst="rect">
            <a:avLst/>
          </a:prstGeom>
        </p:spPr>
      </p:pic>
      <p:sp>
        <p:nvSpPr>
          <p:cNvPr id="9" name="Text Box 2">
            <a:extLst>
              <a:ext uri="{FF2B5EF4-FFF2-40B4-BE49-F238E27FC236}">
                <a16:creationId xmlns:a16="http://schemas.microsoft.com/office/drawing/2014/main" id="{EA794073-6EBC-4E80-BAF9-686DF825B21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12457" y="603611"/>
            <a:ext cx="4770842" cy="481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Trebuchet MS" panose="020B0603020202020204" pitchFamily="34" charset="0"/>
              </a:rPr>
              <a:t>Operační program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rgbClr val="5FBBF5"/>
                </a:solidFill>
                <a:effectLst/>
                <a:latin typeface="Trebuchet MS" panose="020B0603020202020204" pitchFamily="34" charset="0"/>
              </a:rPr>
              <a:t>Zaměstnanost plus</a:t>
            </a:r>
            <a:endParaRPr kumimoji="0" lang="cs-CZ" altLang="cs-CZ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5" name="Skupina 24">
            <a:extLst>
              <a:ext uri="{FF2B5EF4-FFF2-40B4-BE49-F238E27FC236}">
                <a16:creationId xmlns:a16="http://schemas.microsoft.com/office/drawing/2014/main" id="{C53207CB-D164-458D-A58D-116869EFD9AC}"/>
              </a:ext>
            </a:extLst>
          </p:cNvPr>
          <p:cNvGrpSpPr/>
          <p:nvPr userDrawn="1"/>
        </p:nvGrpSpPr>
        <p:grpSpPr>
          <a:xfrm>
            <a:off x="378869" y="1119982"/>
            <a:ext cx="8352928" cy="22642"/>
            <a:chOff x="378869" y="1119982"/>
            <a:chExt cx="8352928" cy="22642"/>
          </a:xfrm>
        </p:grpSpPr>
        <p:cxnSp>
          <p:nvCxnSpPr>
            <p:cNvPr id="18" name="Přímá spojnice 17"/>
            <p:cNvCxnSpPr>
              <a:cxnSpLocks/>
            </p:cNvCxnSpPr>
            <p:nvPr userDrawn="1"/>
          </p:nvCxnSpPr>
          <p:spPr>
            <a:xfrm flipV="1">
              <a:off x="378869" y="1129768"/>
              <a:ext cx="8280920" cy="12856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18">
              <a:extLst>
                <a:ext uri="{FF2B5EF4-FFF2-40B4-BE49-F238E27FC236}">
                  <a16:creationId xmlns:a16="http://schemas.microsoft.com/office/drawing/2014/main" id="{E3BF7380-7E68-4D81-99BF-138B5C970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859589" y="1119982"/>
              <a:ext cx="1872208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8818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2412000"/>
            <a:ext cx="8064000" cy="3744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47937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85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44000" y="1800000"/>
            <a:ext cx="3960000" cy="4320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62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4032000"/>
            <a:ext cx="8064000" cy="2088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027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540000" y="2412000"/>
            <a:ext cx="8064000" cy="3744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540000" y="1440000"/>
            <a:ext cx="8064000" cy="360000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540000" y="1836000"/>
            <a:ext cx="8064000" cy="432000"/>
          </a:xfrm>
        </p:spPr>
        <p:txBody>
          <a:bodyPr/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987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9144000" cy="67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1512000" y="2610000"/>
            <a:ext cx="7272000" cy="3240000"/>
          </a:xfrm>
        </p:spPr>
        <p:txBody>
          <a:bodyPr anchor="t" anchorCtr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846000" y="2636837"/>
            <a:ext cx="540000" cy="540000"/>
          </a:xfrm>
        </p:spPr>
        <p:txBody>
          <a:bodyPr wrap="none" anchor="ctr" anchorCtr="1"/>
          <a:lstStyle>
            <a:lvl1pPr marL="0" indent="0">
              <a:buFontTx/>
              <a:buNone/>
              <a:defRPr sz="600"/>
            </a:lvl1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9144000" cy="1335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395536" y="1137600"/>
            <a:ext cx="835292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253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385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4644000" y="1800000"/>
            <a:ext cx="3960000" cy="4320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134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540000" y="4032000"/>
            <a:ext cx="8064000" cy="2088000"/>
          </a:xfrm>
        </p:spPr>
        <p:txBody>
          <a:bodyPr/>
          <a:lstStyle>
            <a:lvl1pPr marL="432000" indent="-432000">
              <a:buFont typeface="Wingdings 3" panose="05040102010807070707" pitchFamily="18" charset="2"/>
              <a:buChar char=""/>
              <a:defRPr/>
            </a:lvl1pPr>
            <a:lvl2pPr marL="666000" indent="-252000">
              <a:buFont typeface="Wingdings 3" panose="05040102010807070707" pitchFamily="18" charset="2"/>
              <a:buChar char=""/>
              <a:defRPr/>
            </a:lvl2pPr>
            <a:lvl3pPr marL="918000" indent="-252000">
              <a:buFont typeface="Wingdings 3" panose="05040102010807070707" pitchFamily="18" charset="2"/>
              <a:buChar char=""/>
              <a:defRPr/>
            </a:lvl3pPr>
            <a:lvl4pPr marL="1170000" indent="-252000">
              <a:buFont typeface="Wingdings 3" panose="05040102010807070707" pitchFamily="18" charset="2"/>
              <a:buChar char=""/>
              <a:defRPr/>
            </a:lvl4pPr>
            <a:lvl5pPr marL="1422000" indent="-252000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141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080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9144000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108000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0000" y="1800000"/>
            <a:ext cx="8064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40000" y="6516000"/>
            <a:ext cx="111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692000" y="6516000"/>
            <a:ext cx="691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40000" y="6516000"/>
            <a:ext cx="468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0" y="6732000"/>
            <a:ext cx="9144000" cy="12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7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  <p:sldLayoutId id="2147483677" r:id="rId4"/>
    <p:sldLayoutId id="2147483678" r:id="rId5"/>
    <p:sldLayoutId id="2147483673" r:id="rId6"/>
    <p:sldLayoutId id="2147483679" r:id="rId7"/>
    <p:sldLayoutId id="2147483680" r:id="rId8"/>
    <p:sldLayoutId id="2147483681" r:id="rId9"/>
    <p:sldLayoutId id="2147483682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32000" indent="-432000" algn="l" defTabSz="914400" rtl="0" eaLnBrk="1" latinLnBrk="0" hangingPunct="1">
        <a:lnSpc>
          <a:spcPts val="2880"/>
        </a:lnSpc>
        <a:spcBef>
          <a:spcPts val="600"/>
        </a:spcBef>
        <a:spcAft>
          <a:spcPts val="600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66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8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70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22000" indent="-252000" algn="l" defTabSz="914400" rtl="0" eaLnBrk="1" latinLnBrk="0" hangingPunct="1">
        <a:lnSpc>
          <a:spcPts val="2400"/>
        </a:lnSpc>
        <a:spcBef>
          <a:spcPts val="300"/>
        </a:spcBef>
        <a:spcAft>
          <a:spcPts val="300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sfcr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sfcr.cz/projekty-opz?p_p_id=101_INSTANCE_ODuZumtPTtTa&amp;p_p_lifecycle=0&amp;p_p_state=normal&amp;p_p_mode=view&amp;p_p_col_id=column-2&amp;p_p_col_pos=3&amp;p_p_col_count=4&amp;_101_INSTANCE_ODuZumtPTtTa_delta=20&amp;_101_INSTANCE_ODuZumtPTtTa_keywords=&amp;_101_INSTANCE_ODuZumtPTtTa_advancedSearch=false&amp;_101_INSTANCE_ODuZumtPTtTa_andOperator=true&amp;p_r_p_564233524_resetCur=false&amp;_101_INSTANCE_ODuZumtPTtTa_cur=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ske-socialni-podnikani.cz/socialni-podnikani/aktuality" TargetMode="External"/><Relationship Id="rId2" Type="http://schemas.openxmlformats.org/officeDocument/2006/relationships/hyperlink" Target="https://www.esfcr.cz/aktuality-opz-plu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rb.cz/produkt/s-podnik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sfcr.cz/documents/21802/6529653/p%C5%99%C3%ADloha+%C4%8D.+2+sada+rozpozn%C3%A1vac%C3%ADch+znak%C5%AF+integra%C4%8Dn%C3%ADho+soci%C3%A1ln%C3%ADho+podniku.pdf/afc25e0d-1f3d-485c-944b-2a7a77c7cfbc?t=149727561805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sociálního podnikání OPZ+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1478642" y="4089600"/>
            <a:ext cx="7272000" cy="540000"/>
          </a:xfrm>
        </p:spPr>
        <p:txBody>
          <a:bodyPr/>
          <a:lstStyle/>
          <a:p>
            <a:r>
              <a:rPr lang="cs-CZ" dirty="0"/>
              <a:t>Jana Kadláčková</a:t>
            </a:r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cs-CZ" dirty="0"/>
              <a:t>16. května 2022 Olomouc</a:t>
            </a:r>
          </a:p>
        </p:txBody>
      </p:sp>
      <p:pic>
        <p:nvPicPr>
          <p:cNvPr id="14" name="Zástupný symbol pro obrázek 13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2636837"/>
            <a:ext cx="540000" cy="540000"/>
          </a:xfrm>
        </p:spPr>
      </p:pic>
      <p:pic>
        <p:nvPicPr>
          <p:cNvPr id="15" name="Zástupný symbol pro obrázek 14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4089600"/>
            <a:ext cx="540000" cy="540000"/>
          </a:xfrm>
        </p:spPr>
      </p:pic>
      <p:pic>
        <p:nvPicPr>
          <p:cNvPr id="16" name="Zástupný symbol pro obrázek 15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00" y="4885200"/>
            <a:ext cx="540000" cy="540000"/>
          </a:xfrm>
        </p:spPr>
      </p:pic>
    </p:spTree>
    <p:extLst>
      <p:ext uri="{BB962C8B-B14F-4D97-AF65-F5344CB8AC3E}">
        <p14:creationId xmlns:p14="http://schemas.microsoft.com/office/powerpoint/2010/main" val="337466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173B49-5FCF-4623-BC0C-45D08A1F7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sociálního podnikání</a:t>
            </a:r>
            <a:br>
              <a:rPr lang="cs-CZ" dirty="0"/>
            </a:br>
            <a:r>
              <a:rPr lang="cs-CZ" dirty="0"/>
              <a:t>OP Zaměstnanost plus 2021-2027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4E9174B-16F0-4405-94BB-3531D515E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Podporované aktivity:</a:t>
            </a:r>
          </a:p>
          <a:p>
            <a:pPr marL="457200" indent="-457200">
              <a:buFont typeface="+mj-lt"/>
              <a:buAutoNum type="alphaLcParenR"/>
            </a:pPr>
            <a:r>
              <a:rPr lang="pl-PL" dirty="0"/>
              <a:t>vznik nového sociálního podniku</a:t>
            </a:r>
          </a:p>
          <a:p>
            <a:pPr marL="457200" indent="-457200">
              <a:buFont typeface="+mj-lt"/>
              <a:buAutoNum type="alphaLcParenR"/>
            </a:pPr>
            <a:r>
              <a:rPr lang="cs-CZ" dirty="0"/>
              <a:t>rozvoj podnikatelských aktivit již existujícího sociálního podniku</a:t>
            </a:r>
          </a:p>
          <a:p>
            <a:r>
              <a:rPr lang="cs-CZ" dirty="0"/>
              <a:t>Klíčové aktivity v žádosti o podporu:</a:t>
            </a:r>
          </a:p>
          <a:p>
            <a:pPr marL="457200" indent="-457200">
              <a:buFont typeface="+mj-lt"/>
              <a:buAutoNum type="alphaLcParenR"/>
            </a:pPr>
            <a:r>
              <a:rPr lang="cs-CZ" dirty="0"/>
              <a:t>vznik nových pracovních míst pro znevýhodněné skupiny osob,</a:t>
            </a:r>
          </a:p>
          <a:p>
            <a:pPr marL="457200" indent="-457200">
              <a:buFont typeface="+mj-lt"/>
              <a:buAutoNum type="alphaLcParenR"/>
            </a:pPr>
            <a:r>
              <a:rPr lang="cs-CZ" dirty="0"/>
              <a:t>provoz sociálního podniku</a:t>
            </a:r>
          </a:p>
          <a:p>
            <a:r>
              <a:rPr lang="cs-CZ" dirty="0"/>
              <a:t>Doplňkové klíčové aktivity: marketing, vzdělávání apod.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34ED173-0372-486A-A428-4B7CBDD1F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991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B7AE397-902E-4E30-BD63-757338DD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sociálního podnikání</a:t>
            </a:r>
            <a:br>
              <a:rPr lang="cs-CZ" dirty="0"/>
            </a:br>
            <a:r>
              <a:rPr lang="cs-CZ" dirty="0"/>
              <a:t>OP Zaměstnanost plus 2021-2027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5F325F6-E21D-4340-A6AD-65180048FF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Cílové skupiny:</a:t>
            </a:r>
          </a:p>
          <a:p>
            <a:pPr marL="457200" indent="-457200">
              <a:buFont typeface="+mj-lt"/>
              <a:buAutoNum type="alphaLcParenR"/>
            </a:pPr>
            <a:r>
              <a:rPr lang="cs-CZ" dirty="0"/>
              <a:t>Osoby dlouhodobě či opakovaně nezaměstnané</a:t>
            </a:r>
          </a:p>
          <a:p>
            <a:pPr marL="457200" indent="-457200">
              <a:buFont typeface="+mj-lt"/>
              <a:buAutoNum type="alphaLcParenR"/>
            </a:pPr>
            <a:r>
              <a:rPr lang="cs-CZ" dirty="0"/>
              <a:t>Osoby se zdravotním postižením</a:t>
            </a:r>
          </a:p>
          <a:p>
            <a:pPr marL="457200" indent="-457200">
              <a:buFont typeface="+mj-lt"/>
              <a:buAutoNum type="alphaLcParenR"/>
            </a:pPr>
            <a:r>
              <a:rPr lang="cs-CZ" dirty="0"/>
              <a:t>Osoby s duševním onemocněním</a:t>
            </a:r>
          </a:p>
          <a:p>
            <a:pPr marL="457200" indent="-457200">
              <a:buFont typeface="+mj-lt"/>
              <a:buAutoNum type="alphaLcParenR"/>
            </a:pPr>
            <a:r>
              <a:rPr lang="pl-PL" dirty="0"/>
              <a:t>Osoby v nebo po výkonu trestu</a:t>
            </a:r>
          </a:p>
          <a:p>
            <a:pPr marL="457200" indent="-457200">
              <a:buFont typeface="+mj-lt"/>
              <a:buAutoNum type="alphaLcParenR"/>
            </a:pPr>
            <a:r>
              <a:rPr lang="cs-CZ" dirty="0"/>
              <a:t>Osoby opouštějící zařízení pro výkon ústavní nebo ochranné výchovy</a:t>
            </a:r>
          </a:p>
          <a:p>
            <a:pPr marL="457200" indent="-457200">
              <a:buFont typeface="+mj-lt"/>
              <a:buAutoNum type="alphaLcParenR"/>
            </a:pPr>
            <a:r>
              <a:rPr lang="cs-CZ" dirty="0"/>
              <a:t>Neformální pečující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2CBBCB4-A0D5-44DD-B806-43E66404F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8222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A69F99-3D1A-420F-9FAB-85AEA2938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sociálního podnikání</a:t>
            </a:r>
            <a:br>
              <a:rPr lang="cs-CZ" dirty="0"/>
            </a:br>
            <a:r>
              <a:rPr lang="cs-CZ" dirty="0"/>
              <a:t>OP Zaměstnanost plus 2021-2027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042C271-8D33-4BD9-9FBA-15C51A622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LcParenR" startAt="7"/>
            </a:pPr>
            <a:r>
              <a:rPr lang="cs-CZ" dirty="0"/>
              <a:t>Osoby bez přístřeší nebo osoby žijící v nejistém nebo nevyhovujícím bydlení</a:t>
            </a:r>
          </a:p>
          <a:p>
            <a:pPr marL="457200" indent="-457200">
              <a:buFont typeface="+mj-lt"/>
              <a:buAutoNum type="alphaLcParenR" startAt="7"/>
            </a:pPr>
            <a:r>
              <a:rPr lang="pl-PL" dirty="0"/>
              <a:t>Osoby pečující o malé děti</a:t>
            </a:r>
          </a:p>
          <a:p>
            <a:pPr marL="457200" indent="-457200" algn="just">
              <a:buFont typeface="+mj-lt"/>
              <a:buAutoNum type="alphaLcParenR" startAt="7"/>
            </a:pPr>
            <a:r>
              <a:rPr lang="es-ES" dirty="0"/>
              <a:t>Osoby ve věku 55 a více let</a:t>
            </a:r>
            <a:endParaRPr lang="cs-CZ" dirty="0"/>
          </a:p>
          <a:p>
            <a:pPr marL="457200" indent="-457200">
              <a:buFont typeface="+mj-lt"/>
              <a:buAutoNum type="alphaLcParenR" startAt="7"/>
            </a:pPr>
            <a:r>
              <a:rPr lang="cs-CZ" dirty="0"/>
              <a:t>Osoby ohrožené závislostmi</a:t>
            </a:r>
          </a:p>
          <a:p>
            <a:pPr marL="457200" indent="-457200">
              <a:buFont typeface="+mj-lt"/>
              <a:buAutoNum type="alphaLcParenR" startAt="7"/>
            </a:pPr>
            <a:r>
              <a:rPr lang="cs-CZ" dirty="0"/>
              <a:t>Migranti a azylanti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Povinné přílohy žádosti o podporu: podnikatelský plán (včetně finančního plánu) 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CC79D44-28EB-4567-81AD-92AED974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49478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24115E-6CB8-4F1A-A3F7-C04981532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sociálního podnikání</a:t>
            </a:r>
            <a:br>
              <a:rPr lang="cs-CZ" dirty="0"/>
            </a:br>
            <a:r>
              <a:rPr lang="cs-CZ" dirty="0"/>
              <a:t>OP Zaměstnanost plus 2021-2027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6155BF0-7BA9-410C-B7FD-ABF25D8FC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Aktuality, pomůcky a pokyny k dispozici na portálu </a:t>
            </a:r>
            <a:r>
              <a:rPr lang="cs-CZ" dirty="0">
                <a:hlinkClick r:id="rId2"/>
              </a:rPr>
              <a:t>www.esfcr.cz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Děkuji Vám za pozornost.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Kontakt: Ing. Jana Kadláčková</a:t>
            </a:r>
          </a:p>
          <a:p>
            <a:pPr marL="0" indent="0">
              <a:buNone/>
            </a:pPr>
            <a:r>
              <a:rPr lang="nb-NO" dirty="0"/>
              <a:t>Telefon: +420 221 922 931 </a:t>
            </a:r>
            <a:endParaRPr lang="cs-CZ"/>
          </a:p>
          <a:p>
            <a:pPr marL="0" indent="0">
              <a:buNone/>
            </a:pPr>
            <a:r>
              <a:rPr lang="cs-CZ"/>
              <a:t>E-mail</a:t>
            </a:r>
            <a:r>
              <a:rPr lang="cs-CZ" dirty="0"/>
              <a:t>: jana.kadlackova@mpsv.cz 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C6ABC5F-6A64-43BC-A4CE-2749BD3C2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7753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Výzvy na podporu sociálního podnikání v OPZ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cs-CZ" dirty="0"/>
              <a:t>výzvy na podporu vzniku a rozvoje sociálních podniků v ČR v období 2014 až 2020 - č. 15, 67, 129, 105 </a:t>
            </a:r>
          </a:p>
          <a:p>
            <a:pPr marL="0" lvl="0" indent="0" algn="just">
              <a:buNone/>
            </a:pPr>
            <a:r>
              <a:rPr lang="cs-CZ" b="1" dirty="0"/>
              <a:t>Dále:</a:t>
            </a:r>
            <a:endParaRPr lang="cs-CZ" dirty="0"/>
          </a:p>
          <a:p>
            <a:pPr lvl="0" algn="just"/>
            <a:r>
              <a:rPr lang="cs-CZ" dirty="0"/>
              <a:t>Podpora sociálního podnikání jako jedna z podporovaných aktivit v rámci výzev zaměřených na Koordinovaný přístup k sociálně vyloučeným lokalitám – č. 26, 42 a 52 – 2 projekty</a:t>
            </a:r>
          </a:p>
          <a:p>
            <a:pPr lvl="0" algn="just"/>
            <a:r>
              <a:rPr lang="cs-CZ" dirty="0"/>
              <a:t>Podpora sociálního podnikání jako jedna z podporovaných aktivit v rámci výzvy pro Místní akční skupiny – č. 47  -  58 projektů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5743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886357-CA62-4F26-9D81-3531D592F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Výzvy na podporu sociálního podnikání v OPZ 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86F407-C984-4392-8CFB-99BBCC971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výzva č. 15:</a:t>
            </a:r>
          </a:p>
          <a:p>
            <a:pPr marL="0" indent="0">
              <a:buNone/>
            </a:pPr>
            <a:r>
              <a:rPr lang="cs-CZ" dirty="0"/>
              <a:t>16 podpořených žádostí  - 75 000 000 Kč</a:t>
            </a:r>
          </a:p>
          <a:p>
            <a:r>
              <a:rPr lang="cs-CZ" dirty="0"/>
              <a:t>výzva č. 67:</a:t>
            </a:r>
          </a:p>
          <a:p>
            <a:pPr marL="0" indent="0">
              <a:buNone/>
            </a:pPr>
            <a:r>
              <a:rPr lang="pl-PL" dirty="0"/>
              <a:t>21 podpořených žádostí za 70 000 000 Kč</a:t>
            </a:r>
          </a:p>
          <a:p>
            <a:r>
              <a:rPr lang="pl-PL" dirty="0"/>
              <a:t>výzva č. 129: </a:t>
            </a:r>
          </a:p>
          <a:p>
            <a:pPr marL="0" indent="0">
              <a:buNone/>
            </a:pPr>
            <a:r>
              <a:rPr lang="pl-PL" dirty="0"/>
              <a:t>67 podpořených projektů za 272 011 743,07 Kč</a:t>
            </a:r>
          </a:p>
          <a:p>
            <a:pPr marL="0" indent="0">
              <a:buNone/>
            </a:pPr>
            <a:r>
              <a:rPr lang="pl-PL" dirty="0">
                <a:hlinkClick r:id="rId2"/>
              </a:rPr>
              <a:t>přehled podpořených projektů</a:t>
            </a:r>
            <a:endParaRPr lang="pl-PL" dirty="0"/>
          </a:p>
          <a:p>
            <a:r>
              <a:rPr lang="cs-CZ" dirty="0"/>
              <a:t>výzva č. 105</a:t>
            </a:r>
          </a:p>
          <a:p>
            <a:pPr marL="0" indent="0">
              <a:buNone/>
            </a:pPr>
            <a:r>
              <a:rPr lang="pl-PL" dirty="0"/>
              <a:t>2 podpořené projekty za 7 568 736,25 mil. Kč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7A9A6D7-3F4A-4A31-8055-CE25F7BB7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8122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65BB1C-3777-4415-BAEA-C1E11BDA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Výzvy na podporu sociálního podnikání v OPZ 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7F326C7-340A-4EF2-BCD1-4C34B05B4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Průměrná výše dotace na projekt: 4 100 000 Kč</a:t>
            </a:r>
          </a:p>
          <a:p>
            <a:pPr algn="just"/>
            <a:r>
              <a:rPr lang="cs-CZ" dirty="0"/>
              <a:t>Podpořeno 157 podniků (z toho 11 podniků bylo podpořeno opakovaně)</a:t>
            </a:r>
          </a:p>
          <a:p>
            <a:pPr algn="just"/>
            <a:r>
              <a:rPr lang="cs-CZ" dirty="0"/>
              <a:t>Počet podpořených osob: přes 850 osob (podpora ještě není ukončena</a:t>
            </a:r>
          </a:p>
          <a:p>
            <a:pPr algn="just"/>
            <a:r>
              <a:rPr lang="cs-CZ" dirty="0"/>
              <a:t>Nejčastěji vybírané cílové skupiny: osoby se zdravotním postižením, dlouhodobě nezaměstnaní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75F4852-DEFC-4673-9F74-AB78AB3D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7897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D9C9A9-B327-48E1-97C3-A3499F120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Výzvy na podporu sociálního podnikání v OPZ 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47E0031-9441-4301-8F1C-CCB99ED2E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Výzva pro systémové projekty realizované MPSV - soc. podnikání, 03_15_016 - realizován 1 projekt MPSV s názvem Podpora sociálního podnikání ČR pokračuje zaměřený na konzultace pro zájemce o soc. podnikání, odborné poradenství sociálním podnikatelům, stáže a </a:t>
            </a:r>
            <a:r>
              <a:rPr lang="cs-CZ" dirty="0" err="1"/>
              <a:t>mainstreamingové</a:t>
            </a:r>
            <a:r>
              <a:rPr lang="cs-CZ" dirty="0"/>
              <a:t> aktivity (webový portál, apod.).</a:t>
            </a:r>
          </a:p>
          <a:p>
            <a:pPr algn="just"/>
            <a:r>
              <a:rPr lang="cs-CZ" dirty="0"/>
              <a:t>Finanční nástroj S-podnik – investiční či provozní zvýhodněné úvěry + poradenství pro sociální podniky.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0581438-D0DD-4F28-A84F-10F0869E4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4546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18C7AF-AFBC-49E0-83F1-568C2ABC4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sociálního podnikání</a:t>
            </a:r>
            <a:br>
              <a:rPr lang="cs-CZ" dirty="0"/>
            </a:br>
            <a:r>
              <a:rPr lang="cs-CZ" dirty="0"/>
              <a:t>OP Zaměstnanost plus 2021-2027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2E6908-F8A4-4BD8-B513-0A2A25AB1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Aktuálně je výzva v přípravné </a:t>
            </a:r>
            <a:r>
              <a:rPr lang="cs-CZ"/>
              <a:t>fázi (!možné </a:t>
            </a:r>
            <a:r>
              <a:rPr lang="cs-CZ" dirty="0"/>
              <a:t>změny)</a:t>
            </a:r>
          </a:p>
          <a:p>
            <a:pPr algn="just"/>
            <a:r>
              <a:rPr lang="cs-CZ" dirty="0"/>
              <a:t>Předpoklad vyhlášení výzvy – září/říjen 2022;</a:t>
            </a:r>
          </a:p>
          <a:p>
            <a:pPr marL="0" indent="0" algn="just">
              <a:buNone/>
            </a:pPr>
            <a:r>
              <a:rPr lang="cs-CZ" dirty="0"/>
              <a:t>     </a:t>
            </a:r>
            <a:r>
              <a:rPr lang="cs-CZ" dirty="0">
                <a:hlinkClick r:id="rId2"/>
              </a:rPr>
              <a:t>Aktuality OPZ+ - www.esfcr.cz</a:t>
            </a:r>
            <a:endParaRPr lang="cs-CZ" dirty="0"/>
          </a:p>
          <a:p>
            <a:pPr algn="just"/>
            <a:r>
              <a:rPr lang="cs-CZ" dirty="0"/>
              <a:t>Podpora sociálního podnikání (obdoba výzvy č.129)</a:t>
            </a:r>
          </a:p>
          <a:p>
            <a:pPr algn="just"/>
            <a:r>
              <a:rPr lang="cs-CZ" dirty="0">
                <a:hlinkClick r:id="rId3"/>
              </a:rPr>
              <a:t>České sociální podnikání - Aktuality (ceske-socialni-podnikani.cz)</a:t>
            </a:r>
            <a:endParaRPr lang="cs-CZ" dirty="0"/>
          </a:p>
          <a:p>
            <a:pPr algn="just"/>
            <a:r>
              <a:rPr lang="cs-CZ" dirty="0"/>
              <a:t>Finanční nástroj: </a:t>
            </a:r>
            <a:r>
              <a:rPr lang="cs-CZ" dirty="0">
                <a:hlinkClick r:id="rId4"/>
              </a:rPr>
              <a:t>S-podnik - NRB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DAD7A52-421F-4AF8-9170-72F836AAF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9709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7D74EB-082E-4DCE-868D-5596E65AB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sociálního podnikání</a:t>
            </a:r>
            <a:br>
              <a:rPr lang="cs-CZ" dirty="0"/>
            </a:br>
            <a:r>
              <a:rPr lang="cs-CZ" dirty="0"/>
              <a:t>OP Zaměstnanost plus 2021-2027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3B4FFC-C3CB-442E-B5F8-56E0EA588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Finanční alokace výzvy: 350 000 000 CZK</a:t>
            </a:r>
          </a:p>
          <a:p>
            <a:r>
              <a:rPr lang="cs-CZ" dirty="0"/>
              <a:t>Průběžná, otevřená výzva</a:t>
            </a:r>
          </a:p>
          <a:p>
            <a:pPr algn="just"/>
            <a:r>
              <a:rPr lang="cs-CZ" dirty="0"/>
              <a:t>Vymezení oprávněných žadatelů: </a:t>
            </a:r>
          </a:p>
          <a:p>
            <a:pPr marL="457200" indent="-457200" algn="just">
              <a:buAutoNum type="alphaLcParenR"/>
            </a:pPr>
            <a:r>
              <a:rPr lang="cs-CZ" dirty="0"/>
              <a:t>Osoba samostatně výdělečně činná (OSVČ) dle zákona č. 155/1995 Sb., o důchodovém pojištění,</a:t>
            </a:r>
          </a:p>
          <a:p>
            <a:pPr marL="457200" indent="-457200" algn="just">
              <a:buAutoNum type="alphaLcParenR"/>
            </a:pPr>
            <a:r>
              <a:rPr lang="cs-CZ" dirty="0"/>
              <a:t>Obchodní korporace vymezené zákonem č. 90/2012 Sb., o obchodních korporacích,</a:t>
            </a:r>
          </a:p>
          <a:p>
            <a:pPr marL="457200" indent="-457200" algn="just">
              <a:buAutoNum type="alphaLcParenR"/>
            </a:pPr>
            <a:r>
              <a:rPr lang="cs-CZ" dirty="0"/>
              <a:t>Nestátní neziskové organizace (o.p.s., ústavy, církevní právnické osoby, spolky)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31FC4FA-D27A-4841-9308-AFEAA0AEF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7613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F8C98A-7AE3-4EB2-91D4-E7B07F874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sociálního podnikání</a:t>
            </a:r>
            <a:br>
              <a:rPr lang="cs-CZ" dirty="0"/>
            </a:br>
            <a:r>
              <a:rPr lang="cs-CZ" dirty="0"/>
              <a:t>OP Zaměstnanost plus 2021-2027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AD18F7-A052-44AA-AE32-F284C5E67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Žadatel se hlásí k principům sociálního podnikání; využívána definice sociálního podniku v souladu s rozpoznávacími znaky </a:t>
            </a:r>
            <a:r>
              <a:rPr lang="cs-CZ" dirty="0">
                <a:hlinkClick r:id="rId2"/>
              </a:rPr>
              <a:t>pro integrační sociální podnik </a:t>
            </a:r>
            <a:r>
              <a:rPr lang="cs-CZ" dirty="0"/>
              <a:t>(WISE)</a:t>
            </a:r>
          </a:p>
          <a:p>
            <a:r>
              <a:rPr lang="cs-CZ" dirty="0"/>
              <a:t>Pouze partnerství bez finančního příspěvku</a:t>
            </a:r>
          </a:p>
          <a:p>
            <a:r>
              <a:rPr lang="cs-CZ"/>
              <a:t>Forma </a:t>
            </a:r>
            <a:r>
              <a:rPr lang="cs-CZ" dirty="0"/>
              <a:t>financování: ex ante</a:t>
            </a:r>
          </a:p>
          <a:p>
            <a:r>
              <a:rPr lang="cs-CZ" dirty="0"/>
              <a:t>Veřejná podpora dle Obecné části pravidel pro žadatele a příjemce v OPZ+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F21062E-1F5C-4357-B499-0AB0B746A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8854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2B580A-6D85-4034-9BED-4A9B65BAF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sociálního podnikání</a:t>
            </a:r>
            <a:br>
              <a:rPr lang="cs-CZ" dirty="0"/>
            </a:br>
            <a:r>
              <a:rPr lang="cs-CZ" dirty="0"/>
              <a:t>OP Zaměstnanost plus 2021-2027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B1B77B6-B4DC-4A12-AC98-384148DEF6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Územní zaměření výzvy: celá ČR</a:t>
            </a:r>
          </a:p>
          <a:p>
            <a:pPr algn="just"/>
            <a:r>
              <a:rPr lang="cs-CZ" dirty="0"/>
              <a:t>Cíl výzvy: podpora vzniku nových a rozvoj stávajících sociálních podniků za předpokladu vytvoření nových pracovních míst pro znevýhodněné skupiny osob se ztíženým přístupem na trh práce</a:t>
            </a:r>
          </a:p>
          <a:p>
            <a:pPr algn="just"/>
            <a:r>
              <a:rPr lang="cs-CZ" dirty="0"/>
              <a:t>Sociální podnik naplňuje sadu rozpoznávacích znaků pro sociální podnik (příloha výzvy), podléhá kontrole poskytovatele dotace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DDEBCE6-6CF0-465D-B638-10CA23B2C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034494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2FCF9BCABF3854AAB137087829D63AA" ma:contentTypeVersion="7" ma:contentTypeDescription="Vytvoří nový dokument" ma:contentTypeScope="" ma:versionID="f6f03f5b008ce72686bbcf691a7be2e8">
  <xsd:schema xmlns:xsd="http://www.w3.org/2001/XMLSchema" xmlns:xs="http://www.w3.org/2001/XMLSchema" xmlns:p="http://schemas.microsoft.com/office/2006/metadata/properties" xmlns:ns2="dfed548f-0517-4d39-90e3-3947398480c0" targetNamespace="http://schemas.microsoft.com/office/2006/metadata/properties" ma:root="true" ma:fieldsID="a9a9eb159e242e6dec8d2b5b6c497589" ns2:_="">
    <xsd:import namespace="dfed548f-0517-4d39-90e3-3947398480c0"/>
    <xsd:element name="properties">
      <xsd:complexType>
        <xsd:sequence>
          <xsd:element name="documentManagement">
            <xsd:complexType>
              <xsd:all>
                <xsd:element ref="ns2:AC_OriginalFile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ed548f-0517-4d39-90e3-3947398480c0" elementFormDefault="qualified">
    <xsd:import namespace="http://schemas.microsoft.com/office/2006/documentManagement/types"/>
    <xsd:import namespace="http://schemas.microsoft.com/office/infopath/2007/PartnerControls"/>
    <xsd:element name="AC_OriginalFileName" ma:index="8" nillable="true" ma:displayName="Original File Name" ma:internalName="AC_OriginalFileNam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_OriginalFileName xmlns="dfed548f-0517-4d39-90e3-3947398480c0">W:\PUBLICITA\VIZUÁLNÍ_IDENTITA\sablony_word_ppt\prezentace.pptx</AC_OriginalFileName>
  </documentManagement>
</p:properties>
</file>

<file path=customXml/itemProps1.xml><?xml version="1.0" encoding="utf-8"?>
<ds:datastoreItem xmlns:ds="http://schemas.openxmlformats.org/officeDocument/2006/customXml" ds:itemID="{E6937348-7977-46A8-9818-642FB21DF6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ed548f-0517-4d39-90e3-3947398480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06EF36-2E80-4847-9151-E9C625552D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D88155-0E86-4D14-B6AF-C6806AEE9525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dfed548f-0517-4d39-90e3-3947398480c0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213</TotalTime>
  <Words>720</Words>
  <Application>Microsoft Office PowerPoint</Application>
  <PresentationFormat>Předvádění na obrazovce (4:3)</PresentationFormat>
  <Paragraphs>93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Arial</vt:lpstr>
      <vt:lpstr>Calibri</vt:lpstr>
      <vt:lpstr>Trebuchet MS</vt:lpstr>
      <vt:lpstr>Wingdings</vt:lpstr>
      <vt:lpstr>Wingdings 3</vt:lpstr>
      <vt:lpstr>prezentace</vt:lpstr>
      <vt:lpstr>Podpora sociálního podnikání OPZ+</vt:lpstr>
      <vt:lpstr>Výzvy na podporu sociálního podnikání v OPZ </vt:lpstr>
      <vt:lpstr>Výzvy na podporu sociálního podnikání v OPZ </vt:lpstr>
      <vt:lpstr>Výzvy na podporu sociálního podnikání v OPZ </vt:lpstr>
      <vt:lpstr>Výzvy na podporu sociálního podnikání v OPZ </vt:lpstr>
      <vt:lpstr>Podpora sociálního podnikání OP Zaměstnanost plus 2021-2027</vt:lpstr>
      <vt:lpstr>Podpora sociálního podnikání OP Zaměstnanost plus 2021-2027</vt:lpstr>
      <vt:lpstr>Podpora sociálního podnikání OP Zaměstnanost plus 2021-2027</vt:lpstr>
      <vt:lpstr>Podpora sociálního podnikání OP Zaměstnanost plus 2021-2027</vt:lpstr>
      <vt:lpstr>Podpora sociálního podnikání OP Zaměstnanost plus 2021-2027</vt:lpstr>
      <vt:lpstr>Podpora sociálního podnikání OP Zaměstnanost plus 2021-2027</vt:lpstr>
      <vt:lpstr>Podpora sociálního podnikání OP Zaměstnanost plus 2021-2027</vt:lpstr>
      <vt:lpstr>Podpora sociálního podnikání OP Zaměstnanost plus 2021-2027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Bendová Šárka Mgr. (MPSV)</dc:creator>
  <cp:lastModifiedBy>Paličková Markéta</cp:lastModifiedBy>
  <cp:revision>31</cp:revision>
  <dcterms:created xsi:type="dcterms:W3CDTF">2015-02-20T08:23:15Z</dcterms:created>
  <dcterms:modified xsi:type="dcterms:W3CDTF">2022-05-12T04:05:42Z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0x010100A2FCF9BCABF3854AAB137087829D63AA</vt:lpwstr>
  </property>
</Properties>
</file>