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419" r:id="rId2"/>
    <p:sldId id="257" r:id="rId3"/>
    <p:sldId id="383" r:id="rId4"/>
    <p:sldId id="281" r:id="rId5"/>
    <p:sldId id="501" r:id="rId6"/>
    <p:sldId id="462" r:id="rId7"/>
    <p:sldId id="504" r:id="rId8"/>
    <p:sldId id="507" r:id="rId9"/>
    <p:sldId id="506" r:id="rId10"/>
    <p:sldId id="503" r:id="rId11"/>
    <p:sldId id="465" r:id="rId12"/>
    <p:sldId id="505" r:id="rId13"/>
    <p:sldId id="508" r:id="rId14"/>
    <p:sldId id="517" r:id="rId15"/>
    <p:sldId id="511" r:id="rId16"/>
    <p:sldId id="512" r:id="rId17"/>
    <p:sldId id="464" r:id="rId18"/>
    <p:sldId id="509" r:id="rId19"/>
    <p:sldId id="510" r:id="rId20"/>
    <p:sldId id="518" r:id="rId21"/>
    <p:sldId id="519" r:id="rId22"/>
    <p:sldId id="460" r:id="rId23"/>
    <p:sldId id="475" r:id="rId24"/>
    <p:sldId id="467" r:id="rId25"/>
    <p:sldId id="469" r:id="rId26"/>
    <p:sldId id="470" r:id="rId27"/>
    <p:sldId id="474" r:id="rId28"/>
    <p:sldId id="476" r:id="rId29"/>
    <p:sldId id="477" r:id="rId30"/>
    <p:sldId id="478" r:id="rId31"/>
    <p:sldId id="479" r:id="rId32"/>
    <p:sldId id="471" r:id="rId33"/>
    <p:sldId id="472" r:id="rId34"/>
    <p:sldId id="461" r:id="rId35"/>
    <p:sldId id="481" r:id="rId36"/>
    <p:sldId id="482" r:id="rId37"/>
    <p:sldId id="483" r:id="rId38"/>
    <p:sldId id="484" r:id="rId39"/>
    <p:sldId id="485" r:id="rId40"/>
    <p:sldId id="486" r:id="rId41"/>
    <p:sldId id="487" r:id="rId42"/>
    <p:sldId id="488" r:id="rId43"/>
    <p:sldId id="489" r:id="rId44"/>
    <p:sldId id="490" r:id="rId45"/>
    <p:sldId id="491" r:id="rId46"/>
    <p:sldId id="492" r:id="rId47"/>
    <p:sldId id="493" r:id="rId48"/>
    <p:sldId id="495" r:id="rId49"/>
    <p:sldId id="494" r:id="rId50"/>
    <p:sldId id="496" r:id="rId51"/>
    <p:sldId id="498" r:id="rId52"/>
    <p:sldId id="497" r:id="rId53"/>
    <p:sldId id="500" r:id="rId54"/>
    <p:sldId id="456" r:id="rId55"/>
    <p:sldId id="454" r:id="rId56"/>
    <p:sldId id="457" r:id="rId57"/>
    <p:sldId id="458" r:id="rId58"/>
    <p:sldId id="513" r:id="rId59"/>
    <p:sldId id="514" r:id="rId60"/>
    <p:sldId id="276" r:id="rId61"/>
    <p:sldId id="321" r:id="rId62"/>
    <p:sldId id="278" r:id="rId6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43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24575,'4'0'0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43.8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43.8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9 24575,'0'-4'0,"-4"-1"0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48 24575,'17'-1'0,"1"-1"0,30-7 0,25-3 0,537 9 0,-313 6 0,324-3 0,-593 1 0,48 10 0,17 0 0,78 0 0,76 2 0,22-2 0,-3 1 0,1688-12 0,-1913-2 0,48-8 0,32-2 0,-28 12 0,-35 0 0,0-1 0,69-11 0,-71 5 0,1 3 0,93 5 0,26-1 0,-93-12 0,11 0 0,56 14 0,76-4 0,-141-8 0,-50 4 0,51-1 0,861 8-1365,-915-1-5461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8T04:30:53.9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haveibeenpwned.com/Password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haveibeenpwned.com/Password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haveibeenpwned.com/Password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haveibeenpwned.com/Password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E-mail" TargetMode="External"/><Relationship Id="rId2" Type="http://schemas.openxmlformats.org/officeDocument/2006/relationships/hyperlink" Target="https://cs.wikipedia.org/wiki/Interne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s://cs.wikipedia.org/wiki/Instant_messaging" TargetMode="External"/><Relationship Id="rId4" Type="http://schemas.openxmlformats.org/officeDocument/2006/relationships/hyperlink" Target="https://cs.wikipedia.org/wiki/Koment%C3%A1%C5%99ov%C3%BD_spam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24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23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customXml" Target="../ink/ink11.xml"/><Relationship Id="rId18" Type="http://schemas.openxmlformats.org/officeDocument/2006/relationships/customXml" Target="../ink/ink15.xml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12" Type="http://schemas.openxmlformats.org/officeDocument/2006/relationships/customXml" Target="../ink/ink10.xml"/><Relationship Id="rId17" Type="http://schemas.openxmlformats.org/officeDocument/2006/relationships/customXml" Target="../ink/ink14.xml"/><Relationship Id="rId2" Type="http://schemas.openxmlformats.org/officeDocument/2006/relationships/image" Target="../media/image28.png"/><Relationship Id="rId16" Type="http://schemas.openxmlformats.org/officeDocument/2006/relationships/customXml" Target="../ink/ink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11" Type="http://schemas.openxmlformats.org/officeDocument/2006/relationships/image" Target="../media/image300.png"/><Relationship Id="rId5" Type="http://schemas.openxmlformats.org/officeDocument/2006/relationships/customXml" Target="../ink/ink5.xml"/><Relationship Id="rId15" Type="http://schemas.openxmlformats.org/officeDocument/2006/relationships/customXml" Target="../ink/ink12.xml"/><Relationship Id="rId10" Type="http://schemas.openxmlformats.org/officeDocument/2006/relationships/customXml" Target="../ink/ink9.xml"/><Relationship Id="rId4" Type="http://schemas.openxmlformats.org/officeDocument/2006/relationships/image" Target="../media/image26.emf"/><Relationship Id="rId9" Type="http://schemas.openxmlformats.org/officeDocument/2006/relationships/customXml" Target="../ink/ink8.xml"/><Relationship Id="rId14" Type="http://schemas.openxmlformats.org/officeDocument/2006/relationships/image" Target="../media/image27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kib.cz/" TargetMode="External"/><Relationship Id="rId2" Type="http://schemas.openxmlformats.org/officeDocument/2006/relationships/hyperlink" Target="https://knihy.nic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pbi.cz/" TargetMode="External"/><Relationship Id="rId5" Type="http://schemas.openxmlformats.org/officeDocument/2006/relationships/hyperlink" Target="https://viavis.cz/workshopy/" TargetMode="External"/><Relationship Id="rId4" Type="http://schemas.openxmlformats.org/officeDocument/2006/relationships/hyperlink" Target="https://www.cisa.gov/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F94DC1C-47D1-41D7-8B1B-9A036D614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11383CE-CE86-4E1C-B289-798EB9E6E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5896768" cy="6856214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F028B1E-D89E-4805-99DA-93A16F110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19" y="978304"/>
            <a:ext cx="5314485" cy="2253452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chemeClr val="bg1"/>
                </a:solidFill>
              </a:rPr>
              <a:t>Kybernetická bezpečnost na školách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F71E49C-6A2B-4C46-9162-768EB13CBC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76" y="4851399"/>
            <a:ext cx="4513792" cy="914401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Bc. Jan Balcárek</a:t>
            </a:r>
          </a:p>
          <a:p>
            <a:r>
              <a:rPr lang="cs-CZ" dirty="0">
                <a:solidFill>
                  <a:schemeClr val="bg1"/>
                </a:solidFill>
              </a:rPr>
              <a:t>Koordinátor kybernetické bezpečnosti</a:t>
            </a:r>
          </a:p>
          <a:p>
            <a:endParaRPr lang="cs-CZ" dirty="0">
              <a:solidFill>
                <a:srgbClr val="FFFFFF"/>
              </a:solidFill>
            </a:endParaRPr>
          </a:p>
        </p:txBody>
      </p:sp>
      <p:sp useBgFill="1">
        <p:nvSpPr>
          <p:cNvPr id="22" name="Freeform 5">
            <a:extLst>
              <a:ext uri="{FF2B5EF4-FFF2-40B4-BE49-F238E27FC236}">
                <a16:creationId xmlns:a16="http://schemas.microsoft.com/office/drawing/2014/main" id="{AC12A592-C02D-46EF-8E1F-9335DB8D7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24005816-5BCA-4665-8A58-5580F8E9C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F07F359-8CA3-4854-91E7-EE6004020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A7FCE86-4904-4337-8D0A-3ABA73F60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A32C234-504D-411A-A62B-C1CFD8CE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81593A9-FD94-454C-9225-478E907061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A3524A1-6DED-4D15-ADE5-F797DBCEC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A8491CF-856E-4A54-84A5-45C558D41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D63A388-BF18-4ABD-96E0-5946B1ABB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CF6D779-BD20-4058-AC29-AF4E2510C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189C0F2-FCB0-4636-9B05-F9FCBB202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74CB59A-0AC3-4235-A93D-73EE12466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B6E97A3-E95A-4D79-A8F8-1945EA263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F4ABF86-0905-4DE8-8F0B-D10D3D6F9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FAAFEF7-DFA1-48C7-9E4E-FF7B1453C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D828735-DFD9-4894-8461-77A2FB0C9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A6C2585-E93E-489D-8819-FCEE3CFF1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57C1F25-FC5C-4082-B4F6-888F8E467E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5DF4BDB-CA1D-4DA1-8D26-6BAEE0A21A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315D2A0-DDA4-4A25-9CC7-7F90CCF0C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5312B72-7E7D-4B0B-960E-7D7C9540EB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48B42BB-3C0E-4546-957B-AB593E308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37809D5-5F69-4BC6-A661-44B2A8A68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269CB4C-8BB5-4F63-8961-7EB8FE56D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5E7B60C-3F52-49EA-99F5-BE42AF88D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C5E885C-0F0D-4E11-8B78-4CE951E26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BFA6E20-F564-4CA4-9150-FDD50B02C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3C02C6B-B913-486F-ACAE-432DE1F77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6B5EE64-D401-45A4-82D4-85D4BF5C8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F622D05-678C-405E-A74F-8D92A9C64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E01EF1-6517-49CC-9891-1BD6D0F49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C93E79A-63A6-4782-9D2C-BC50CD3B9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6C4B4DB-9B57-4C69-96EB-3E1910CEF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BBDCDA7-4ECB-42B1-8524-3D30023D6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483057-DCDA-4BC6-8E99-7EAD94E87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5C35A56-0BFD-443F-8C2B-CA73A3BFE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14A0AE5-3A88-4D5D-845C-5E906888C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4D7BF13-EDB8-4740-A3C5-87E2E7C67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6DAB64F-4B49-434F-BFB6-0BEB41AFB6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3B5AD9A-BDA6-42CE-A1C0-C07210307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FD67DCC-475F-4BED-A634-FCDD63176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D276E23-C86D-408D-821A-1E9A44CAE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879A029-D911-41C4-B218-E41871762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9C7C9F5-65FB-4EF9-9AAD-F7E1FC14B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115B885-5742-431C-BA48-96FC1F6D2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ACE37A6-0062-4B86-B4E6-18088040C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0A8679B4-56BA-43AB-A0A2-E2DA3E205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0DE24D2-627B-4C47-A858-A572BCDBA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612A33E-5DE0-4E4D-9469-0BD0B3E0E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1673515-5E42-490F-85A0-45658D81C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B048C17-3768-4DAF-A7AE-B2E717497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AA4E6AA-9D65-4EED-91CB-87A5762ED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B48B9EB-BBF2-48D7-A1D7-720D94506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1492B79-7338-4309-8667-BB29A7BC7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352FD87-EC9C-4EB5-9ACC-A152F78FC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2CEA1F-EFA8-4353-B5F8-CCE27955A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3E2723F-2530-4636-9A19-8F11B1566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A9EE901-51C9-4292-BB45-5EDB8568A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55407C2-7321-48CD-811F-92C71F701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5298A8A-2787-4153-BDA2-E939BFD51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45057B3-3FAB-42ED-AF52-F00BB07FA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A3F09E9-F476-4352-90E3-6A15C7426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28F7C5C-CECC-45A8-8A1F-D679534D4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FFDFE9C-2017-4831-9F1B-6A03B58B1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1BC942F-09CF-4A51-85A5-E23E2D71C8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456B520-137F-484D-A1B1-7DA5C3F82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ECA29F0-381E-4770-97BF-54C4E5220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43CCF9F-8F11-4676-82F3-DEE8A48C8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FA620FD-6A45-4754-BF42-A9FA44966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C4D38F3-F3A2-42F4-8B57-DE978EC4A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3C26D30E-A91E-4A5B-A419-0B9D79D57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DAB3EBC-722A-462E-AAAE-506E50038E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BAABC17-832F-48CF-B0D7-0F7DE5460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E1FCA513-75D7-414B-BE8F-D780746A1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F2EDEC73-B6F5-473F-934A-CEF57604A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5B987884-C452-4492-A9F8-2770D3373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D978AF2-B7BB-4E05-81F1-1A5DBD1CB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7AD4D45-C3AB-458E-B826-0FACBD0DF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6E15555-6738-463C-B7DF-86429F2F9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E487172-B4C3-4D13-A562-EF0BA3DD9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8E66297-1295-432A-AA84-7BB2341C1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Obrázek 4">
            <a:extLst>
              <a:ext uri="{FF2B5EF4-FFF2-40B4-BE49-F238E27FC236}">
                <a16:creationId xmlns:a16="http://schemas.microsoft.com/office/drawing/2014/main" id="{B5F6DD0F-3A5B-4FFA-9021-5EC92AEC3A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679" y="3277255"/>
            <a:ext cx="5124328" cy="152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/>
          <a:lstStyle/>
          <a:p>
            <a:r>
              <a:rPr lang="cs-CZ" sz="3600" dirty="0"/>
              <a:t>NIS2</a:t>
            </a:r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9F00AB5-C563-C811-FDBC-37C304BD8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903098"/>
            <a:ext cx="9905347" cy="561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49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/>
          <a:lstStyle/>
          <a:p>
            <a:r>
              <a:rPr lang="cs-CZ" sz="3600" dirty="0"/>
              <a:t>NIS2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98C5464-B823-FC8E-AEA2-560BE5A7B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850" y="1019588"/>
            <a:ext cx="9671049" cy="540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4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dirty="0"/>
              <a:t>Typová dokumentace </a:t>
            </a:r>
            <a:r>
              <a:rPr lang="cs-CZ" dirty="0" err="1"/>
              <a:t>gdpr</a:t>
            </a:r>
            <a:endParaRPr lang="cs-CZ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397294" y="1691632"/>
            <a:ext cx="761617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Obecné nařízení o ochraně osobních údajů</a:t>
            </a:r>
            <a:r>
              <a:rPr lang="cs-CZ" dirty="0"/>
              <a:t>, zkráceně ONOOÚ (anglicky </a:t>
            </a:r>
            <a:r>
              <a:rPr lang="cs-CZ" b="1" dirty="0"/>
              <a:t>GDPR</a:t>
            </a:r>
            <a:r>
              <a:rPr lang="cs-CZ" dirty="0"/>
              <a:t>, </a:t>
            </a:r>
            <a:r>
              <a:rPr lang="cs-CZ" i="1" dirty="0"/>
              <a:t>General Data </a:t>
            </a:r>
            <a:r>
              <a:rPr lang="cs-CZ" i="1" dirty="0" err="1"/>
              <a:t>Protection</a:t>
            </a:r>
            <a:r>
              <a:rPr lang="cs-CZ" i="1" dirty="0"/>
              <a:t> </a:t>
            </a:r>
            <a:r>
              <a:rPr lang="cs-CZ" i="1" dirty="0" err="1"/>
              <a:t>Regulation</a:t>
            </a:r>
            <a:r>
              <a:rPr lang="cs-CZ" dirty="0"/>
              <a:t>), plným názvem </a:t>
            </a:r>
            <a:r>
              <a:rPr lang="cs-CZ" i="1" dirty="0"/>
              <a:t>Nařízení Evropského parlamentu a Rady (EU) č. 2016/679 ze dne 27. dubna 2016 o ochraně fyzických osob v souvislosti se zpracováním osobních údajů a o volném pohybu těchto údajů a o zrušení směrnice 95/46/ES (obecné nařízení o ochraně osobních údajů)</a:t>
            </a:r>
            <a:r>
              <a:rPr lang="cs-CZ" dirty="0"/>
              <a:t>, je nařízení Evropské unie, jehož cílem je výrazné zvýšení ochrany osobních dat občanů. V Úředním věstníku Evropské unie bylo vyhlášeno dne 27. dubna 2016.</a:t>
            </a:r>
          </a:p>
        </p:txBody>
      </p:sp>
    </p:spTree>
    <p:extLst>
      <p:ext uri="{BB962C8B-B14F-4D97-AF65-F5344CB8AC3E}">
        <p14:creationId xmlns:p14="http://schemas.microsoft.com/office/powerpoint/2010/main" val="52238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dirty="0"/>
              <a:t>Typová dokumentace </a:t>
            </a:r>
            <a:r>
              <a:rPr lang="cs-CZ" dirty="0" err="1"/>
              <a:t>gdpr</a:t>
            </a:r>
            <a:endParaRPr lang="cs-CZ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397294" y="1691632"/>
            <a:ext cx="542178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79" y="2406535"/>
            <a:ext cx="4391025" cy="22193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567" y="963498"/>
            <a:ext cx="4608108" cy="559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24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dirty="0"/>
              <a:t>Typová dokumentace </a:t>
            </a:r>
            <a:r>
              <a:rPr lang="cs-CZ" dirty="0" err="1"/>
              <a:t>gdpr</a:t>
            </a:r>
            <a:endParaRPr lang="cs-CZ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397294" y="1691632"/>
            <a:ext cx="542178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491" y="1465142"/>
            <a:ext cx="5542886" cy="511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28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cs-CZ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397294" y="1691632"/>
            <a:ext cx="542178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1743543" y="184775"/>
            <a:ext cx="6347499" cy="6323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dirty="0"/>
              <a:t>Dotazníkové šetření 2023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-266618" y="2881761"/>
            <a:ext cx="3396835" cy="1584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070" y="1357505"/>
            <a:ext cx="9895834" cy="5225234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7888778" y="2701636"/>
            <a:ext cx="1404851" cy="99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641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dirty="0"/>
              <a:t>Dotazníkové šetření 2023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397294" y="1691632"/>
            <a:ext cx="542178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950" y="19050"/>
            <a:ext cx="12915900" cy="681990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8744989" y="1770611"/>
            <a:ext cx="1862051" cy="141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6392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/>
          <a:lstStyle/>
          <a:p>
            <a:r>
              <a:rPr lang="cs-CZ" dirty="0"/>
              <a:t>Minimální bezpečnostní standard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9372F09-DAB8-F79E-43EF-95AD07FE0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3803072" cy="3649133"/>
          </a:xfrm>
        </p:spPr>
        <p:txBody>
          <a:bodyPr/>
          <a:lstStyle/>
          <a:p>
            <a:r>
              <a:rPr lang="cs-CZ" dirty="0"/>
              <a:t>Podpůrný materiál pro subjekty, které nespadají pod </a:t>
            </a:r>
            <a:r>
              <a:rPr lang="cs-CZ" dirty="0" err="1"/>
              <a:t>ZoKB</a:t>
            </a:r>
            <a:r>
              <a:rPr lang="cs-CZ" dirty="0"/>
              <a:t>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404" y="1443688"/>
            <a:ext cx="4124411" cy="504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3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cs-CZ" dirty="0"/>
              <a:t>Minimální </a:t>
            </a:r>
            <a:br>
              <a:rPr lang="cs-CZ" dirty="0"/>
            </a:br>
            <a:r>
              <a:rPr lang="cs-CZ" dirty="0"/>
              <a:t>bezpečnostní </a:t>
            </a:r>
            <a:br>
              <a:rPr lang="cs-CZ" dirty="0"/>
            </a:br>
            <a:r>
              <a:rPr lang="cs-CZ" dirty="0"/>
              <a:t>standard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9372F09-DAB8-F79E-43EF-95AD07FE0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3803072" cy="3649133"/>
          </a:xfrm>
        </p:spPr>
        <p:txBody>
          <a:bodyPr/>
          <a:lstStyle/>
          <a:p>
            <a:r>
              <a:rPr lang="cs-CZ" dirty="0"/>
              <a:t>Podpůrný materiál pro subjekty, které nespadají pod </a:t>
            </a:r>
            <a:r>
              <a:rPr lang="cs-CZ" dirty="0" err="1"/>
              <a:t>ZoKB</a:t>
            </a:r>
            <a:r>
              <a:rPr lang="cs-CZ" dirty="0"/>
              <a:t>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589" y="1443688"/>
            <a:ext cx="4124411" cy="504589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069" y="349072"/>
            <a:ext cx="5281844" cy="62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62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cs-CZ" dirty="0"/>
              <a:t>Minimální </a:t>
            </a:r>
            <a:br>
              <a:rPr lang="cs-CZ" dirty="0"/>
            </a:br>
            <a:r>
              <a:rPr lang="cs-CZ" dirty="0"/>
              <a:t>bezpečnostní </a:t>
            </a:r>
            <a:br>
              <a:rPr lang="cs-CZ" dirty="0"/>
            </a:br>
            <a:r>
              <a:rPr lang="cs-CZ" dirty="0"/>
              <a:t>standard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9372F09-DAB8-F79E-43EF-95AD07FE0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3803072" cy="3649133"/>
          </a:xfrm>
        </p:spPr>
        <p:txBody>
          <a:bodyPr/>
          <a:lstStyle/>
          <a:p>
            <a:r>
              <a:rPr lang="cs-CZ" dirty="0"/>
              <a:t>Podpůrný materiál pro subjekty, které nespadají pod </a:t>
            </a:r>
            <a:r>
              <a:rPr lang="cs-CZ" dirty="0" err="1"/>
              <a:t>ZoKB</a:t>
            </a:r>
            <a:r>
              <a:rPr lang="cs-CZ" dirty="0"/>
              <a:t>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522" y="2142067"/>
            <a:ext cx="635317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78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CA8EEB-DE40-40E4-8CB2-E68D36DB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Kybernetická bezpečnost (Cyber security)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BF5470B-E1A3-4A76-8836-0921036A5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Odvětví výpočetní techniky uplatňované u počítačů i sítí.</a:t>
            </a:r>
          </a:p>
          <a:p>
            <a:r>
              <a:rPr lang="cs-CZ" dirty="0"/>
              <a:t>Cílem je ochrana informací a majetku před krádeží, korupcí, zneužitím, pozměněním, nebo přírodní katastrofou, přičemž informace a majetek musí zůstat přístupné a produktivní jeho předpokládaným uživatelům.</a:t>
            </a:r>
          </a:p>
          <a:p>
            <a:r>
              <a:rPr lang="cs-CZ" dirty="0"/>
              <a:t>Bezpečnosti informačních systémů je sestavou kolektivních postupů a mechanismů, které mají citlivé a cenné informace a služby chránit před zveřejněním, poškozením, kolapsem nebo neoprávněnou činností nedůvěryhodné osoby a neplánované události.</a:t>
            </a:r>
          </a:p>
          <a:p>
            <a:r>
              <a:rPr lang="cs-CZ" dirty="0"/>
              <a:t>Kybernetická bezpečnost se týká ochrany počítačových sítí, systémů a dat před útoky, zneužíváním a neoprávněným přístupem. Tato oblast se zaměřuje na prevenci, detekci a reakci na kybernetické hrozby, jako jsou viry, červi, </a:t>
            </a:r>
            <a:r>
              <a:rPr lang="cs-CZ" dirty="0" err="1"/>
              <a:t>trojany</a:t>
            </a:r>
            <a:r>
              <a:rPr lang="cs-CZ" dirty="0"/>
              <a:t>, ransomware, </a:t>
            </a:r>
            <a:r>
              <a:rPr lang="cs-CZ" dirty="0" err="1"/>
              <a:t>phishing</a:t>
            </a:r>
            <a:r>
              <a:rPr lang="cs-CZ" dirty="0"/>
              <a:t>, </a:t>
            </a:r>
            <a:r>
              <a:rPr lang="cs-CZ" dirty="0" err="1"/>
              <a:t>botnets</a:t>
            </a:r>
            <a:r>
              <a:rPr lang="cs-CZ" dirty="0"/>
              <a:t> a další druhy </a:t>
            </a:r>
            <a:r>
              <a:rPr lang="cs-CZ" dirty="0" err="1"/>
              <a:t>malwaru</a:t>
            </a:r>
            <a:r>
              <a:rPr lang="cs-CZ" dirty="0"/>
              <a:t>. Cílem kybernetické bezpečnosti je minimalizovat rizika a zabezpečit počítačové systémy a data proti neoprávněnému přístupu a útokům. Mezi oblasti kybernetické bezpečnosti patří například zabezpečení počítačových sítí, aplikací a serverů, šifrování dat, správa hesel, monitorování aktivit na počítačových systémech, vzdělávání uživatelů a řízení rizik. </a:t>
            </a:r>
          </a:p>
          <a:p>
            <a:r>
              <a:rPr lang="cs-CZ" dirty="0"/>
              <a:t>Kybernetická bezpečnost se stává stále důležitější v době, kdy se stále více operací přesouvá na internet a kdy jsou kybernetické útoky stále častější a sofistikovanější (za peníze v Praze dům).</a:t>
            </a:r>
          </a:p>
        </p:txBody>
      </p:sp>
    </p:spTree>
    <p:extLst>
      <p:ext uri="{BB962C8B-B14F-4D97-AF65-F5344CB8AC3E}">
        <p14:creationId xmlns:p14="http://schemas.microsoft.com/office/powerpoint/2010/main" val="1508978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>
            <a:normAutofit/>
          </a:bodyPr>
          <a:lstStyle/>
          <a:p>
            <a:r>
              <a:rPr lang="cs-CZ" dirty="0"/>
              <a:t>aktivum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9372F09-DAB8-F79E-43EF-95AD07FE0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9746671" cy="3649133"/>
          </a:xfrm>
        </p:spPr>
        <p:txBody>
          <a:bodyPr>
            <a:normAutofit/>
          </a:bodyPr>
          <a:lstStyle/>
          <a:p>
            <a:r>
              <a:rPr lang="cs-CZ" dirty="0"/>
              <a:t>Aktivem se rozumí cokoliv, co má určitou hodnotu pro osobu, organizaci či stát.</a:t>
            </a:r>
          </a:p>
          <a:p>
            <a:endParaRPr lang="cs-CZ" dirty="0"/>
          </a:p>
          <a:p>
            <a:r>
              <a:rPr lang="cs-CZ" dirty="0"/>
              <a:t>Aktivum může být věcí hmotnou (budova, počítačový systém, sítě, energie, zboží aj.) či nehmotnou (informace, znalosti, data, programy aj.) z pohledu občanského práva.</a:t>
            </a:r>
          </a:p>
          <a:p>
            <a:r>
              <a:rPr lang="cs-CZ" dirty="0"/>
              <a:t>Aktivem může být i vlastnost (např. dostupnost a funkčnost systému a dat aj.) či dobré jméno, reputace. Lidé (uživatelé, administrátoři aj.) a jejich znalosti a zkušenosti jsou také z pohledu kybernetické bezpečnosti aktivem.</a:t>
            </a:r>
          </a:p>
          <a:p>
            <a:r>
              <a:rPr lang="cs-CZ" dirty="0"/>
              <a:t>Primární, podpůrná.</a:t>
            </a:r>
          </a:p>
        </p:txBody>
      </p:sp>
    </p:spTree>
    <p:extLst>
      <p:ext uri="{BB962C8B-B14F-4D97-AF65-F5344CB8AC3E}">
        <p14:creationId xmlns:p14="http://schemas.microsoft.com/office/powerpoint/2010/main" val="2863266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FB37F91-4458-0A5F-90DC-952DE225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38666"/>
            <a:ext cx="10131425" cy="1456267"/>
          </a:xfrm>
        </p:spPr>
        <p:txBody>
          <a:bodyPr>
            <a:normAutofit/>
          </a:bodyPr>
          <a:lstStyle/>
          <a:p>
            <a:r>
              <a:rPr lang="cs-CZ" dirty="0"/>
              <a:t>Analýza rizik </a:t>
            </a:r>
            <a:r>
              <a:rPr lang="cs-CZ"/>
              <a:t>- příklad</a:t>
            </a:r>
            <a:endParaRPr lang="cs-CZ" dirty="0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9372F09-DAB8-F79E-43EF-95AD07FE0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9746671" cy="3649133"/>
          </a:xfrm>
        </p:spPr>
        <p:txBody>
          <a:bodyPr>
            <a:normAutofit/>
          </a:bodyPr>
          <a:lstStyle/>
          <a:p>
            <a:r>
              <a:rPr lang="cs-CZ" dirty="0"/>
              <a:t>K předcházení problémům, které mohou mít negativní dopad na plnění cílů či úkolů nebo mohou vyústit v negativní dopad do rozpočtu, </a:t>
            </a:r>
          </a:p>
          <a:p>
            <a:r>
              <a:rPr lang="cs-CZ" dirty="0"/>
              <a:t>k vymezení rizik - identifikovaná rizika je vhodné pak rozčlenit do skupin:-např. (1) finanční, (2) organizační a personální, (3) právní, (4) technická, (5) věcná </a:t>
            </a:r>
          </a:p>
          <a:p>
            <a:r>
              <a:rPr lang="cs-CZ" dirty="0"/>
              <a:t>k vyhodnocení rizik a určení jejich významnosti (malá / střední / velká rizika) dle dvou hlavních kritérií: (1) četnosti výskytu hodnoceného rizika (2) dopadu hodnoceného rizika do rozpočtu či dopadu na plnění cílů, </a:t>
            </a:r>
          </a:p>
          <a:p>
            <a:r>
              <a:rPr lang="cs-CZ" dirty="0"/>
              <a:t>jako podklad pro návrh opatření.</a:t>
            </a:r>
          </a:p>
        </p:txBody>
      </p:sp>
    </p:spTree>
    <p:extLst>
      <p:ext uri="{BB962C8B-B14F-4D97-AF65-F5344CB8AC3E}">
        <p14:creationId xmlns:p14="http://schemas.microsoft.com/office/powerpoint/2010/main" val="3582398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Školení zaměstnanců jako součást kybernetické ochrany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F6167E8B-3069-9BB6-B34C-3E110856D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/>
          <a:lstStyle/>
          <a:p>
            <a:r>
              <a:rPr lang="cs-CZ" sz="3200" dirty="0"/>
              <a:t>V poslední době přibývá útoků v kyberprostoru.</a:t>
            </a:r>
          </a:p>
          <a:p>
            <a:r>
              <a:rPr lang="cs-CZ" sz="3200" dirty="0"/>
              <a:t>Může se jednat o poměrně sofistikované pokusy.</a:t>
            </a:r>
          </a:p>
          <a:p>
            <a:r>
              <a:rPr lang="cs-CZ" sz="3200" dirty="0"/>
              <a:t>Falešný pocit bezpečí – máme firewall a ochranu koncových bodů – endpoint.</a:t>
            </a:r>
          </a:p>
          <a:p>
            <a:r>
              <a:rPr lang="cs-CZ" sz="3200" dirty="0"/>
              <a:t>Kolik interních, osobních a citlivých dat jsou o sobě uživatelé ochotni sdělit v zásadě anonymní síti?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900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PROČ JE SLOŽITÉ VYHNOUT SE ÚTOKU NA UŽIVATELE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F6167E8B-3069-9BB6-B34C-3E110856D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>
            <a:noAutofit/>
          </a:bodyPr>
          <a:lstStyle/>
          <a:p>
            <a:r>
              <a:rPr lang="cs-CZ" sz="3200" dirty="0"/>
              <a:t>Vysoce ziskové podnikání – útočník má malé náklady, všechno lze získat na internetu, nebo zakoupit jako službu.</a:t>
            </a:r>
          </a:p>
          <a:p>
            <a:r>
              <a:rPr lang="cs-CZ" sz="3200" dirty="0"/>
              <a:t>Uživatelé neradi mění své zvyky (vždy stačilo jedno heslo, dělalo se to tak a tak…).</a:t>
            </a:r>
          </a:p>
          <a:p>
            <a:r>
              <a:rPr lang="cs-CZ" sz="3200" dirty="0"/>
              <a:t>Rizika na internetu – v práci není čas zkoumat a ještě se učit co je ten phishing, malware…</a:t>
            </a:r>
          </a:p>
          <a:p>
            <a:r>
              <a:rPr lang="cs-CZ" sz="3200" dirty="0"/>
              <a:t>Hesla stále stejná a všude – Google se mi o to heslo postará a Seznam taky…</a:t>
            </a:r>
          </a:p>
        </p:txBody>
      </p:sp>
    </p:spTree>
    <p:extLst>
      <p:ext uri="{BB962C8B-B14F-4D97-AF65-F5344CB8AC3E}">
        <p14:creationId xmlns:p14="http://schemas.microsoft.com/office/powerpoint/2010/main" val="3045137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LIDÉ – VSTUPNÍ ŠKOLENÍ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167E8B-3069-9BB6-B34C-3E110856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cs-CZ" sz="2400" b="1" dirty="0"/>
          </a:p>
          <a:p>
            <a:pPr>
              <a:buNone/>
            </a:pPr>
            <a:r>
              <a:rPr lang="cs-CZ" sz="2400" b="1" dirty="0"/>
              <a:t>Co vše může být bezpečnostní událost?</a:t>
            </a:r>
          </a:p>
          <a:p>
            <a:r>
              <a:rPr lang="cs-CZ" sz="2400" dirty="0"/>
              <a:t>Nedodržení bezpečnostních politik,</a:t>
            </a:r>
          </a:p>
          <a:p>
            <a:r>
              <a:rPr lang="cs-CZ" sz="2400" dirty="0"/>
              <a:t>kompromitace hesla, zavirovaný počítač,</a:t>
            </a:r>
          </a:p>
          <a:p>
            <a:r>
              <a:rPr lang="cs-CZ" sz="2400" dirty="0"/>
              <a:t>ponechání důvěrných dokumentů na stole,</a:t>
            </a:r>
          </a:p>
          <a:p>
            <a:r>
              <a:rPr lang="cs-CZ" sz="2400" dirty="0"/>
              <a:t>přihlášené zařízení bez zamčené obrazovky,</a:t>
            </a:r>
          </a:p>
          <a:p>
            <a:r>
              <a:rPr lang="cs-CZ" sz="2400" dirty="0"/>
              <a:t>neplánovaný výpadek systému,</a:t>
            </a:r>
          </a:p>
          <a:p>
            <a:r>
              <a:rPr lang="cs-CZ" sz="2400" dirty="0"/>
              <a:t>nalezení nové zranitelnosti ,</a:t>
            </a:r>
          </a:p>
          <a:p>
            <a:r>
              <a:rPr lang="cs-CZ" sz="2400" dirty="0"/>
              <a:t>nalezení neautorizovaného datového média.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86641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LIDÉ – </a:t>
            </a:r>
            <a:r>
              <a:rPr lang="cs-CZ" dirty="0"/>
              <a:t>Bezpečnostní incident</a:t>
            </a:r>
            <a:endParaRPr lang="cs-CZ" sz="36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571084-081D-CF89-A535-15C296DCF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Událost může vést až k bezpečnostnímu incidentu:</a:t>
            </a:r>
          </a:p>
          <a:p>
            <a:r>
              <a:rPr lang="cs-CZ" dirty="0"/>
              <a:t>- neohlášení události,</a:t>
            </a:r>
          </a:p>
          <a:p>
            <a:r>
              <a:rPr lang="cs-CZ" dirty="0"/>
              <a:t>- krádež výpočetní techniky,</a:t>
            </a:r>
          </a:p>
          <a:p>
            <a:r>
              <a:rPr lang="cs-CZ" dirty="0"/>
              <a:t>- ztráta a následné zneužití výpočetní techniky,</a:t>
            </a:r>
          </a:p>
          <a:p>
            <a:r>
              <a:rPr lang="cs-CZ" dirty="0"/>
              <a:t>- kybernetický útok,</a:t>
            </a:r>
          </a:p>
          <a:p>
            <a:r>
              <a:rPr lang="cs-CZ" dirty="0"/>
              <a:t>- závada znemožňující provoz informačního systému,</a:t>
            </a:r>
          </a:p>
          <a:p>
            <a:r>
              <a:rPr lang="cs-CZ" dirty="0"/>
              <a:t>- úmyslné smazání, pozměnění, přepsání dat …</a:t>
            </a:r>
          </a:p>
        </p:txBody>
      </p:sp>
    </p:spTree>
    <p:extLst>
      <p:ext uri="{BB962C8B-B14F-4D97-AF65-F5344CB8AC3E}">
        <p14:creationId xmlns:p14="http://schemas.microsoft.com/office/powerpoint/2010/main" val="1214109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Praktická část VSTUPNÍHO ŠKOLENÍ</a:t>
            </a:r>
            <a:endParaRPr lang="cs-CZ" sz="36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571084-081D-CF89-A535-15C296DCF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Hesla,</a:t>
            </a:r>
          </a:p>
          <a:p>
            <a:r>
              <a:rPr lang="cs-CZ" dirty="0"/>
              <a:t>uživatelská jména,</a:t>
            </a:r>
          </a:p>
          <a:p>
            <a:r>
              <a:rPr lang="cs-CZ" dirty="0"/>
              <a:t>ukládání dokumentů,</a:t>
            </a:r>
          </a:p>
          <a:p>
            <a:r>
              <a:rPr lang="cs-CZ" dirty="0"/>
              <a:t>co nás může čekat v e-mailu.</a:t>
            </a:r>
          </a:p>
        </p:txBody>
      </p:sp>
    </p:spTree>
    <p:extLst>
      <p:ext uri="{BB962C8B-B14F-4D97-AF65-F5344CB8AC3E}">
        <p14:creationId xmlns:p14="http://schemas.microsoft.com/office/powerpoint/2010/main" val="357627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9CED11-36D1-4679-8C4D-AC2B08230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Heslo uživatele - doporučení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E0709A1-00DF-4F1C-927A-C337CF78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/>
          <a:lstStyle/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velká písmena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DCGHTR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malá písmena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ktneiab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číslice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12345678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spc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speciální nealfanumerické symboly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_%+</a:t>
            </a: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transkripce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hesla – Jenicek_123 = Jen1cek_123</a:t>
            </a: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minimálně 12 znaků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6478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925DB025-0D37-49E6-A49E-AC22410BF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7767733" cy="1456267"/>
          </a:xfrm>
        </p:spPr>
        <p:txBody>
          <a:bodyPr>
            <a:normAutofit/>
          </a:bodyPr>
          <a:lstStyle/>
          <a:p>
            <a:r>
              <a:rPr lang="cs-CZ" dirty="0"/>
              <a:t>Bezpečné heslo – špatné příklady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23C5677B-2EDD-48F5-A7AB-9CBE8584E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7" y="2532592"/>
            <a:ext cx="6282266" cy="12869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>
                <a:hlinkClick r:id="rId2"/>
              </a:rPr>
              <a:t>Stejné heslo použité všude.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l" fontAlgn="base">
              <a:buNone/>
            </a:pPr>
            <a:r>
              <a:rPr lang="cs-CZ" b="0" i="0" dirty="0">
                <a:solidFill>
                  <a:srgbClr val="D00000"/>
                </a:solidFill>
                <a:effectLst/>
                <a:latin typeface="Open Sans" panose="020B0606030504020204" pitchFamily="34" charset="0"/>
              </a:rPr>
              <a:t>	</a:t>
            </a:r>
            <a:r>
              <a:rPr lang="cs-CZ" sz="4400" b="0" i="0" dirty="0">
                <a:effectLst/>
                <a:latin typeface="Open Sans" panose="020B0606030504020204" pitchFamily="34" charset="0"/>
              </a:rPr>
              <a:t>Ji32k7au4a83			???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7429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5DB025-0D37-49E6-A49E-AC22410BF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7767733" cy="1456267"/>
          </a:xfrm>
        </p:spPr>
        <p:txBody>
          <a:bodyPr>
            <a:normAutofit/>
          </a:bodyPr>
          <a:lstStyle/>
          <a:p>
            <a:r>
              <a:rPr lang="cs-CZ" dirty="0"/>
              <a:t>Bezpečné heslo – špatné příklady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C5677B-2EDD-48F5-A7AB-9CBE8584E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7" y="2532592"/>
            <a:ext cx="6282266" cy="12869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>
                <a:hlinkClick r:id="rId2"/>
              </a:rPr>
              <a:t>Stejné heslo použité všude.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algn="l" fontAlgn="base"/>
            <a:r>
              <a:rPr lang="cs-CZ" b="0" i="0" dirty="0">
                <a:effectLst/>
                <a:latin typeface="Open Sans" panose="020B0606030504020204" pitchFamily="34" charset="0"/>
              </a:rPr>
              <a:t>Ji32k7au4a83			???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3617C0A-1846-B31C-C771-3954296D63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0242" y="1778265"/>
            <a:ext cx="7635957" cy="408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08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5BE81-4F6A-0374-1357-BE03D4AB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Celková bezpečnost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167E8B-3069-9BB6-B34C-3E110856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400" dirty="0"/>
              <a:t>Procesy</a:t>
            </a:r>
          </a:p>
          <a:p>
            <a:r>
              <a:rPr lang="cs-CZ" sz="2400" dirty="0"/>
              <a:t>- vědět co mohu a co už nesmím, jak nakládat s aktivy, daty, osobními údaji, co dělat v případě havárie, nefunkčnosti systému.</a:t>
            </a:r>
          </a:p>
          <a:p>
            <a:r>
              <a:rPr lang="cs-CZ" sz="2400" dirty="0"/>
              <a:t>Lidé</a:t>
            </a:r>
          </a:p>
          <a:p>
            <a:r>
              <a:rPr lang="cs-CZ" sz="2400" dirty="0"/>
              <a:t>- správné vzdělání v oblasti kybernetické bezpečnosti, znalost procesů a používání technických prostředků, dostatek kvalifikovaného personálu, nebo outsourcing.</a:t>
            </a:r>
          </a:p>
          <a:p>
            <a:r>
              <a:rPr lang="cs-CZ" sz="2400" dirty="0"/>
              <a:t>Technologie</a:t>
            </a:r>
          </a:p>
          <a:p>
            <a:r>
              <a:rPr lang="cs-CZ" sz="2400" dirty="0"/>
              <a:t>- používání správných technologií, nastavených, pravidelně aktualizovaných, snižuje riziko.</a:t>
            </a:r>
          </a:p>
        </p:txBody>
      </p:sp>
    </p:spTree>
    <p:extLst>
      <p:ext uri="{BB962C8B-B14F-4D97-AF65-F5344CB8AC3E}">
        <p14:creationId xmlns:p14="http://schemas.microsoft.com/office/powerpoint/2010/main" val="23745978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5DB025-0D37-49E6-A49E-AC22410BF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7767733" cy="1456267"/>
          </a:xfrm>
        </p:spPr>
        <p:txBody>
          <a:bodyPr>
            <a:normAutofit/>
          </a:bodyPr>
          <a:lstStyle/>
          <a:p>
            <a:r>
              <a:rPr lang="cs-CZ" dirty="0"/>
              <a:t>Bezpečné heslo – špatné příklady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C5677B-2EDD-48F5-A7AB-9CBE8584E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7" y="2532592"/>
            <a:ext cx="6282266" cy="128693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dirty="0">
                <a:hlinkClick r:id="rId2"/>
              </a:rPr>
              <a:t>Stejné heslo použité všude.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8700" dirty="0" err="1"/>
              <a:t>hesloheslo</a:t>
            </a:r>
            <a:r>
              <a:rPr lang="cs-CZ" sz="8700" dirty="0"/>
              <a:t>		????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53296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925DB025-0D37-49E6-A49E-AC22410BF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7767733" cy="1456267"/>
          </a:xfrm>
        </p:spPr>
        <p:txBody>
          <a:bodyPr>
            <a:normAutofit/>
          </a:bodyPr>
          <a:lstStyle/>
          <a:p>
            <a:r>
              <a:rPr lang="cs-CZ" dirty="0"/>
              <a:t>Bezpečné heslo – špatné příklady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23C5677B-2EDD-48F5-A7AB-9CBE8584E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7" y="2532592"/>
            <a:ext cx="6282266" cy="128693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dirty="0">
                <a:hlinkClick r:id="rId2"/>
              </a:rPr>
              <a:t>Stejné heslo použité všude.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4100" dirty="0" err="1"/>
              <a:t>hesloheslo</a:t>
            </a:r>
            <a:r>
              <a:rPr lang="cs-CZ" sz="4100" dirty="0"/>
              <a:t>		????</a:t>
            </a:r>
          </a:p>
          <a:p>
            <a:pPr>
              <a:buFontTx/>
              <a:buChar char="-"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445C795-3CEF-60DE-2BDF-93927FB133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2231" y="1930848"/>
            <a:ext cx="7853968" cy="392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68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F5B725BA-88E9-E5B1-A98E-F3EEBE8BC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7767733" cy="1456267"/>
          </a:xfrm>
        </p:spPr>
        <p:txBody>
          <a:bodyPr>
            <a:normAutofit/>
          </a:bodyPr>
          <a:lstStyle/>
          <a:p>
            <a:r>
              <a:rPr lang="cs-CZ" dirty="0"/>
              <a:t>Bezpečné heslo – špatné příklady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37FF6206-9D27-4AFC-D0CB-F8531F544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6282266" cy="364913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/>
              <a:t>Heslo je na lístečku na </a:t>
            </a:r>
            <a:br>
              <a:rPr lang="cs-CZ" dirty="0"/>
            </a:br>
            <a:r>
              <a:rPr lang="cs-CZ" dirty="0"/>
              <a:t>monitoru, nebo na stole </a:t>
            </a:r>
            <a:br>
              <a:rPr lang="cs-CZ" dirty="0"/>
            </a:br>
            <a:r>
              <a:rPr lang="cs-CZ" dirty="0"/>
              <a:t>poblíž počítače,</a:t>
            </a:r>
          </a:p>
          <a:p>
            <a:pPr>
              <a:buFontTx/>
              <a:buChar char="-"/>
            </a:pPr>
            <a:r>
              <a:rPr lang="cs-CZ" dirty="0"/>
              <a:t>na poslední straně kalendáře,</a:t>
            </a:r>
          </a:p>
          <a:p>
            <a:pPr>
              <a:buFontTx/>
              <a:buChar char="-"/>
            </a:pPr>
            <a:r>
              <a:rPr lang="cs-CZ" dirty="0"/>
              <a:t>jedno heslo pro více služeb.</a:t>
            </a:r>
          </a:p>
          <a:p>
            <a:pPr>
              <a:buFontTx/>
              <a:buChar char="-"/>
            </a:pP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26CB428-5387-5E7A-A8E5-016EDEB8F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3534" y="1234091"/>
            <a:ext cx="3445714" cy="2269128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E032137-9E73-A213-E8DA-20379B4F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871" y="1971675"/>
            <a:ext cx="4029075" cy="4276725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45867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75D1146-264F-9F06-532E-39AB6436F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187" y="1030288"/>
            <a:ext cx="4099947" cy="103557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3300" dirty="0"/>
              <a:t>Co nás může čekat v e-mailu</a:t>
            </a: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3743D6D-DF33-863B-50AF-DC92C15B7A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797333" y="4261157"/>
            <a:ext cx="2971800" cy="1708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32">
            <a:extLst>
              <a:ext uri="{FF2B5EF4-FFF2-40B4-BE49-F238E27FC236}">
                <a16:creationId xmlns:a16="http://schemas.microsoft.com/office/drawing/2014/main" id="{C9E8278C-CBA3-6F19-0F18-F6A78B960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2585" y="639097"/>
            <a:ext cx="5433751" cy="5575438"/>
          </a:xfrm>
          <a:prstGeom prst="roundRect">
            <a:avLst>
              <a:gd name="adj" fmla="val 3449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493B5BD-3FB7-9DF9-7DFC-ABB0FAD4D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39096"/>
            <a:ext cx="5853476" cy="5575437"/>
          </a:xfrm>
          <a:prstGeom prst="roundRect">
            <a:avLst>
              <a:gd name="adj" fmla="val 4207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15" name="Zástupný obsah 4">
            <a:extLst>
              <a:ext uri="{FF2B5EF4-FFF2-40B4-BE49-F238E27FC236}">
                <a16:creationId xmlns:a16="http://schemas.microsoft.com/office/drawing/2014/main" id="{6F37380A-BC24-1895-148F-B8130CF94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55" y="2774006"/>
            <a:ext cx="5239935" cy="863803"/>
          </a:xfrm>
          <a:prstGeom prst="roundRect">
            <a:avLst>
              <a:gd name="adj" fmla="val 4528"/>
            </a:avLst>
          </a:prstGeom>
          <a:ln w="50800" cap="sq" cmpd="dbl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33947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3AC1ABD2-2F94-6627-EE24-2EB13CCB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Co nás může čekat v e-mailu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6EBD59D3-51B2-F487-51C3-EBE2A107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/>
          <a:lstStyle/>
          <a:p>
            <a:r>
              <a:rPr lang="cs-CZ" dirty="0"/>
              <a:t>Spam</a:t>
            </a:r>
          </a:p>
          <a:p>
            <a:r>
              <a:rPr lang="cs-CZ" dirty="0"/>
              <a:t>Phishing</a:t>
            </a:r>
          </a:p>
          <a:p>
            <a:r>
              <a:rPr lang="cs-CZ" dirty="0"/>
              <a:t>SCAM 419</a:t>
            </a:r>
          </a:p>
          <a:p>
            <a:r>
              <a:rPr lang="cs-CZ" dirty="0"/>
              <a:t>Vyděračské e-maily</a:t>
            </a:r>
          </a:p>
          <a:p>
            <a:r>
              <a:rPr lang="cs-CZ" dirty="0"/>
              <a:t>Hoax</a:t>
            </a:r>
          </a:p>
          <a:p>
            <a:r>
              <a:rPr lang="cs-CZ" dirty="0"/>
              <a:t>Podezřelé přílohy</a:t>
            </a:r>
          </a:p>
        </p:txBody>
      </p:sp>
    </p:spTree>
    <p:extLst>
      <p:ext uri="{BB962C8B-B14F-4D97-AF65-F5344CB8AC3E}">
        <p14:creationId xmlns:p14="http://schemas.microsoft.com/office/powerpoint/2010/main" val="1596679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">
            <a:extLst>
              <a:ext uri="{FF2B5EF4-FFF2-40B4-BE49-F238E27FC236}">
                <a16:creationId xmlns:a16="http://schemas.microsoft.com/office/drawing/2014/main" id="{FE2F1684-A048-4AF9-8BA7-30B0F6C21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Spam</a:t>
            </a:r>
          </a:p>
        </p:txBody>
      </p:sp>
      <p:sp>
        <p:nvSpPr>
          <p:cNvPr id="12" name="Zástupný obsah 2">
            <a:extLst>
              <a:ext uri="{FF2B5EF4-FFF2-40B4-BE49-F238E27FC236}">
                <a16:creationId xmlns:a16="http://schemas.microsoft.com/office/drawing/2014/main" id="{E3966F20-D61F-4AEA-ADA3-33458435B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05183"/>
            <a:ext cx="4128795" cy="3649133"/>
          </a:xfrm>
        </p:spPr>
        <p:txBody>
          <a:bodyPr/>
          <a:lstStyle/>
          <a:p>
            <a:r>
              <a:rPr lang="cs-CZ" b="1" dirty="0"/>
              <a:t>Spam</a:t>
            </a:r>
            <a:r>
              <a:rPr lang="cs-CZ" dirty="0"/>
              <a:t> je nevyžádané sdělení masově šířené </a:t>
            </a:r>
            <a:r>
              <a:rPr lang="cs-CZ" dirty="0">
                <a:hlinkClick r:id="rId2" tooltip="Interne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internetem</a:t>
            </a:r>
            <a:r>
              <a:rPr lang="cs-CZ" dirty="0"/>
              <a:t>. Původně se používalo především pro nevyžádané reklamní </a:t>
            </a:r>
            <a:r>
              <a:rPr lang="cs-CZ" dirty="0">
                <a:hlinkClick r:id="rId3" tooltip="E-mai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e-maily</a:t>
            </a:r>
            <a:r>
              <a:rPr lang="cs-CZ" dirty="0"/>
              <a:t>, postupem času tento fenomén postihl i ostatní druhy internetové komunikace – např. diskuzní fóra, </a:t>
            </a:r>
            <a:r>
              <a:rPr lang="cs-CZ" dirty="0">
                <a:hlinkClick r:id="rId4" tooltip="Komentářový spa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komentáře</a:t>
            </a:r>
            <a:r>
              <a:rPr lang="cs-CZ" dirty="0"/>
              <a:t> nebo </a:t>
            </a:r>
            <a:r>
              <a:rPr lang="cs-CZ" dirty="0">
                <a:hlinkClick r:id="rId5" tooltip="Instant messagi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instant messaging</a:t>
            </a:r>
            <a:r>
              <a:rPr lang="cs-CZ" dirty="0"/>
              <a:t>.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52222355-1E24-442C-B895-C06111754FE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316" y="2358022"/>
            <a:ext cx="6696136" cy="280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312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90FA41-9FDE-4548-AF1F-0A5EBC00F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PHISHING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EB05FE-940B-4725-BD3B-45633903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091544" cy="3649133"/>
          </a:xfrm>
        </p:spPr>
        <p:txBody>
          <a:bodyPr/>
          <a:lstStyle/>
          <a:p>
            <a:r>
              <a:rPr lang="cs-CZ" dirty="0"/>
              <a:t>Phishing je podvodná technika používaná na Internetu k získávání citlivých údajů v elektronické komunikaci. K nalákání důvěřivé veřejnosti komunikace předstírá, že pochází z populárních sociálních sítí, aukčních webů, </a:t>
            </a:r>
            <a:br>
              <a:rPr lang="cs-CZ" dirty="0"/>
            </a:br>
            <a:r>
              <a:rPr lang="cs-CZ" dirty="0"/>
              <a:t>on-line platebních portálů, úřadů státní správy nebo od IT administrátorů.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92F68CE-10FA-437F-B34F-D73AB28894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608" y="562082"/>
            <a:ext cx="5717549" cy="52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9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90FA41-9FDE-4548-AF1F-0A5EBC00F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PHISHING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92F68CE-10FA-437F-B34F-D73AB28894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374"/>
          <a:stretch/>
        </p:blipFill>
        <p:spPr>
          <a:xfrm>
            <a:off x="3734493" y="4268432"/>
            <a:ext cx="6869086" cy="145626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FF1DD258-31AA-6FD7-520D-38F0CFF02EEC}"/>
              </a:ext>
            </a:extLst>
          </p:cNvPr>
          <p:cNvSpPr txBox="1"/>
          <p:nvPr/>
        </p:nvSpPr>
        <p:spPr>
          <a:xfrm>
            <a:off x="685801" y="2065866"/>
            <a:ext cx="60973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Phishing je podvodná technika používaná na Internetu k získávání citlivých údajů v elektronické komunikaci. K nalákání důvěřivé veřejnosti komunikace předstírá, že pochází z populárních sociálních sítí, aukčních webů, on-line platebních portálů, úřadů státní správy nebo od IT administrátorů.</a:t>
            </a:r>
          </a:p>
        </p:txBody>
      </p:sp>
    </p:spTree>
    <p:extLst>
      <p:ext uri="{BB962C8B-B14F-4D97-AF65-F5344CB8AC3E}">
        <p14:creationId xmlns:p14="http://schemas.microsoft.com/office/powerpoint/2010/main" val="36380298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DF87ED-053C-4CF8-A17C-67C0CD235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Phishing - </a:t>
            </a:r>
            <a:r>
              <a:rPr lang="cs-CZ" sz="3600" i="1" dirty="0">
                <a:solidFill>
                  <a:schemeClr val="tx1"/>
                </a:solidFill>
              </a:rPr>
              <a:t>Sociotechnický útok na uživatele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BE797EF-A175-4639-A076-B46C4055B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cs-CZ" sz="1800" b="1" u="sng" dirty="0">
                <a:solidFill>
                  <a:schemeClr val="tx1"/>
                </a:solidFill>
                <a:latin typeface="Source Sans Pro Semibold" pitchFamily="34" charset="-18"/>
              </a:rPr>
              <a:t>Možné scénáře: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s důležitou aktualizací – musíte se někde přihlásit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s fakturou – přílohu je nutné otevřít co nejdříve – např. faktura po splatnosti, exekuce,..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o zablokování karty – kartu je nutné odblokovat zde…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s žádostí o nahrání souboru na firemní server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s důležitou aktualizací Vašeho zařízení – musíte to nainstalovat rychle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Email o dodržování bezpečnostních politik – ověřte, zda Vaše heslo odpovídá nařízení – </a:t>
            </a:r>
            <a:r>
              <a:rPr lang="cs-CZ" sz="1800" u="sng" dirty="0">
                <a:solidFill>
                  <a:schemeClr val="tx1"/>
                </a:solidFill>
                <a:latin typeface="Source Sans Pro Semibold" pitchFamily="34" charset="-18"/>
              </a:rPr>
              <a:t>klikněte zde</a:t>
            </a:r>
            <a:endParaRPr lang="cs-CZ" sz="18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V podstatě jakýkoliv phishing nebo </a:t>
            </a:r>
            <a:r>
              <a:rPr lang="cs-CZ" sz="1800" dirty="0" err="1">
                <a:solidFill>
                  <a:schemeClr val="tx1"/>
                </a:solidFill>
                <a:latin typeface="Source Sans Pro Semibold" pitchFamily="34" charset="-18"/>
              </a:rPr>
              <a:t>spearphishing</a:t>
            </a: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(cílený s podvrhnutou grafikou </a:t>
            </a:r>
            <a:r>
              <a:rPr lang="cs-CZ" sz="1800" dirty="0" err="1">
                <a:solidFill>
                  <a:schemeClr val="tx1"/>
                </a:solidFill>
                <a:latin typeface="Source Sans Pro Semibold" pitchFamily="34" charset="-18"/>
              </a:rPr>
              <a:t>firmy,atd</a:t>
            </a: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.)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Online nástroj, kde si můžete ověřit hesla (s ubezpečením, že to co napíšete se nikde neukládá :-D)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8184486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01BF78-1CBF-4B28-A2AA-1B7B0A493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phishing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B16B8C-4ADF-4BCF-A91C-1B8AFFC05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cs-CZ" sz="1800" b="1" u="sng" dirty="0">
                <a:solidFill>
                  <a:schemeClr val="tx1"/>
                </a:solidFill>
                <a:latin typeface="Source Sans Pro Semibold" pitchFamily="34" charset="-18"/>
              </a:rPr>
              <a:t>Založení podobných domén: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https://CSOB.CZ		vs.	https://CS0B.CZ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https://IDNES.CZ 		vs.	https://lDNES.CZ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https://olkraj.cz		vs.	https://0lkraj.cz	https://olkrajj.cz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https://spelling.com	vs.	https://spelIing.com	https://speIling.com </a:t>
            </a:r>
          </a:p>
          <a:p>
            <a:pPr marL="285750" indent="-285750" algn="l">
              <a:buFont typeface="Courier New" pitchFamily="49" charset="0"/>
              <a:buChar char="o"/>
            </a:pPr>
            <a:endParaRPr lang="cs-CZ" sz="18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b="1" u="sng" dirty="0">
                <a:solidFill>
                  <a:schemeClr val="tx1"/>
                </a:solidFill>
                <a:latin typeface="Source Sans Pro Semibold" pitchFamily="34" charset="-18"/>
              </a:rPr>
              <a:t>Změna formátu adresy: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https://www.olkraj.cz@charon.cloud 		- kam přistupujeme?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https://www.olkraj.cz@80.211.207.39		- co teď? (místo DNS IP adresa)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https://www.olkraj.cz@1356058407		- a teď? (konverze IP)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https://www.olkraj.cz%401356058407		- a teď? (@ -</a:t>
            </a:r>
            <a:r>
              <a:rPr lang="en-US" sz="1800" dirty="0">
                <a:solidFill>
                  <a:schemeClr val="tx1"/>
                </a:solidFill>
                <a:latin typeface="Source Sans Pro Semibold" pitchFamily="34" charset="-18"/>
              </a:rPr>
              <a:t>&gt;</a:t>
            </a: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 %40</a:t>
            </a:r>
            <a:r>
              <a:rPr lang="en-US" sz="18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800" dirty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191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A49254-4EE5-495E-AA74-7095DF362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Kde začít?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4D52CFA-C025-4CBF-804A-F9AB27773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Procesní část?</a:t>
            </a:r>
          </a:p>
          <a:p>
            <a:r>
              <a:rPr lang="cs-CZ" dirty="0"/>
              <a:t>Chápání bezpečnosti?</a:t>
            </a:r>
          </a:p>
          <a:p>
            <a:r>
              <a:rPr lang="cs-CZ" dirty="0"/>
              <a:t>Legislativa – musíme to udělat?</a:t>
            </a:r>
          </a:p>
          <a:p>
            <a:r>
              <a:rPr lang="cs-CZ" dirty="0"/>
              <a:t>GDPR?</a:t>
            </a:r>
          </a:p>
          <a:p>
            <a:r>
              <a:rPr lang="cs-CZ" dirty="0"/>
              <a:t>Lidé – školení?</a:t>
            </a:r>
          </a:p>
          <a:p>
            <a:r>
              <a:rPr lang="cs-CZ" dirty="0"/>
              <a:t>Technologie a informační systémy – soupis?</a:t>
            </a:r>
          </a:p>
        </p:txBody>
      </p:sp>
    </p:spTree>
    <p:extLst>
      <p:ext uri="{BB962C8B-B14F-4D97-AF65-F5344CB8AC3E}">
        <p14:creationId xmlns:p14="http://schemas.microsoft.com/office/powerpoint/2010/main" val="20903009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EF337D-BF9C-4403-8844-A99864C8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Ukázka phishingu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460A078-FC12-468A-AA07-2EC4F855A7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5284" y="2065867"/>
            <a:ext cx="7432457" cy="398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9768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EF337D-BF9C-4403-8844-A99864C8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Ukázka phishingu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E3DAB41-15BB-D10C-5CA8-1F28469E9D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010" y="1341889"/>
            <a:ext cx="7341704" cy="473068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Rukopis 3">
                <a:extLst>
                  <a:ext uri="{FF2B5EF4-FFF2-40B4-BE49-F238E27FC236}">
                    <a16:creationId xmlns:a16="http://schemas.microsoft.com/office/drawing/2014/main" id="{DBC06FE1-5AC8-DA42-EE12-0BF4EFABE2A0}"/>
                  </a:ext>
                </a:extLst>
              </p14:cNvPr>
              <p14:cNvContentPartPr/>
              <p14:nvPr/>
            </p14:nvContentPartPr>
            <p14:xfrm>
              <a:off x="7098611" y="2817851"/>
              <a:ext cx="360" cy="360"/>
            </p14:xfrm>
          </p:contentPart>
        </mc:Choice>
        <mc:Fallback xmlns="">
          <p:pic>
            <p:nvPicPr>
              <p:cNvPr id="4" name="Rukopis 3">
                <a:extLst>
                  <a:ext uri="{FF2B5EF4-FFF2-40B4-BE49-F238E27FC236}">
                    <a16:creationId xmlns:a16="http://schemas.microsoft.com/office/drawing/2014/main" id="{DBC06FE1-5AC8-DA42-EE12-0BF4EFABE2A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86371" y="2805611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Rukopis 4">
                <a:extLst>
                  <a:ext uri="{FF2B5EF4-FFF2-40B4-BE49-F238E27FC236}">
                    <a16:creationId xmlns:a16="http://schemas.microsoft.com/office/drawing/2014/main" id="{EEBD372E-EB05-D2B1-FB62-EC71C7A11784}"/>
                  </a:ext>
                </a:extLst>
              </p14:cNvPr>
              <p14:cNvContentPartPr/>
              <p14:nvPr/>
            </p14:nvContentPartPr>
            <p14:xfrm>
              <a:off x="6275651" y="2252651"/>
              <a:ext cx="360" cy="360"/>
            </p14:xfrm>
          </p:contentPart>
        </mc:Choice>
        <mc:Fallback xmlns="">
          <p:pic>
            <p:nvPicPr>
              <p:cNvPr id="5" name="Rukopis 4">
                <a:extLst>
                  <a:ext uri="{FF2B5EF4-FFF2-40B4-BE49-F238E27FC236}">
                    <a16:creationId xmlns:a16="http://schemas.microsoft.com/office/drawing/2014/main" id="{EEBD372E-EB05-D2B1-FB62-EC71C7A1178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63411" y="2240411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Rukopis 5">
                <a:extLst>
                  <a:ext uri="{FF2B5EF4-FFF2-40B4-BE49-F238E27FC236}">
                    <a16:creationId xmlns:a16="http://schemas.microsoft.com/office/drawing/2014/main" id="{28EB85D1-C039-A05E-A4A2-7E5C1AFCF321}"/>
                  </a:ext>
                </a:extLst>
              </p14:cNvPr>
              <p14:cNvContentPartPr/>
              <p14:nvPr/>
            </p14:nvContentPartPr>
            <p14:xfrm>
              <a:off x="8236211" y="736331"/>
              <a:ext cx="1800" cy="3600"/>
            </p14:xfrm>
          </p:contentPart>
        </mc:Choice>
        <mc:Fallback xmlns="">
          <p:pic>
            <p:nvPicPr>
              <p:cNvPr id="6" name="Rukopis 5">
                <a:extLst>
                  <a:ext uri="{FF2B5EF4-FFF2-40B4-BE49-F238E27FC236}">
                    <a16:creationId xmlns:a16="http://schemas.microsoft.com/office/drawing/2014/main" id="{28EB85D1-C039-A05E-A4A2-7E5C1AFCF32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23971" y="724091"/>
                <a:ext cx="26280" cy="2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44043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EF337D-BF9C-4403-8844-A99864C8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Ukázka phishingu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E3DAB41-15BB-D10C-5CA8-1F28469E9D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793" y="2448285"/>
            <a:ext cx="10054288" cy="199074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Rukopis 3">
                <a:extLst>
                  <a:ext uri="{FF2B5EF4-FFF2-40B4-BE49-F238E27FC236}">
                    <a16:creationId xmlns:a16="http://schemas.microsoft.com/office/drawing/2014/main" id="{D729841A-1028-7105-BF63-3073041CF0FE}"/>
                  </a:ext>
                </a:extLst>
              </p14:cNvPr>
              <p14:cNvContentPartPr/>
              <p14:nvPr/>
            </p14:nvContentPartPr>
            <p14:xfrm>
              <a:off x="5369531" y="3016931"/>
              <a:ext cx="2719080" cy="34200"/>
            </p14:xfrm>
          </p:contentPart>
        </mc:Choice>
        <mc:Fallback xmlns="">
          <p:pic>
            <p:nvPicPr>
              <p:cNvPr id="4" name="Rukopis 3">
                <a:extLst>
                  <a:ext uri="{FF2B5EF4-FFF2-40B4-BE49-F238E27FC236}">
                    <a16:creationId xmlns:a16="http://schemas.microsoft.com/office/drawing/2014/main" id="{D729841A-1028-7105-BF63-3073041CF0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57291" y="3004691"/>
                <a:ext cx="2740320" cy="5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Rukopis 4">
                <a:extLst>
                  <a:ext uri="{FF2B5EF4-FFF2-40B4-BE49-F238E27FC236}">
                    <a16:creationId xmlns:a16="http://schemas.microsoft.com/office/drawing/2014/main" id="{8C138248-7A7B-9608-AAEF-AF0E5EF35FDC}"/>
                  </a:ext>
                </a:extLst>
              </p14:cNvPr>
              <p14:cNvContentPartPr/>
              <p14:nvPr/>
            </p14:nvContentPartPr>
            <p14:xfrm>
              <a:off x="3748811" y="2892371"/>
              <a:ext cx="360" cy="360"/>
            </p14:xfrm>
          </p:contentPart>
        </mc:Choice>
        <mc:Fallback xmlns="">
          <p:pic>
            <p:nvPicPr>
              <p:cNvPr id="5" name="Rukopis 4">
                <a:extLst>
                  <a:ext uri="{FF2B5EF4-FFF2-40B4-BE49-F238E27FC236}">
                    <a16:creationId xmlns:a16="http://schemas.microsoft.com/office/drawing/2014/main" id="{8C138248-7A7B-9608-AAEF-AF0E5EF35FD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36571" y="2880131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Rukopis 5">
                <a:extLst>
                  <a:ext uri="{FF2B5EF4-FFF2-40B4-BE49-F238E27FC236}">
                    <a16:creationId xmlns:a16="http://schemas.microsoft.com/office/drawing/2014/main" id="{95990B5F-CE8E-EA43-E768-3D8E2D228EFE}"/>
                  </a:ext>
                </a:extLst>
              </p14:cNvPr>
              <p14:cNvContentPartPr/>
              <p14:nvPr/>
            </p14:nvContentPartPr>
            <p14:xfrm>
              <a:off x="2235731" y="3806771"/>
              <a:ext cx="360" cy="360"/>
            </p14:xfrm>
          </p:contentPart>
        </mc:Choice>
        <mc:Fallback xmlns="">
          <p:pic>
            <p:nvPicPr>
              <p:cNvPr id="6" name="Rukopis 5">
                <a:extLst>
                  <a:ext uri="{FF2B5EF4-FFF2-40B4-BE49-F238E27FC236}">
                    <a16:creationId xmlns:a16="http://schemas.microsoft.com/office/drawing/2014/main" id="{95990B5F-CE8E-EA43-E768-3D8E2D228EF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23491" y="3794531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Rukopis 6">
                <a:extLst>
                  <a:ext uri="{FF2B5EF4-FFF2-40B4-BE49-F238E27FC236}">
                    <a16:creationId xmlns:a16="http://schemas.microsoft.com/office/drawing/2014/main" id="{49793FCA-9A04-2324-5C35-2B8B58C47482}"/>
                  </a:ext>
                </a:extLst>
              </p14:cNvPr>
              <p14:cNvContentPartPr/>
              <p14:nvPr/>
            </p14:nvContentPartPr>
            <p14:xfrm>
              <a:off x="4206011" y="3865091"/>
              <a:ext cx="360" cy="360"/>
            </p14:xfrm>
          </p:contentPart>
        </mc:Choice>
        <mc:Fallback xmlns="">
          <p:pic>
            <p:nvPicPr>
              <p:cNvPr id="7" name="Rukopis 6">
                <a:extLst>
                  <a:ext uri="{FF2B5EF4-FFF2-40B4-BE49-F238E27FC236}">
                    <a16:creationId xmlns:a16="http://schemas.microsoft.com/office/drawing/2014/main" id="{49793FCA-9A04-2324-5C35-2B8B58C4748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3771" y="3852851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Rukopis 7">
                <a:extLst>
                  <a:ext uri="{FF2B5EF4-FFF2-40B4-BE49-F238E27FC236}">
                    <a16:creationId xmlns:a16="http://schemas.microsoft.com/office/drawing/2014/main" id="{0189446A-5C65-C3AE-7AFE-95A6FE0DE269}"/>
                  </a:ext>
                </a:extLst>
              </p14:cNvPr>
              <p14:cNvContentPartPr/>
              <p14:nvPr/>
            </p14:nvContentPartPr>
            <p14:xfrm>
              <a:off x="2992091" y="2418611"/>
              <a:ext cx="360" cy="360"/>
            </p14:xfrm>
          </p:contentPart>
        </mc:Choice>
        <mc:Fallback xmlns="">
          <p:pic>
            <p:nvPicPr>
              <p:cNvPr id="8" name="Rukopis 7">
                <a:extLst>
                  <a:ext uri="{FF2B5EF4-FFF2-40B4-BE49-F238E27FC236}">
                    <a16:creationId xmlns:a16="http://schemas.microsoft.com/office/drawing/2014/main" id="{0189446A-5C65-C3AE-7AFE-95A6FE0DE26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79851" y="2406371"/>
                <a:ext cx="24840" cy="2484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Skupina 8">
            <a:extLst>
              <a:ext uri="{FF2B5EF4-FFF2-40B4-BE49-F238E27FC236}">
                <a16:creationId xmlns:a16="http://schemas.microsoft.com/office/drawing/2014/main" id="{5B62B4CD-726F-41C8-A240-D14659CB7994}"/>
              </a:ext>
            </a:extLst>
          </p:cNvPr>
          <p:cNvGrpSpPr/>
          <p:nvPr/>
        </p:nvGrpSpPr>
        <p:grpSpPr>
          <a:xfrm>
            <a:off x="3258491" y="3374771"/>
            <a:ext cx="360" cy="360"/>
            <a:chOff x="3258491" y="337477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Rukopis 9">
                  <a:extLst>
                    <a:ext uri="{FF2B5EF4-FFF2-40B4-BE49-F238E27FC236}">
                      <a16:creationId xmlns:a16="http://schemas.microsoft.com/office/drawing/2014/main" id="{9912CD6E-F97C-F9F9-3AA4-216E4D8723E2}"/>
                    </a:ext>
                  </a:extLst>
                </p14:cNvPr>
                <p14:cNvContentPartPr/>
                <p14:nvPr/>
              </p14:nvContentPartPr>
              <p14:xfrm>
                <a:off x="3258491" y="3374771"/>
                <a:ext cx="360" cy="360"/>
              </p14:xfrm>
            </p:contentPart>
          </mc:Choice>
          <mc:Fallback xmlns="">
            <p:pic>
              <p:nvPicPr>
                <p:cNvPr id="16" name="Rukopis 15">
                  <a:extLst>
                    <a:ext uri="{FF2B5EF4-FFF2-40B4-BE49-F238E27FC236}">
                      <a16:creationId xmlns:a16="http://schemas.microsoft.com/office/drawing/2014/main" id="{9912CD6E-F97C-F9F9-3AA4-216E4D8723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249491" y="33657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Rukopis 10">
                  <a:extLst>
                    <a:ext uri="{FF2B5EF4-FFF2-40B4-BE49-F238E27FC236}">
                      <a16:creationId xmlns:a16="http://schemas.microsoft.com/office/drawing/2014/main" id="{2033CF88-9AF7-1D3F-7661-4308FFDC69AD}"/>
                    </a:ext>
                  </a:extLst>
                </p14:cNvPr>
                <p14:cNvContentPartPr/>
                <p14:nvPr/>
              </p14:nvContentPartPr>
              <p14:xfrm>
                <a:off x="3258491" y="3374771"/>
                <a:ext cx="360" cy="360"/>
              </p14:xfrm>
            </p:contentPart>
          </mc:Choice>
          <mc:Fallback xmlns="">
            <p:pic>
              <p:nvPicPr>
                <p:cNvPr id="17" name="Rukopis 16">
                  <a:extLst>
                    <a:ext uri="{FF2B5EF4-FFF2-40B4-BE49-F238E27FC236}">
                      <a16:creationId xmlns:a16="http://schemas.microsoft.com/office/drawing/2014/main" id="{2033CF88-9AF7-1D3F-7661-4308FFDC69A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249491" y="33657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Rukopis 11">
                <a:extLst>
                  <a:ext uri="{FF2B5EF4-FFF2-40B4-BE49-F238E27FC236}">
                    <a16:creationId xmlns:a16="http://schemas.microsoft.com/office/drawing/2014/main" id="{451A56E6-52CF-1C25-B9D9-27A563ED70F1}"/>
                  </a:ext>
                </a:extLst>
              </p14:cNvPr>
              <p14:cNvContentPartPr/>
              <p14:nvPr/>
            </p14:nvContentPartPr>
            <p14:xfrm>
              <a:off x="4654931" y="5261891"/>
              <a:ext cx="1800" cy="360"/>
            </p14:xfrm>
          </p:contentPart>
        </mc:Choice>
        <mc:Fallback xmlns="">
          <p:pic>
            <p:nvPicPr>
              <p:cNvPr id="12" name="Rukopis 11">
                <a:extLst>
                  <a:ext uri="{FF2B5EF4-FFF2-40B4-BE49-F238E27FC236}">
                    <a16:creationId xmlns:a16="http://schemas.microsoft.com/office/drawing/2014/main" id="{451A56E6-52CF-1C25-B9D9-27A563ED70F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42691" y="5249651"/>
                <a:ext cx="2628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Rukopis 12">
                <a:extLst>
                  <a:ext uri="{FF2B5EF4-FFF2-40B4-BE49-F238E27FC236}">
                    <a16:creationId xmlns:a16="http://schemas.microsoft.com/office/drawing/2014/main" id="{CEF1B955-8B9C-2524-D416-53284BA2B980}"/>
                  </a:ext>
                </a:extLst>
              </p14:cNvPr>
              <p14:cNvContentPartPr/>
              <p14:nvPr/>
            </p14:nvContentPartPr>
            <p14:xfrm>
              <a:off x="3407891" y="3349571"/>
              <a:ext cx="360" cy="360"/>
            </p14:xfrm>
          </p:contentPart>
        </mc:Choice>
        <mc:Fallback xmlns="">
          <p:pic>
            <p:nvPicPr>
              <p:cNvPr id="13" name="Rukopis 12">
                <a:extLst>
                  <a:ext uri="{FF2B5EF4-FFF2-40B4-BE49-F238E27FC236}">
                    <a16:creationId xmlns:a16="http://schemas.microsoft.com/office/drawing/2014/main" id="{CEF1B955-8B9C-2524-D416-53284BA2B98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95651" y="3337331"/>
                <a:ext cx="24840" cy="24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Skupina 13">
            <a:extLst>
              <a:ext uri="{FF2B5EF4-FFF2-40B4-BE49-F238E27FC236}">
                <a16:creationId xmlns:a16="http://schemas.microsoft.com/office/drawing/2014/main" id="{861EE7BF-CE62-AC11-A8CD-4B7E85219021}"/>
              </a:ext>
            </a:extLst>
          </p:cNvPr>
          <p:cNvGrpSpPr/>
          <p:nvPr/>
        </p:nvGrpSpPr>
        <p:grpSpPr>
          <a:xfrm>
            <a:off x="4646291" y="3100451"/>
            <a:ext cx="360" cy="360"/>
            <a:chOff x="4646291" y="310045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Rukopis 14">
                  <a:extLst>
                    <a:ext uri="{FF2B5EF4-FFF2-40B4-BE49-F238E27FC236}">
                      <a16:creationId xmlns:a16="http://schemas.microsoft.com/office/drawing/2014/main" id="{66AF184D-7DB3-6C86-3A33-7B2C33A30B02}"/>
                    </a:ext>
                  </a:extLst>
                </p14:cNvPr>
                <p14:cNvContentPartPr/>
                <p14:nvPr/>
              </p14:nvContentPartPr>
              <p14:xfrm>
                <a:off x="4646291" y="3100451"/>
                <a:ext cx="360" cy="360"/>
              </p14:xfrm>
            </p:contentPart>
          </mc:Choice>
          <mc:Fallback xmlns="">
            <p:pic>
              <p:nvPicPr>
                <p:cNvPr id="21" name="Rukopis 20">
                  <a:extLst>
                    <a:ext uri="{FF2B5EF4-FFF2-40B4-BE49-F238E27FC236}">
                      <a16:creationId xmlns:a16="http://schemas.microsoft.com/office/drawing/2014/main" id="{66AF184D-7DB3-6C86-3A33-7B2C33A30B0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37651" y="309181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6" name="Rukopis 15">
                  <a:extLst>
                    <a:ext uri="{FF2B5EF4-FFF2-40B4-BE49-F238E27FC236}">
                      <a16:creationId xmlns:a16="http://schemas.microsoft.com/office/drawing/2014/main" id="{6C087790-B5B1-8E33-5330-D489150D3EEB}"/>
                    </a:ext>
                  </a:extLst>
                </p14:cNvPr>
                <p14:cNvContentPartPr/>
                <p14:nvPr/>
              </p14:nvContentPartPr>
              <p14:xfrm>
                <a:off x="4646291" y="3100451"/>
                <a:ext cx="360" cy="360"/>
              </p14:xfrm>
            </p:contentPart>
          </mc:Choice>
          <mc:Fallback xmlns="">
            <p:pic>
              <p:nvPicPr>
                <p:cNvPr id="22" name="Rukopis 21">
                  <a:extLst>
                    <a:ext uri="{FF2B5EF4-FFF2-40B4-BE49-F238E27FC236}">
                      <a16:creationId xmlns:a16="http://schemas.microsoft.com/office/drawing/2014/main" id="{6C087790-B5B1-8E33-5330-D489150D3EE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37651" y="309181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7" name="Rukopis 16">
                <a:extLst>
                  <a:ext uri="{FF2B5EF4-FFF2-40B4-BE49-F238E27FC236}">
                    <a16:creationId xmlns:a16="http://schemas.microsoft.com/office/drawing/2014/main" id="{97EDBF05-2EF1-F681-F3DE-DA82B23CEB87}"/>
                  </a:ext>
                </a:extLst>
              </p14:cNvPr>
              <p14:cNvContentPartPr/>
              <p14:nvPr/>
            </p14:nvContentPartPr>
            <p14:xfrm>
              <a:off x="5760491" y="3358211"/>
              <a:ext cx="360" cy="360"/>
            </p14:xfrm>
          </p:contentPart>
        </mc:Choice>
        <mc:Fallback xmlns="">
          <p:pic>
            <p:nvPicPr>
              <p:cNvPr id="17" name="Rukopis 16">
                <a:extLst>
                  <a:ext uri="{FF2B5EF4-FFF2-40B4-BE49-F238E27FC236}">
                    <a16:creationId xmlns:a16="http://schemas.microsoft.com/office/drawing/2014/main" id="{97EDBF05-2EF1-F681-F3DE-DA82B23CEB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48251" y="3345971"/>
                <a:ext cx="24840" cy="2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41042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Nadpis 17"/>
          <p:cNvSpPr>
            <a:spLocks noGrp="1"/>
          </p:cNvSpPr>
          <p:nvPr>
            <p:ph type="title"/>
          </p:nvPr>
        </p:nvSpPr>
        <p:spPr>
          <a:xfrm>
            <a:off x="660863" y="258689"/>
            <a:ext cx="10131425" cy="1456267"/>
          </a:xfrm>
        </p:spPr>
        <p:txBody>
          <a:bodyPr/>
          <a:lstStyle/>
          <a:p>
            <a:r>
              <a:rPr lang="cs-CZ" dirty="0"/>
              <a:t>Zneužití umělé inteligence – </a:t>
            </a:r>
            <a:r>
              <a:rPr lang="cs-CZ" dirty="0" err="1"/>
              <a:t>phishing</a:t>
            </a:r>
            <a:endParaRPr lang="cs-CZ" dirty="0"/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741" y="1332570"/>
            <a:ext cx="8678487" cy="527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64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Nadpis 17"/>
          <p:cNvSpPr>
            <a:spLocks noGrp="1"/>
          </p:cNvSpPr>
          <p:nvPr>
            <p:ph type="title"/>
          </p:nvPr>
        </p:nvSpPr>
        <p:spPr>
          <a:xfrm>
            <a:off x="660863" y="258689"/>
            <a:ext cx="10131425" cy="1456267"/>
          </a:xfrm>
        </p:spPr>
        <p:txBody>
          <a:bodyPr/>
          <a:lstStyle/>
          <a:p>
            <a:r>
              <a:rPr lang="cs-CZ" dirty="0"/>
              <a:t>Zneužití umělé inteligence – </a:t>
            </a:r>
            <a:r>
              <a:rPr lang="cs-CZ" dirty="0" err="1"/>
              <a:t>phishing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022" y="1402949"/>
            <a:ext cx="6584026" cy="52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438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46037A43-DBE3-40CF-AD7D-FD5C0A2E9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81A71F5-0D87-45BF-804E-9E152F2918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737" y="2309812"/>
            <a:ext cx="9344805" cy="219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370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52D7778-D51C-4025-B5FF-281079933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02" y="1933575"/>
            <a:ext cx="8315325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6116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5">
            <a:extLst>
              <a:ext uri="{FF2B5EF4-FFF2-40B4-BE49-F238E27FC236}">
                <a16:creationId xmlns:a16="http://schemas.microsoft.com/office/drawing/2014/main" id="{981DD772-DB78-4C2C-9599-C01C64157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506" y="2141538"/>
            <a:ext cx="6850013" cy="3649662"/>
          </a:xfrm>
        </p:spPr>
      </p:pic>
    </p:spTree>
    <p:extLst>
      <p:ext uri="{BB962C8B-B14F-4D97-AF65-F5344CB8AC3E}">
        <p14:creationId xmlns:p14="http://schemas.microsoft.com/office/powerpoint/2010/main" val="32874032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31B4E41F-D074-A1C4-9590-026D935BE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812" y="2141538"/>
            <a:ext cx="9083400" cy="3649662"/>
          </a:xfrm>
        </p:spPr>
      </p:pic>
    </p:spTree>
    <p:extLst>
      <p:ext uri="{BB962C8B-B14F-4D97-AF65-F5344CB8AC3E}">
        <p14:creationId xmlns:p14="http://schemas.microsoft.com/office/powerpoint/2010/main" val="856037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6">
            <a:extLst>
              <a:ext uri="{FF2B5EF4-FFF2-40B4-BE49-F238E27FC236}">
                <a16:creationId xmlns:a16="http://schemas.microsoft.com/office/drawing/2014/main" id="{0CE394E9-7B9D-53E8-E7A5-7CA18282D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2000" y="2981739"/>
            <a:ext cx="6959779" cy="1651473"/>
          </a:xfrm>
        </p:spPr>
      </p:pic>
    </p:spTree>
    <p:extLst>
      <p:ext uri="{BB962C8B-B14F-4D97-AF65-F5344CB8AC3E}">
        <p14:creationId xmlns:p14="http://schemas.microsoft.com/office/powerpoint/2010/main" val="345445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A49254-4EE5-495E-AA74-7095DF362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Procesy - Legislativa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4D52CFA-C025-4CBF-804A-F9AB27773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Národní úřad pro kybernetickou a informační bezpečnost,</a:t>
            </a:r>
          </a:p>
          <a:p>
            <a:r>
              <a:rPr lang="cs-CZ" dirty="0"/>
              <a:t>zákon č. 181/2014 Sb. - Zákon o kybernetické bezpečnosti a o změně souvisejících zákonů </a:t>
            </a:r>
            <a:br>
              <a:rPr lang="cs-CZ" dirty="0"/>
            </a:br>
            <a:r>
              <a:rPr lang="cs-CZ" dirty="0"/>
              <a:t>(zákon o kybernetické bezpečnosti),</a:t>
            </a:r>
          </a:p>
          <a:p>
            <a:r>
              <a:rPr lang="cs-CZ" dirty="0"/>
              <a:t>Vyhláška č. 317/2014 Sb. – Vyhláška o významných informačních systémech a jejich určujících kritériích,</a:t>
            </a:r>
          </a:p>
          <a:p>
            <a:r>
              <a:rPr lang="cs-CZ" sz="1800" dirty="0"/>
              <a:t>Vyhláška č. 82/2018 Sb. – </a:t>
            </a:r>
            <a:r>
              <a:rPr lang="cs-CZ" dirty="0"/>
              <a:t>Vyhláška o bezpečnostních opatřeních, kybernetických bezpečnostních incidentech, reaktivních opatřeních, náležitostech podání v oblasti kybernetické bezpečnosti a likvidaci dat (vyhláška o kybernetické bezpečnosti),</a:t>
            </a:r>
          </a:p>
          <a:p>
            <a:r>
              <a:rPr lang="cs-CZ" dirty="0"/>
              <a:t>významné informační systémy (VIS),</a:t>
            </a:r>
          </a:p>
          <a:p>
            <a:r>
              <a:rPr lang="cs-CZ" dirty="0"/>
              <a:t>minimální bezpečnostní standard,</a:t>
            </a:r>
          </a:p>
          <a:p>
            <a:r>
              <a:rPr lang="cs-CZ" dirty="0"/>
              <a:t>do budoucna NIS2.</a:t>
            </a:r>
          </a:p>
        </p:txBody>
      </p:sp>
    </p:spTree>
    <p:extLst>
      <p:ext uri="{BB962C8B-B14F-4D97-AF65-F5344CB8AC3E}">
        <p14:creationId xmlns:p14="http://schemas.microsoft.com/office/powerpoint/2010/main" val="14199727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5">
            <a:extLst>
              <a:ext uri="{FF2B5EF4-FFF2-40B4-BE49-F238E27FC236}">
                <a16:creationId xmlns:a16="http://schemas.microsoft.com/office/drawing/2014/main" id="{DB0BADD5-E5CA-3A79-DECC-BA0359470A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9475" y="2141537"/>
            <a:ext cx="4089064" cy="3764737"/>
          </a:xfrm>
        </p:spPr>
      </p:pic>
    </p:spTree>
    <p:extLst>
      <p:ext uri="{BB962C8B-B14F-4D97-AF65-F5344CB8AC3E}">
        <p14:creationId xmlns:p14="http://schemas.microsoft.com/office/powerpoint/2010/main" val="21593698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6">
            <a:extLst>
              <a:ext uri="{FF2B5EF4-FFF2-40B4-BE49-F238E27FC236}">
                <a16:creationId xmlns:a16="http://schemas.microsoft.com/office/drawing/2014/main" id="{32B96FD4-BAF1-DF78-721E-7E7F038D0A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7718" y="3104236"/>
            <a:ext cx="7087589" cy="1724266"/>
          </a:xfrm>
        </p:spPr>
      </p:pic>
    </p:spTree>
    <p:extLst>
      <p:ext uri="{BB962C8B-B14F-4D97-AF65-F5344CB8AC3E}">
        <p14:creationId xmlns:p14="http://schemas.microsoft.com/office/powerpoint/2010/main" val="22073893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5">
            <a:extLst>
              <a:ext uri="{FF2B5EF4-FFF2-40B4-BE49-F238E27FC236}">
                <a16:creationId xmlns:a16="http://schemas.microsoft.com/office/drawing/2014/main" id="{0C28F79E-2A60-09DC-7BA2-42C93CAB7D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305" y="1842274"/>
            <a:ext cx="4410196" cy="3948926"/>
          </a:xfrm>
        </p:spPr>
      </p:pic>
    </p:spTree>
    <p:extLst>
      <p:ext uri="{BB962C8B-B14F-4D97-AF65-F5344CB8AC3E}">
        <p14:creationId xmlns:p14="http://schemas.microsoft.com/office/powerpoint/2010/main" val="12063812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3" name="Zástupný obsah 6">
            <a:extLst>
              <a:ext uri="{FF2B5EF4-FFF2-40B4-BE49-F238E27FC236}">
                <a16:creationId xmlns:a16="http://schemas.microsoft.com/office/drawing/2014/main" id="{38901A61-8320-7C65-BC72-FABA83C81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734" y="1762539"/>
            <a:ext cx="7147075" cy="4637023"/>
          </a:xfrm>
        </p:spPr>
      </p:pic>
    </p:spTree>
    <p:extLst>
      <p:ext uri="{BB962C8B-B14F-4D97-AF65-F5344CB8AC3E}">
        <p14:creationId xmlns:p14="http://schemas.microsoft.com/office/powerpoint/2010/main" val="1106700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9" y="0"/>
            <a:ext cx="10131425" cy="1456267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205FFD76-6A6C-4BB8-B0AC-BDD959C24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6316" y="1609543"/>
            <a:ext cx="8502100" cy="4728979"/>
          </a:xfrm>
        </p:spPr>
      </p:pic>
    </p:spTree>
    <p:extLst>
      <p:ext uri="{BB962C8B-B14F-4D97-AF65-F5344CB8AC3E}">
        <p14:creationId xmlns:p14="http://schemas.microsoft.com/office/powerpoint/2010/main" val="31764166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Podezřelé přílohy</a:t>
            </a:r>
          </a:p>
        </p:txBody>
      </p:sp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FCBB127B-9D2F-451E-AE9B-DFDC58584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7010" y="1824545"/>
            <a:ext cx="8800989" cy="4173761"/>
          </a:xfrm>
        </p:spPr>
      </p:pic>
    </p:spTree>
    <p:extLst>
      <p:ext uri="{BB962C8B-B14F-4D97-AF65-F5344CB8AC3E}">
        <p14:creationId xmlns:p14="http://schemas.microsoft.com/office/powerpoint/2010/main" val="36261365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9" y="-133435"/>
            <a:ext cx="9939402" cy="1200235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13FC00F-E3FF-4533-95B3-818A0909F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292E9F2-C953-43FB-A1DC-67E5E2BAF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61" y="836018"/>
            <a:ext cx="10509504" cy="5185964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6C0D8D93-A76E-4B57-A1C7-D08248A614D9}"/>
              </a:ext>
            </a:extLst>
          </p:cNvPr>
          <p:cNvSpPr/>
          <p:nvPr/>
        </p:nvSpPr>
        <p:spPr>
          <a:xfrm>
            <a:off x="775954" y="6219182"/>
            <a:ext cx="5320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https://www.joesandbox.com/analysis/680026/0/html</a:t>
            </a:r>
          </a:p>
        </p:txBody>
      </p:sp>
    </p:spTree>
    <p:extLst>
      <p:ext uri="{BB962C8B-B14F-4D97-AF65-F5344CB8AC3E}">
        <p14:creationId xmlns:p14="http://schemas.microsoft.com/office/powerpoint/2010/main" val="14190684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9" y="-133435"/>
            <a:ext cx="9939402" cy="1200235"/>
          </a:xfrm>
        </p:spPr>
        <p:txBody>
          <a:bodyPr/>
          <a:lstStyle/>
          <a:p>
            <a:r>
              <a:rPr lang="cs-CZ" dirty="0"/>
              <a:t>Podezřelé přílohy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13FC00F-E3FF-4533-95B3-818A0909F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C0D8D93-A76E-4B57-A1C7-D08248A614D9}"/>
              </a:ext>
            </a:extLst>
          </p:cNvPr>
          <p:cNvSpPr/>
          <p:nvPr/>
        </p:nvSpPr>
        <p:spPr>
          <a:xfrm>
            <a:off x="775954" y="6219182"/>
            <a:ext cx="6586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https://app.any.run/tasks/dfcb3fa8-ec38-4862-9d7a-6106964fd33e/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BC3FC21-0439-4242-95F4-55DABCC05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30" y="826380"/>
            <a:ext cx="10216896" cy="52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064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9" y="-133435"/>
            <a:ext cx="9939402" cy="1200235"/>
          </a:xfrm>
        </p:spPr>
        <p:txBody>
          <a:bodyPr/>
          <a:lstStyle/>
          <a:p>
            <a:r>
              <a:rPr lang="cs-CZ" dirty="0"/>
              <a:t>Projekt kraje pro bezpečný internet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13FC00F-E3FF-4533-95B3-818A0909F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Mobily, počítače a internet se staly v posledních letech naprosto samozřejmou součástí životů většiny z nás. Usnadňují nám život, můžeme díky nim bez problémů komunikovat s lidmi po celém světě, nakupovat z pohodlí obývacího pokoje, vzdělávat se, bavit se. </a:t>
            </a:r>
          </a:p>
          <a:p>
            <a:r>
              <a:rPr lang="cs-CZ" dirty="0"/>
              <a:t>S novými technologiemi se musíme naučit zacházet, a to nejen po stránce manuální, ale především po stránce mentální. Musíme se učit odolávat rozesílání </a:t>
            </a:r>
            <a:r>
              <a:rPr lang="cs-CZ" dirty="0" err="1"/>
              <a:t>hoaxů</a:t>
            </a:r>
            <a:r>
              <a:rPr lang="cs-CZ" dirty="0"/>
              <a:t>, zodpovědně zacházet se svými i cizími osobními údaji. Musíme se učit, co dělat v případě, že se staneme obětí </a:t>
            </a:r>
            <a:r>
              <a:rPr lang="cs-CZ" dirty="0" err="1"/>
              <a:t>kyberšikany</a:t>
            </a:r>
            <a:r>
              <a:rPr lang="cs-CZ" dirty="0"/>
              <a:t> či </a:t>
            </a:r>
            <a:r>
              <a:rPr lang="cs-CZ" dirty="0" err="1"/>
              <a:t>sextingu</a:t>
            </a:r>
            <a:r>
              <a:rPr lang="cs-CZ" dirty="0"/>
              <a:t>. Musíme se učit zodpovědnému chování v kybersvětě a musíme tomu učit i naše děti.</a:t>
            </a:r>
          </a:p>
          <a:p>
            <a:r>
              <a:rPr lang="cs-CZ" dirty="0"/>
              <a:t>Na těchto principech stojí projekt Kraje pro bezpečný internet podporovaný Asociací krajů České republiky. Projekt byl schválen usnesením Rady Asociace krajů České republiky na 6. zasedání Rady dne 12. - 13. září 2013 v Ústí nad Labem, tisk č. 44.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175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981DBC-5F5E-4C01-9B14-F3A29A3A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9" y="-133435"/>
            <a:ext cx="9939402" cy="1200235"/>
          </a:xfrm>
        </p:spPr>
        <p:txBody>
          <a:bodyPr/>
          <a:lstStyle/>
          <a:p>
            <a:r>
              <a:rPr lang="cs-CZ" dirty="0"/>
              <a:t>Projekt kraje pro bezpečný internet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13FC00F-E3FF-4533-95B3-818A0909F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V roce 2019 chce projekt Kraje pro bezpečný internet oslovit co nejširší a věkově různorodou veřejnost, a to především prostřednictvím aktualizovaných e-</a:t>
            </a:r>
            <a:r>
              <a:rPr lang="cs-CZ" dirty="0" err="1"/>
              <a:t>learningových</a:t>
            </a:r>
            <a:r>
              <a:rPr lang="cs-CZ" dirty="0"/>
              <a:t> lekcí, </a:t>
            </a:r>
            <a:r>
              <a:rPr lang="cs-CZ" dirty="0" err="1"/>
              <a:t>videospotů</a:t>
            </a:r>
            <a:r>
              <a:rPr lang="cs-CZ" dirty="0"/>
              <a:t> a vědomostního soutěžního kvízu, doplněného o Kvíz PLUS.  </a:t>
            </a:r>
          </a:p>
          <a:p>
            <a:r>
              <a:rPr lang="cs-CZ" dirty="0"/>
              <a:t>Projekt Kraje pro bezpečný internet je výsledkem iniciativy Asociace krajů ČR spojené s úsilím zvýšit informovanost o rizicích internetu a možnostech prevence a pomoci.</a:t>
            </a:r>
          </a:p>
          <a:p>
            <a:r>
              <a:rPr lang="cs-CZ" dirty="0"/>
              <a:t>V rámci projektu každoročně </a:t>
            </a:r>
            <a:r>
              <a:rPr lang="cs-CZ" dirty="0" err="1"/>
              <a:t>vznikná</a:t>
            </a:r>
            <a:r>
              <a:rPr lang="cs-CZ" dirty="0"/>
              <a:t> on-line kvíz (pravidla jsou dostupná zde) a on-line kurzy pro děti a studenty, pedagogy, rodiče a veřejnost, pro pracovníky Policie ČR a pro sociální pracovníky. On-line kvíz a obsah kurzů vytvořili odborní partneři projektu. E-</a:t>
            </a:r>
            <a:r>
              <a:rPr lang="cs-CZ" dirty="0" err="1"/>
              <a:t>learnigové</a:t>
            </a:r>
            <a:r>
              <a:rPr lang="cs-CZ" dirty="0"/>
              <a:t> lekce jsou doplněné </a:t>
            </a:r>
            <a:r>
              <a:rPr lang="cs-CZ" dirty="0" err="1"/>
              <a:t>videospoty</a:t>
            </a:r>
            <a:r>
              <a:rPr lang="cs-CZ" dirty="0"/>
              <a:t> a v roce 2022 byly připraveny </a:t>
            </a:r>
            <a:r>
              <a:rPr lang="cs-CZ" dirty="0" err="1"/>
              <a:t>podcasty</a:t>
            </a:r>
            <a:r>
              <a:rPr lang="cs-CZ" dirty="0"/>
              <a:t>. </a:t>
            </a:r>
          </a:p>
          <a:p>
            <a:r>
              <a:rPr lang="cs-CZ" dirty="0"/>
              <a:t>Realizaci e-</a:t>
            </a:r>
            <a:r>
              <a:rPr lang="cs-CZ" dirty="0" err="1"/>
              <a:t>learningového</a:t>
            </a:r>
            <a:r>
              <a:rPr lang="cs-CZ" dirty="0"/>
              <a:t> modulu zajišťuje společnost PC HELP, a.s..  Tvorba testu a výukových materiálů byla podpořena granty Programu prevence kriminality Ministerstva vnitra ČR. Na realizaci projektu se také podílí společnosti Microsoft a </a:t>
            </a:r>
            <a:r>
              <a:rPr lang="cs-CZ" dirty="0" err="1"/>
              <a:t>Gordic</a:t>
            </a:r>
            <a:r>
              <a:rPr lang="cs-CZ" dirty="0"/>
              <a:t>. Organizačně a finančně se na projektu podílí 13 krajů ČR.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571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69DA1AA-62D3-F1FA-967A-51CC81819BEC}"/>
              </a:ext>
            </a:extLst>
          </p:cNvPr>
          <p:cNvSpPr txBox="1">
            <a:spLocks/>
          </p:cNvSpPr>
          <p:nvPr/>
        </p:nvSpPr>
        <p:spPr>
          <a:xfrm>
            <a:off x="648479" y="235365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/>
              <a:t>Významné informační systémy</a:t>
            </a:r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609D26EE-3858-939E-229E-6503B88DA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956" y="1254225"/>
            <a:ext cx="5875874" cy="5223000"/>
          </a:xfrm>
          <a:prstGeom prst="rect">
            <a:avLst/>
          </a:prstGeom>
        </p:spPr>
      </p:pic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97EC735-47DE-B32F-E176-8F4B4697B405}"/>
              </a:ext>
            </a:extLst>
          </p:cNvPr>
          <p:cNvSpPr txBox="1">
            <a:spLocks/>
          </p:cNvSpPr>
          <p:nvPr/>
        </p:nvSpPr>
        <p:spPr>
          <a:xfrm>
            <a:off x="447171" y="2142067"/>
            <a:ext cx="542178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Významným</a:t>
            </a:r>
            <a:r>
              <a:rPr lang="cs-CZ" dirty="0"/>
              <a:t> informačním </a:t>
            </a:r>
            <a:r>
              <a:rPr lang="cs-CZ" b="1" dirty="0"/>
              <a:t>systémem</a:t>
            </a:r>
            <a:r>
              <a:rPr lang="cs-CZ" dirty="0"/>
              <a:t> se rozumí </a:t>
            </a:r>
            <a:r>
              <a:rPr lang="cs-CZ" b="1" dirty="0"/>
              <a:t>informační systém</a:t>
            </a:r>
            <a:r>
              <a:rPr lang="cs-CZ" dirty="0"/>
              <a:t> spravovaný orgánem veřejné moci, který není kritickou </a:t>
            </a:r>
            <a:r>
              <a:rPr lang="cs-CZ" b="1" dirty="0"/>
              <a:t>informační</a:t>
            </a:r>
            <a:r>
              <a:rPr lang="cs-CZ" dirty="0"/>
              <a:t> infrastrukturou ani informačním </a:t>
            </a:r>
            <a:r>
              <a:rPr lang="cs-CZ" b="1" dirty="0"/>
              <a:t>systémem</a:t>
            </a:r>
            <a:r>
              <a:rPr lang="cs-CZ" dirty="0"/>
              <a:t> základní služby </a:t>
            </a:r>
            <a:br>
              <a:rPr lang="cs-CZ" dirty="0"/>
            </a:br>
            <a:r>
              <a:rPr lang="cs-CZ" dirty="0"/>
              <a:t>a u kterého narušení bezpečnosti informací může omezit nebo výrazně ohrozit výkon působnosti orgánu veřejné moci.</a:t>
            </a:r>
          </a:p>
        </p:txBody>
      </p:sp>
    </p:spTree>
    <p:extLst>
      <p:ext uri="{BB962C8B-B14F-4D97-AF65-F5344CB8AC3E}">
        <p14:creationId xmlns:p14="http://schemas.microsoft.com/office/powerpoint/2010/main" val="14708546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70E5AF-A0DB-4C7F-853C-C9E0E1D4C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88D72-B721-4A74-B56C-FBA48837A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6600" dirty="0"/>
              <a:t>Dotazy?</a:t>
            </a:r>
          </a:p>
        </p:txBody>
      </p:sp>
    </p:spTree>
    <p:extLst>
      <p:ext uri="{BB962C8B-B14F-4D97-AF65-F5344CB8AC3E}">
        <p14:creationId xmlns:p14="http://schemas.microsoft.com/office/powerpoint/2010/main" val="24026206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70E5AF-A0DB-4C7F-853C-C9E0E1D4C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informací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88D72-B721-4A74-B56C-FBA48837A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hlinkClick r:id="rId2"/>
              </a:rPr>
              <a:t>Cybersecurity</a:t>
            </a:r>
            <a:endParaRPr lang="cs-CZ" sz="2000" dirty="0"/>
          </a:p>
          <a:p>
            <a:pPr marL="0" indent="0">
              <a:buNone/>
            </a:pPr>
            <a:r>
              <a:rPr lang="cs-CZ" sz="2000" dirty="0">
                <a:hlinkClick r:id="rId2"/>
              </a:rPr>
              <a:t>Cybercrime</a:t>
            </a:r>
            <a:endParaRPr lang="cs-CZ" sz="2000" dirty="0"/>
          </a:p>
          <a:p>
            <a:pPr marL="0" indent="0">
              <a:buNone/>
            </a:pPr>
            <a:r>
              <a:rPr lang="cs-CZ" sz="2000" dirty="0">
                <a:hlinkClick r:id="rId3"/>
              </a:rPr>
              <a:t>NÚKIB</a:t>
            </a:r>
            <a:endParaRPr lang="cs-CZ" sz="2000" dirty="0"/>
          </a:p>
          <a:p>
            <a:pPr marL="0" indent="0">
              <a:buNone/>
            </a:pPr>
            <a:r>
              <a:rPr lang="cs-CZ" sz="2000" dirty="0">
                <a:hlinkClick r:id="rId4"/>
              </a:rPr>
              <a:t>CISA</a:t>
            </a:r>
            <a:endParaRPr lang="cs-CZ" sz="2000" dirty="0"/>
          </a:p>
          <a:p>
            <a:pPr marL="0" indent="0">
              <a:buNone/>
            </a:pPr>
            <a:r>
              <a:rPr lang="cs-CZ" sz="2000" dirty="0">
                <a:hlinkClick r:id="rId5"/>
              </a:rPr>
              <a:t>Viavis</a:t>
            </a:r>
            <a:endParaRPr lang="cs-CZ" sz="2000" dirty="0"/>
          </a:p>
          <a:p>
            <a:pPr marL="0" indent="0">
              <a:buNone/>
            </a:pPr>
            <a:r>
              <a:rPr lang="cs-CZ" sz="2000" dirty="0">
                <a:hlinkClick r:id="rId6"/>
              </a:rPr>
              <a:t>Kraje pro bezpečný internet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929587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2AB975-F12E-401F-8C2C-8030C564B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D084A1D-71D0-404B-886C-2E6B30B35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000" dirty="0"/>
              <a:t>Děkuji za pozornost </a:t>
            </a:r>
            <a:r>
              <a:rPr lang="cs-CZ" sz="4000" dirty="0">
                <a:sym typeface="Wingdings" panose="05000000000000000000" pitchFamily="2" charset="2"/>
              </a:rPr>
              <a:t>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863286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9BD15-7442-4D33-8906-CBE069B1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NIS2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C3D3FD-3FE8-41A5-84B7-0E5F05C0F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NIS2 je aktualizovanou verzí směrnice NIS (Network and </a:t>
            </a:r>
            <a:r>
              <a:rPr lang="cs-CZ" dirty="0" err="1"/>
              <a:t>Information</a:t>
            </a:r>
            <a:r>
              <a:rPr lang="cs-CZ" dirty="0"/>
              <a:t> Security) z roku 2016. </a:t>
            </a:r>
          </a:p>
          <a:p>
            <a:r>
              <a:rPr lang="cs-CZ" dirty="0"/>
              <a:t>NIS2 výrazně rozšiřuje oblast působnosti platné legislativy a představuje nové řešení pro posílení a zabezpečení evropského kyberprostoru. Členské státy EU mají za povinnost tuto směrnici adaptovat do svého právního řádu. </a:t>
            </a:r>
          </a:p>
          <a:p>
            <a:r>
              <a:rPr lang="cs-CZ" dirty="0"/>
              <a:t>V rekordním čase od publikování finálního znění směrnice NIS2 v Úředním věstníku Evropské unie publikoval NÚKIB na konci ledna 2023 návrh znění nového Zákona o kybernetické bezpečnosti a osm návazných vyhlášek. NÚKIB navrhl nejít cestou novelizace současného zákona, ale kompletně novým zákonem.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1588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9BD15-7442-4D33-8906-CBE069B1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NIS2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990" y="1841424"/>
            <a:ext cx="10767218" cy="358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60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9BD15-7442-4D33-8906-CBE069B1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NIS2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C3D3FD-3FE8-41A5-84B7-0E5F05C0F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b="1" dirty="0"/>
              <a:t>Regulovanou službou</a:t>
            </a:r>
            <a:r>
              <a:rPr lang="cs-CZ" dirty="0"/>
              <a:t> má být taková služba, jejíž narušení by mohlo mít významný dopad na důležité společenské či ekonomické činnosti ve státě. Poskytovatelé jsou nově klasifikováni do dvou kategorií (článek 3 a dále přílohy I a II NIS2), a to dle významu a důležitosti poskytované služby. </a:t>
            </a:r>
          </a:p>
          <a:p>
            <a:pPr lvl="0"/>
            <a:r>
              <a:rPr lang="cs-CZ" dirty="0"/>
              <a:t>Od toho se následně odvíjí vyvážené požadavky na jejich činnosti i pro dohled. </a:t>
            </a:r>
          </a:p>
          <a:p>
            <a:pPr lvl="0"/>
            <a:r>
              <a:rPr lang="cs-CZ" dirty="0"/>
              <a:t>Tato dikce se odrazí i v připravovaném </a:t>
            </a:r>
            <a:r>
              <a:rPr lang="cs-CZ" dirty="0" err="1"/>
              <a:t>ZoKB</a:t>
            </a:r>
            <a:r>
              <a:rPr lang="cs-CZ" dirty="0"/>
              <a:t>.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5055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be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TM03457452[[fn=Nebe]]</Template>
  <TotalTime>5707</TotalTime>
  <Words>2240</Words>
  <Application>Microsoft Office PowerPoint</Application>
  <PresentationFormat>Širokoúhlá obrazovka</PresentationFormat>
  <Paragraphs>210</Paragraphs>
  <Slides>62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62</vt:i4>
      </vt:variant>
    </vt:vector>
  </HeadingPairs>
  <TitlesOfParts>
    <vt:vector size="69" baseType="lpstr">
      <vt:lpstr>Arial</vt:lpstr>
      <vt:lpstr>Calibri</vt:lpstr>
      <vt:lpstr>Calibri Light</vt:lpstr>
      <vt:lpstr>Courier New</vt:lpstr>
      <vt:lpstr>Open Sans</vt:lpstr>
      <vt:lpstr>Source Sans Pro Semibold</vt:lpstr>
      <vt:lpstr>Nebe</vt:lpstr>
      <vt:lpstr>Kybernetická bezpečnost na školách</vt:lpstr>
      <vt:lpstr>Kybernetická bezpečnost (Cyber security)</vt:lpstr>
      <vt:lpstr>Celková bezpečnost</vt:lpstr>
      <vt:lpstr>Kde začít?</vt:lpstr>
      <vt:lpstr>Procesy - Legislativa</vt:lpstr>
      <vt:lpstr>Prezentace aplikace PowerPoint</vt:lpstr>
      <vt:lpstr>NIS2</vt:lpstr>
      <vt:lpstr>NIS2</vt:lpstr>
      <vt:lpstr>NIS2</vt:lpstr>
      <vt:lpstr>NIS2</vt:lpstr>
      <vt:lpstr>NIS2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Minimální bezpečnostní standard</vt:lpstr>
      <vt:lpstr>Minimální  bezpečnostní  standard</vt:lpstr>
      <vt:lpstr>Minimální  bezpečnostní  standard</vt:lpstr>
      <vt:lpstr>aktivum</vt:lpstr>
      <vt:lpstr>Analýza rizik - příklad</vt:lpstr>
      <vt:lpstr>Školení zaměstnanců jako součást kybernetické ochrany</vt:lpstr>
      <vt:lpstr>PROČ JE SLOŽITÉ VYHNOUT SE ÚTOKU NA UŽIVATELE</vt:lpstr>
      <vt:lpstr>LIDÉ – VSTUPNÍ ŠKOLENÍ</vt:lpstr>
      <vt:lpstr>LIDÉ – Bezpečnostní incident</vt:lpstr>
      <vt:lpstr>Praktická část VSTUPNÍHO ŠKOLENÍ</vt:lpstr>
      <vt:lpstr>Heslo uživatele - doporučení</vt:lpstr>
      <vt:lpstr>Bezpečné heslo – špatné příklady</vt:lpstr>
      <vt:lpstr>Bezpečné heslo – špatné příklady</vt:lpstr>
      <vt:lpstr>Bezpečné heslo – špatné příklady</vt:lpstr>
      <vt:lpstr>Bezpečné heslo – špatné příklady</vt:lpstr>
      <vt:lpstr>Bezpečné heslo – špatné příklady</vt:lpstr>
      <vt:lpstr>Co nás může čekat v e-mailu</vt:lpstr>
      <vt:lpstr>Co nás může čekat v e-mailu</vt:lpstr>
      <vt:lpstr>Spam</vt:lpstr>
      <vt:lpstr>PHISHING</vt:lpstr>
      <vt:lpstr>PHISHING</vt:lpstr>
      <vt:lpstr>Phishing - Sociotechnický útok na uživatele</vt:lpstr>
      <vt:lpstr>phishing</vt:lpstr>
      <vt:lpstr>Ukázka phishingu</vt:lpstr>
      <vt:lpstr>Ukázka phishingu</vt:lpstr>
      <vt:lpstr>Ukázka phishingu</vt:lpstr>
      <vt:lpstr>Zneužití umělé inteligence – phishing</vt:lpstr>
      <vt:lpstr>Zneužití umělé inteligence – phishing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Podezřelé přílohy</vt:lpstr>
      <vt:lpstr>Projekt kraje pro bezpečný internet</vt:lpstr>
      <vt:lpstr>Projekt kraje pro bezpečný internet</vt:lpstr>
      <vt:lpstr>Dotazy</vt:lpstr>
      <vt:lpstr>Zdroje informací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Kybernetická a informační bezpečnost</dc:title>
  <dc:creator>Balcárek Jan</dc:creator>
  <cp:lastModifiedBy>Balcárek Jan</cp:lastModifiedBy>
  <cp:revision>184</cp:revision>
  <dcterms:created xsi:type="dcterms:W3CDTF">2022-03-31T11:55:41Z</dcterms:created>
  <dcterms:modified xsi:type="dcterms:W3CDTF">2023-11-09T08:45:27Z</dcterms:modified>
</cp:coreProperties>
</file>