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1"/>
  </p:notesMasterIdLst>
  <p:sldIdLst>
    <p:sldId id="256" r:id="rId2"/>
    <p:sldId id="257" r:id="rId3"/>
    <p:sldId id="262" r:id="rId4"/>
    <p:sldId id="258" r:id="rId5"/>
    <p:sldId id="260" r:id="rId6"/>
    <p:sldId id="259" r:id="rId7"/>
    <p:sldId id="261" r:id="rId8"/>
    <p:sldId id="263" r:id="rId9"/>
    <p:sldId id="265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AAA8223A-3842-4490-BFA3-C2C161C5AED3}">
          <p14:sldIdLst>
            <p14:sldId id="256"/>
            <p14:sldId id="257"/>
            <p14:sldId id="262"/>
            <p14:sldId id="258"/>
            <p14:sldId id="260"/>
            <p14:sldId id="259"/>
            <p14:sldId id="261"/>
            <p14:sldId id="263"/>
            <p14:sldId id="265"/>
          </p14:sldIdLst>
        </p14:section>
        <p14:section name="Oddíl bez názvu" id="{AF95B869-8610-4830-9DC4-F7124C539AA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7" d="100"/>
          <a:sy n="77" d="100"/>
        </p:scale>
        <p:origin x="12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E54592-B0BA-46D1-BF06-9D932300E3BC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DF0DFC-2336-4D30-BCB9-81A40C53AB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7672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9E46B59E-DA7F-44C4-B608-F82F651EB4D6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304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2694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89353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57257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9643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75980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826007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810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 bwMode="ltGray"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9E46B59E-DA7F-44C4-B608-F82F651EB4D6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9302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3330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9E46B59E-DA7F-44C4-B608-F82F651EB4D6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4370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288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7443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5907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0974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9240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5786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6B59E-DA7F-44C4-B608-F82F651EB4D6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73995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203848" y="1700808"/>
            <a:ext cx="3367027" cy="1702160"/>
          </a:xfrm>
        </p:spPr>
        <p:txBody>
          <a:bodyPr>
            <a:normAutofit/>
          </a:bodyPr>
          <a:lstStyle/>
          <a:p>
            <a:r>
              <a:rPr lang="cs-CZ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Obchodní akademie, </a:t>
            </a:r>
            <a:r>
              <a:rPr lang="cs-CZ" sz="2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Olomouc, tř. Spojenců 11</a:t>
            </a:r>
            <a:endParaRPr lang="cs-CZ" sz="2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62774" y="3212976"/>
            <a:ext cx="6108101" cy="1117687"/>
          </a:xfrm>
        </p:spPr>
        <p:txBody>
          <a:bodyPr/>
          <a:lstStyle/>
          <a:p>
            <a:endParaRPr lang="cs-CZ" dirty="0" smtClean="0">
              <a:latin typeface="Calibri" panose="020F0502020204030204" pitchFamily="34" charset="0"/>
            </a:endParaRPr>
          </a:p>
          <a:p>
            <a:r>
              <a:rPr lang="cs-CZ" sz="2200" dirty="0" smtClean="0">
                <a:latin typeface="Cambria" panose="02040503050406030204" pitchFamily="18" charset="0"/>
              </a:rPr>
              <a:t>Ing. Romana Novotníková</a:t>
            </a:r>
            <a:endParaRPr lang="cs-CZ" sz="2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025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1143000"/>
          </a:xfrm>
        </p:spPr>
        <p:txBody>
          <a:bodyPr>
            <a:normAutofit/>
          </a:bodyPr>
          <a:lstStyle/>
          <a:p>
            <a:r>
              <a:rPr lang="cs-CZ" dirty="0" smtClean="0">
                <a:solidFill>
                  <a:schemeClr val="tx1"/>
                </a:solidFill>
                <a:latin typeface="Cambria" panose="02040503050406030204" pitchFamily="18" charset="0"/>
              </a:rPr>
              <a:t>Obchodní akademie</a:t>
            </a:r>
            <a:br>
              <a:rPr lang="cs-CZ" dirty="0" smtClean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cs-CZ" dirty="0" smtClean="0">
                <a:solidFill>
                  <a:schemeClr val="tx1"/>
                </a:solidFill>
                <a:latin typeface="Cambria" panose="02040503050406030204" pitchFamily="18" charset="0"/>
              </a:rPr>
              <a:t>v Olomouckém kraji	</a:t>
            </a:r>
            <a:endParaRPr lang="cs-CZ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7585" y="1988840"/>
            <a:ext cx="7452816" cy="4137323"/>
          </a:xfrm>
        </p:spPr>
        <p:txBody>
          <a:bodyPr>
            <a:normAutofit/>
          </a:bodyPr>
          <a:lstStyle/>
          <a:p>
            <a:r>
              <a:rPr lang="cs-CZ" dirty="0" smtClean="0">
                <a:latin typeface="Calibri" panose="020F0502020204030204" pitchFamily="34" charset="0"/>
              </a:rPr>
              <a:t>Obchodní akademie, Olomouc</a:t>
            </a:r>
          </a:p>
          <a:p>
            <a:pPr lvl="2"/>
            <a:r>
              <a:rPr lang="cs-CZ" sz="2000" dirty="0" smtClean="0">
                <a:latin typeface="Calibri" panose="020F0502020204030204" pitchFamily="34" charset="0"/>
              </a:rPr>
              <a:t>obory: obchodní akademie, ekonomické lyceum</a:t>
            </a:r>
          </a:p>
          <a:p>
            <a:r>
              <a:rPr lang="cs-CZ" dirty="0">
                <a:latin typeface="Calibri" panose="020F0502020204030204" pitchFamily="34" charset="0"/>
              </a:rPr>
              <a:t>Obchodní akademie, </a:t>
            </a:r>
            <a:r>
              <a:rPr lang="cs-CZ" dirty="0" smtClean="0">
                <a:latin typeface="Calibri" panose="020F0502020204030204" pitchFamily="34" charset="0"/>
              </a:rPr>
              <a:t>Prostějov</a:t>
            </a:r>
          </a:p>
          <a:p>
            <a:pPr lvl="2"/>
            <a:r>
              <a:rPr lang="cs-CZ" sz="2000" dirty="0" smtClean="0">
                <a:latin typeface="Calibri" panose="020F0502020204030204" pitchFamily="34" charset="0"/>
              </a:rPr>
              <a:t>obor: obchodní akademie</a:t>
            </a:r>
            <a:endParaRPr lang="cs-CZ" sz="2000" dirty="0">
              <a:latin typeface="Calibri" panose="020F0502020204030204" pitchFamily="34" charset="0"/>
            </a:endParaRPr>
          </a:p>
          <a:p>
            <a:r>
              <a:rPr lang="cs-CZ" dirty="0" smtClean="0">
                <a:latin typeface="Calibri" panose="020F0502020204030204" pitchFamily="34" charset="0"/>
              </a:rPr>
              <a:t>Obchodní </a:t>
            </a:r>
            <a:r>
              <a:rPr lang="cs-CZ" dirty="0">
                <a:latin typeface="Calibri" panose="020F0502020204030204" pitchFamily="34" charset="0"/>
              </a:rPr>
              <a:t>akademie a Jazyková škola s právem státní jazykové zkoušky, </a:t>
            </a:r>
            <a:r>
              <a:rPr lang="cs-CZ" dirty="0" smtClean="0">
                <a:latin typeface="Calibri" panose="020F0502020204030204" pitchFamily="34" charset="0"/>
              </a:rPr>
              <a:t>Přerov</a:t>
            </a:r>
          </a:p>
          <a:p>
            <a:pPr lvl="2"/>
            <a:r>
              <a:rPr lang="cs-CZ" sz="2000" dirty="0">
                <a:latin typeface="Calibri" panose="020F0502020204030204" pitchFamily="34" charset="0"/>
              </a:rPr>
              <a:t>obor: obchodní </a:t>
            </a:r>
            <a:r>
              <a:rPr lang="cs-CZ" sz="2000" dirty="0" smtClean="0">
                <a:latin typeface="Calibri" panose="020F0502020204030204" pitchFamily="34" charset="0"/>
              </a:rPr>
              <a:t>akademie</a:t>
            </a:r>
          </a:p>
          <a:p>
            <a:r>
              <a:rPr lang="cs-CZ" dirty="0">
                <a:latin typeface="Calibri" panose="020F0502020204030204" pitchFamily="34" charset="0"/>
              </a:rPr>
              <a:t>Obchodní akademie a Jazyková škola s právem státní jazykové zkoušky, Šumperk</a:t>
            </a:r>
          </a:p>
          <a:p>
            <a:pPr lvl="2"/>
            <a:r>
              <a:rPr lang="cs-CZ" sz="2000" dirty="0">
                <a:latin typeface="Calibri" panose="020F0502020204030204" pitchFamily="34" charset="0"/>
              </a:rPr>
              <a:t>obory: obchodní akademie, ekonomické </a:t>
            </a:r>
            <a:r>
              <a:rPr lang="cs-CZ" sz="2000" dirty="0" smtClean="0">
                <a:latin typeface="Calibri" panose="020F0502020204030204" pitchFamily="34" charset="0"/>
              </a:rPr>
              <a:t>lyceum</a:t>
            </a:r>
            <a:endParaRPr lang="cs-CZ" sz="2000" dirty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42329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2348880"/>
            <a:ext cx="8064896" cy="4188471"/>
          </a:xfrm>
        </p:spPr>
        <p:txBody>
          <a:bodyPr>
            <a:normAutofit/>
          </a:bodyPr>
          <a:lstStyle/>
          <a:p>
            <a:r>
              <a:rPr lang="cs-CZ" dirty="0" smtClean="0">
                <a:latin typeface="Calibri" panose="020F0502020204030204" pitchFamily="34" charset="0"/>
              </a:rPr>
              <a:t>Hotelová </a:t>
            </a:r>
            <a:r>
              <a:rPr lang="cs-CZ" dirty="0">
                <a:latin typeface="Calibri" panose="020F0502020204030204" pitchFamily="34" charset="0"/>
              </a:rPr>
              <a:t>škola </a:t>
            </a:r>
            <a:r>
              <a:rPr lang="cs-CZ" dirty="0" err="1">
                <a:latin typeface="Calibri" panose="020F0502020204030204" pitchFamily="34" charset="0"/>
              </a:rPr>
              <a:t>Vincenze</a:t>
            </a:r>
            <a:r>
              <a:rPr lang="cs-CZ" dirty="0">
                <a:latin typeface="Calibri" panose="020F0502020204030204" pitchFamily="34" charset="0"/>
              </a:rPr>
              <a:t> </a:t>
            </a:r>
            <a:r>
              <a:rPr lang="cs-CZ" dirty="0" err="1">
                <a:latin typeface="Calibri" panose="020F0502020204030204" pitchFamily="34" charset="0"/>
              </a:rPr>
              <a:t>Priessnitze</a:t>
            </a:r>
            <a:r>
              <a:rPr lang="cs-CZ" dirty="0">
                <a:latin typeface="Calibri" panose="020F0502020204030204" pitchFamily="34" charset="0"/>
              </a:rPr>
              <a:t> a Obchodní akademie, Jeseník</a:t>
            </a:r>
          </a:p>
          <a:p>
            <a:pPr marL="811213" lvl="2" indent="-179388">
              <a:tabLst>
                <a:tab pos="541338" algn="l"/>
              </a:tabLst>
            </a:pPr>
            <a:r>
              <a:rPr lang="cs-CZ" sz="2000" dirty="0">
                <a:latin typeface="Calibri" panose="020F0502020204030204" pitchFamily="34" charset="0"/>
              </a:rPr>
              <a:t>obor: obchodní akademie</a:t>
            </a:r>
          </a:p>
          <a:p>
            <a:r>
              <a:rPr lang="cs-CZ" dirty="0">
                <a:latin typeface="Calibri" panose="020F0502020204030204" pitchFamily="34" charset="0"/>
              </a:rPr>
              <a:t>Střední průmyslová škola a Střední odborné učiliště, Uničov</a:t>
            </a:r>
          </a:p>
          <a:p>
            <a:pPr marL="827532" lvl="3"/>
            <a:r>
              <a:rPr lang="cs-CZ" sz="2000" dirty="0">
                <a:latin typeface="Calibri" panose="020F0502020204030204" pitchFamily="34" charset="0"/>
              </a:rPr>
              <a:t>obor: obchodní </a:t>
            </a:r>
            <a:r>
              <a:rPr lang="cs-CZ" sz="2000" dirty="0" smtClean="0">
                <a:latin typeface="Calibri" panose="020F0502020204030204" pitchFamily="34" charset="0"/>
              </a:rPr>
              <a:t>akademie</a:t>
            </a:r>
            <a:endParaRPr lang="cs-CZ" sz="2000" dirty="0">
              <a:latin typeface="Calibri" panose="020F050202020403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981104"/>
            <a:ext cx="3960440" cy="2639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8405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1052736"/>
            <a:ext cx="7024744" cy="1143000"/>
          </a:xfrm>
        </p:spPr>
        <p:txBody>
          <a:bodyPr/>
          <a:lstStyle/>
          <a:p>
            <a:r>
              <a:rPr lang="cs-CZ" dirty="0" smtClean="0">
                <a:solidFill>
                  <a:schemeClr val="tx1"/>
                </a:solidFill>
                <a:latin typeface="Cambria" panose="02040503050406030204" pitchFamily="18" charset="0"/>
              </a:rPr>
              <a:t>Jednotná přijímací zkouška</a:t>
            </a:r>
            <a:endParaRPr lang="cs-CZ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2336873"/>
            <a:ext cx="7999040" cy="3599316"/>
          </a:xfrm>
        </p:spPr>
        <p:txBody>
          <a:bodyPr>
            <a:normAutofit/>
          </a:bodyPr>
          <a:lstStyle/>
          <a:p>
            <a:r>
              <a:rPr lang="cs-CZ" dirty="0">
                <a:latin typeface="Calibri" panose="020F0502020204030204" pitchFamily="34" charset="0"/>
              </a:rPr>
              <a:t>Do všech čtyřletých maturitních oborů se bude konat povinná jednotná přijímací </a:t>
            </a:r>
            <a:r>
              <a:rPr lang="cs-CZ" dirty="0" smtClean="0">
                <a:latin typeface="Calibri" panose="020F0502020204030204" pitchFamily="34" charset="0"/>
              </a:rPr>
              <a:t>zkouška</a:t>
            </a:r>
            <a:endParaRPr lang="cs-CZ" dirty="0">
              <a:latin typeface="Calibri" panose="020F0502020204030204" pitchFamily="34" charset="0"/>
            </a:endParaRPr>
          </a:p>
          <a:p>
            <a:r>
              <a:rPr lang="cs-CZ" dirty="0">
                <a:latin typeface="Calibri" panose="020F0502020204030204" pitchFamily="34" charset="0"/>
              </a:rPr>
              <a:t>Český jazyk a literatura</a:t>
            </a:r>
          </a:p>
          <a:p>
            <a:pPr lvl="1"/>
            <a:r>
              <a:rPr lang="cs-CZ" dirty="0">
                <a:latin typeface="Calibri" panose="020F0502020204030204" pitchFamily="34" charset="0"/>
              </a:rPr>
              <a:t>60 minut, zisk max. 50 bodů</a:t>
            </a:r>
          </a:p>
          <a:p>
            <a:r>
              <a:rPr lang="cs-CZ" dirty="0">
                <a:latin typeface="Calibri" panose="020F0502020204030204" pitchFamily="34" charset="0"/>
              </a:rPr>
              <a:t>Matematika</a:t>
            </a:r>
          </a:p>
          <a:p>
            <a:pPr lvl="1"/>
            <a:r>
              <a:rPr lang="cs-CZ" dirty="0">
                <a:latin typeface="Calibri" panose="020F0502020204030204" pitchFamily="34" charset="0"/>
              </a:rPr>
              <a:t>70 minut, zisk max. 50 bodů</a:t>
            </a:r>
          </a:p>
          <a:p>
            <a:r>
              <a:rPr lang="cs-CZ" dirty="0">
                <a:latin typeface="Calibri" panose="020F0502020204030204" pitchFamily="34" charset="0"/>
              </a:rPr>
              <a:t>Termín: </a:t>
            </a:r>
            <a:r>
              <a:rPr lang="cs-CZ" dirty="0" smtClean="0">
                <a:latin typeface="Calibri" panose="020F0502020204030204" pitchFamily="34" charset="0"/>
              </a:rPr>
              <a:t>12. </a:t>
            </a:r>
            <a:r>
              <a:rPr lang="cs-CZ" dirty="0">
                <a:latin typeface="Calibri" panose="020F0502020204030204" pitchFamily="34" charset="0"/>
              </a:rPr>
              <a:t>4. </a:t>
            </a:r>
            <a:r>
              <a:rPr lang="cs-CZ" dirty="0" smtClean="0">
                <a:latin typeface="Calibri" panose="020F0502020204030204" pitchFamily="34" charset="0"/>
              </a:rPr>
              <a:t>2021 </a:t>
            </a:r>
            <a:r>
              <a:rPr lang="cs-CZ" dirty="0">
                <a:latin typeface="Calibri" panose="020F0502020204030204" pitchFamily="34" charset="0"/>
              </a:rPr>
              <a:t>a </a:t>
            </a:r>
            <a:r>
              <a:rPr lang="cs-CZ" dirty="0" smtClean="0">
                <a:latin typeface="Calibri" panose="020F0502020204030204" pitchFamily="34" charset="0"/>
              </a:rPr>
              <a:t>13. </a:t>
            </a:r>
            <a:r>
              <a:rPr lang="cs-CZ" dirty="0">
                <a:latin typeface="Calibri" panose="020F0502020204030204" pitchFamily="34" charset="0"/>
              </a:rPr>
              <a:t>4. </a:t>
            </a:r>
            <a:r>
              <a:rPr lang="cs-CZ" dirty="0" smtClean="0">
                <a:latin typeface="Calibri" panose="020F0502020204030204" pitchFamily="34" charset="0"/>
              </a:rPr>
              <a:t>2021 </a:t>
            </a:r>
          </a:p>
          <a:p>
            <a:pPr marL="0" indent="0">
              <a:buNone/>
            </a:pPr>
            <a:r>
              <a:rPr lang="cs-CZ" dirty="0" smtClean="0">
                <a:latin typeface="Calibri" panose="020F0502020204030204" pitchFamily="34" charset="0"/>
              </a:rPr>
              <a:t>    (</a:t>
            </a:r>
            <a:r>
              <a:rPr lang="cs-CZ" dirty="0">
                <a:latin typeface="Calibri" panose="020F0502020204030204" pitchFamily="34" charset="0"/>
              </a:rPr>
              <a:t>oba </a:t>
            </a:r>
            <a:r>
              <a:rPr lang="cs-CZ" dirty="0" smtClean="0">
                <a:latin typeface="Calibri" panose="020F0502020204030204" pitchFamily="34" charset="0"/>
              </a:rPr>
              <a:t>předměty v </a:t>
            </a:r>
            <a:r>
              <a:rPr lang="cs-CZ" dirty="0">
                <a:latin typeface="Calibri" panose="020F0502020204030204" pitchFamily="34" charset="0"/>
              </a:rPr>
              <a:t>každém dni</a:t>
            </a:r>
            <a:r>
              <a:rPr lang="cs-CZ" dirty="0" smtClean="0">
                <a:latin typeface="Calibri" panose="020F0502020204030204" pitchFamily="34" charset="0"/>
              </a:rPr>
              <a:t>)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110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608" y="2060848"/>
            <a:ext cx="6777317" cy="4275837"/>
          </a:xfrm>
        </p:spPr>
        <p:txBody>
          <a:bodyPr/>
          <a:lstStyle/>
          <a:p>
            <a:r>
              <a:rPr lang="cs-CZ" dirty="0">
                <a:latin typeface="Calibri" panose="020F0502020204030204" pitchFamily="34" charset="0"/>
              </a:rPr>
              <a:t>Automaticky se započítá </a:t>
            </a:r>
            <a:r>
              <a:rPr lang="cs-CZ" dirty="0" smtClean="0">
                <a:latin typeface="Calibri" panose="020F0502020204030204" pitchFamily="34" charset="0"/>
              </a:rPr>
              <a:t>lepší </a:t>
            </a:r>
            <a:r>
              <a:rPr lang="cs-CZ" dirty="0">
                <a:latin typeface="Calibri" panose="020F0502020204030204" pitchFamily="34" charset="0"/>
              </a:rPr>
              <a:t>výsledek u dané zkoušky.</a:t>
            </a:r>
          </a:p>
          <a:p>
            <a:r>
              <a:rPr lang="cs-CZ" dirty="0">
                <a:latin typeface="Calibri" panose="020F0502020204030204" pitchFamily="34" charset="0"/>
              </a:rPr>
              <a:t>Obchodní akademie </a:t>
            </a:r>
            <a:r>
              <a:rPr lang="cs-CZ" dirty="0" smtClean="0">
                <a:latin typeface="Calibri" panose="020F0502020204030204" pitchFamily="34" charset="0"/>
              </a:rPr>
              <a:t>budou hodnotit uchazeče takto</a:t>
            </a:r>
            <a:r>
              <a:rPr lang="cs-CZ" dirty="0">
                <a:latin typeface="Calibri" panose="020F0502020204030204" pitchFamily="34" charset="0"/>
              </a:rPr>
              <a:t>:</a:t>
            </a:r>
          </a:p>
          <a:p>
            <a:pPr lvl="1"/>
            <a:r>
              <a:rPr lang="cs-CZ" dirty="0">
                <a:latin typeface="Calibri" panose="020F0502020204030204" pitchFamily="34" charset="0"/>
              </a:rPr>
              <a:t>jednotná přijímací zkouška</a:t>
            </a:r>
            <a:r>
              <a:rPr lang="cs-CZ" dirty="0" smtClean="0">
                <a:latin typeface="Calibri" panose="020F0502020204030204" pitchFamily="34" charset="0"/>
              </a:rPr>
              <a:t>:</a:t>
            </a:r>
            <a:r>
              <a:rPr lang="cs-CZ" dirty="0">
                <a:latin typeface="Calibri" panose="020F0502020204030204" pitchFamily="34" charset="0"/>
              </a:rPr>
              <a:t>	</a:t>
            </a:r>
            <a:r>
              <a:rPr lang="cs-CZ" dirty="0" smtClean="0">
                <a:latin typeface="Calibri" panose="020F0502020204030204" pitchFamily="34" charset="0"/>
              </a:rPr>
              <a:t>60 %</a:t>
            </a:r>
            <a:endParaRPr lang="cs-CZ" dirty="0">
              <a:latin typeface="Calibri" panose="020F0502020204030204" pitchFamily="34" charset="0"/>
            </a:endParaRPr>
          </a:p>
          <a:p>
            <a:pPr lvl="1"/>
            <a:r>
              <a:rPr lang="cs-CZ" dirty="0">
                <a:latin typeface="Calibri" panose="020F0502020204030204" pitchFamily="34" charset="0"/>
              </a:rPr>
              <a:t>prospěch ze ZŠ:		</a:t>
            </a:r>
            <a:r>
              <a:rPr lang="cs-CZ" dirty="0" smtClean="0">
                <a:latin typeface="Calibri" panose="020F0502020204030204" pitchFamily="34" charset="0"/>
              </a:rPr>
              <a:t>40 %</a:t>
            </a:r>
            <a:endParaRPr lang="cs-CZ" dirty="0">
              <a:latin typeface="Calibri" panose="020F0502020204030204" pitchFamily="34" charset="0"/>
            </a:endParaRPr>
          </a:p>
          <a:p>
            <a:endParaRPr lang="cs-CZ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861048"/>
            <a:ext cx="3360374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110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chemeClr val="tx1"/>
                </a:solidFill>
                <a:latin typeface="Cambria" panose="02040503050406030204" pitchFamily="18" charset="0"/>
              </a:rPr>
              <a:t>Uplatnění absolventa obchodní akademie</a:t>
            </a:r>
            <a:endParaRPr lang="cs-CZ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dirty="0" smtClean="0">
                <a:latin typeface="Calibri" panose="020F0502020204030204" pitchFamily="34" charset="0"/>
              </a:rPr>
              <a:t>V </a:t>
            </a:r>
            <a:r>
              <a:rPr lang="cs-CZ" dirty="0">
                <a:latin typeface="Calibri" panose="020F0502020204030204" pitchFamily="34" charset="0"/>
              </a:rPr>
              <a:t>povoláních zaměřených na výkon ekonomických, obchodně podnikatelských a administrativních činností v podnicích </a:t>
            </a:r>
            <a:r>
              <a:rPr lang="cs-CZ" dirty="0" smtClean="0">
                <a:latin typeface="Calibri" panose="020F0502020204030204" pitchFamily="34" charset="0"/>
              </a:rPr>
              <a:t>a </a:t>
            </a:r>
            <a:r>
              <a:rPr lang="cs-CZ" dirty="0">
                <a:latin typeface="Calibri" panose="020F0502020204030204" pitchFamily="34" charset="0"/>
              </a:rPr>
              <a:t>v </a:t>
            </a:r>
            <a:r>
              <a:rPr lang="cs-CZ" dirty="0" smtClean="0">
                <a:latin typeface="Calibri" panose="020F0502020204030204" pitchFamily="34" charset="0"/>
              </a:rPr>
              <a:t>organizacích </a:t>
            </a:r>
            <a:r>
              <a:rPr lang="cs-CZ" dirty="0">
                <a:latin typeface="Calibri" panose="020F0502020204030204" pitchFamily="34" charset="0"/>
              </a:rPr>
              <a:t>včetně oblasti veřejné správy. </a:t>
            </a:r>
            <a:endParaRPr lang="cs-CZ" dirty="0" smtClean="0">
              <a:latin typeface="Calibri" panose="020F0502020204030204" pitchFamily="34" charset="0"/>
            </a:endParaRPr>
          </a:p>
          <a:p>
            <a:pPr algn="just"/>
            <a:r>
              <a:rPr lang="cs-CZ" dirty="0" smtClean="0">
                <a:latin typeface="Calibri" panose="020F0502020204030204" pitchFamily="34" charset="0"/>
              </a:rPr>
              <a:t>Například: </a:t>
            </a:r>
            <a:r>
              <a:rPr lang="cs-CZ" dirty="0">
                <a:latin typeface="Calibri" panose="020F0502020204030204" pitchFamily="34" charset="0"/>
              </a:rPr>
              <a:t>ekonom, účetní, finanční referent, referent marketingu, sekretářka a další.</a:t>
            </a:r>
          </a:p>
          <a:p>
            <a:pPr algn="just"/>
            <a:r>
              <a:rPr lang="cs-CZ" dirty="0">
                <a:latin typeface="Calibri" panose="020F0502020204030204" pitchFamily="34" charset="0"/>
              </a:rPr>
              <a:t>Absolvent je </a:t>
            </a:r>
            <a:r>
              <a:rPr lang="cs-CZ" dirty="0" smtClean="0">
                <a:latin typeface="Calibri" panose="020F0502020204030204" pitchFamily="34" charset="0"/>
              </a:rPr>
              <a:t>také připraven, </a:t>
            </a:r>
            <a:r>
              <a:rPr lang="cs-CZ" dirty="0">
                <a:latin typeface="Calibri" panose="020F0502020204030204" pitchFamily="34" charset="0"/>
              </a:rPr>
              <a:t>aby po složení maturitní zkoušky mohl nastoupit ke studiu na vysoké škole </a:t>
            </a:r>
            <a:r>
              <a:rPr lang="cs-CZ" dirty="0" smtClean="0">
                <a:latin typeface="Calibri" panose="020F0502020204030204" pitchFamily="34" charset="0"/>
              </a:rPr>
              <a:t>(ekonomického směru, </a:t>
            </a:r>
            <a:r>
              <a:rPr lang="cs-CZ" dirty="0">
                <a:latin typeface="Calibri" panose="020F0502020204030204" pitchFamily="34" charset="0"/>
              </a:rPr>
              <a:t>ale i na další</a:t>
            </a:r>
            <a:r>
              <a:rPr lang="cs-CZ" dirty="0" smtClean="0">
                <a:latin typeface="Calibri" panose="020F0502020204030204" pitchFamily="34" charset="0"/>
              </a:rPr>
              <a:t>).</a:t>
            </a: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10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6896534" cy="1080938"/>
          </a:xfrm>
        </p:spPr>
        <p:txBody>
          <a:bodyPr>
            <a:noAutofit/>
          </a:bodyPr>
          <a:lstStyle/>
          <a:p>
            <a:r>
              <a:rPr lang="cs-CZ" sz="3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Ekonomické lyceum</a:t>
            </a:r>
            <a:endParaRPr lang="cs-CZ" sz="36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2200" dirty="0">
                <a:latin typeface="Calibri" panose="020F0502020204030204" pitchFamily="34" charset="0"/>
              </a:rPr>
              <a:t>Obchodní akademie v Olomouci a v Šumperku </a:t>
            </a:r>
            <a:r>
              <a:rPr lang="cs-CZ" sz="2200" dirty="0" smtClean="0">
                <a:latin typeface="Calibri" panose="020F0502020204030204" pitchFamily="34" charset="0"/>
              </a:rPr>
              <a:t>nabízejí </a:t>
            </a:r>
            <a:r>
              <a:rPr lang="cs-CZ" sz="2200" dirty="0">
                <a:latin typeface="Calibri" panose="020F0502020204030204" pitchFamily="34" charset="0"/>
              </a:rPr>
              <a:t>také studijní obor ekonomické </a:t>
            </a:r>
            <a:r>
              <a:rPr lang="cs-CZ" sz="2200" dirty="0" smtClean="0">
                <a:latin typeface="Calibri" panose="020F0502020204030204" pitchFamily="34" charset="0"/>
              </a:rPr>
              <a:t>lyceum.</a:t>
            </a:r>
            <a:endParaRPr lang="cs-CZ" sz="2200" dirty="0">
              <a:latin typeface="Calibri" panose="020F0502020204030204" pitchFamily="34" charset="0"/>
            </a:endParaRPr>
          </a:p>
          <a:p>
            <a:pPr algn="just"/>
            <a:r>
              <a:rPr lang="cs-CZ" sz="2200" dirty="0">
                <a:latin typeface="Calibri" panose="020F0502020204030204" pitchFamily="34" charset="0"/>
              </a:rPr>
              <a:t>Výhodou oboru je </a:t>
            </a:r>
            <a:r>
              <a:rPr lang="cs-CZ" sz="2200" dirty="0" smtClean="0">
                <a:latin typeface="Calibri" panose="020F0502020204030204" pitchFamily="34" charset="0"/>
              </a:rPr>
              <a:t>univerzálnost. Jsou </a:t>
            </a:r>
            <a:r>
              <a:rPr lang="cs-CZ" sz="2200" dirty="0">
                <a:latin typeface="Calibri" panose="020F0502020204030204" pitchFamily="34" charset="0"/>
              </a:rPr>
              <a:t>zde skloubeny výhody odborného a všeobecného </a:t>
            </a:r>
            <a:r>
              <a:rPr lang="cs-CZ" sz="2200" dirty="0" smtClean="0">
                <a:latin typeface="Calibri" panose="020F0502020204030204" pitchFamily="34" charset="0"/>
              </a:rPr>
              <a:t>vzdělávání.</a:t>
            </a:r>
            <a:endParaRPr lang="cs-CZ" sz="2200" dirty="0">
              <a:latin typeface="Calibri" panose="020F0502020204030204" pitchFamily="34" charset="0"/>
            </a:endParaRPr>
          </a:p>
          <a:p>
            <a:pPr algn="just"/>
            <a:r>
              <a:rPr lang="cs-CZ" sz="2200" dirty="0">
                <a:latin typeface="Calibri" panose="020F0502020204030204" pitchFamily="34" charset="0"/>
              </a:rPr>
              <a:t>Absolventi </a:t>
            </a:r>
            <a:r>
              <a:rPr lang="cs-CZ" sz="2200" dirty="0" smtClean="0">
                <a:latin typeface="Calibri" panose="020F0502020204030204" pitchFamily="34" charset="0"/>
              </a:rPr>
              <a:t>lycea </a:t>
            </a:r>
            <a:r>
              <a:rPr lang="cs-CZ" sz="2200" dirty="0">
                <a:latin typeface="Calibri" panose="020F0502020204030204" pitchFamily="34" charset="0"/>
              </a:rPr>
              <a:t>jsou připraveni na další studium, zejména na ekonomických a právnických fakultách </a:t>
            </a:r>
            <a:r>
              <a:rPr lang="cs-CZ" sz="2200" dirty="0" smtClean="0">
                <a:latin typeface="Calibri" panose="020F0502020204030204" pitchFamily="34" charset="0"/>
              </a:rPr>
              <a:t>VŠ. Někteří studují </a:t>
            </a:r>
            <a:r>
              <a:rPr lang="cs-CZ" sz="2200" dirty="0">
                <a:latin typeface="Calibri" panose="020F0502020204030204" pitchFamily="34" charset="0"/>
              </a:rPr>
              <a:t>na VŠ </a:t>
            </a:r>
            <a:r>
              <a:rPr lang="cs-CZ" sz="2200" dirty="0" smtClean="0">
                <a:latin typeface="Calibri" panose="020F0502020204030204" pitchFamily="34" charset="0"/>
              </a:rPr>
              <a:t>cizí </a:t>
            </a:r>
            <a:r>
              <a:rPr lang="cs-CZ" sz="2200" dirty="0">
                <a:latin typeface="Calibri" panose="020F0502020204030204" pitchFamily="34" charset="0"/>
              </a:rPr>
              <a:t>jazyky, veřejnou správu atd.</a:t>
            </a:r>
          </a:p>
          <a:p>
            <a:pPr algn="just"/>
            <a:r>
              <a:rPr lang="cs-CZ" sz="2200" dirty="0">
                <a:latin typeface="Calibri" panose="020F0502020204030204" pitchFamily="34" charset="0"/>
              </a:rPr>
              <a:t>Osvojené dovednosti jim </a:t>
            </a:r>
            <a:r>
              <a:rPr lang="cs-CZ" sz="2200" dirty="0" smtClean="0">
                <a:latin typeface="Calibri" panose="020F0502020204030204" pitchFamily="34" charset="0"/>
              </a:rPr>
              <a:t>umožňují hned po maturitě obdobné </a:t>
            </a:r>
            <a:r>
              <a:rPr lang="cs-CZ" sz="2200" dirty="0">
                <a:latin typeface="Calibri" panose="020F0502020204030204" pitchFamily="34" charset="0"/>
              </a:rPr>
              <a:t>uplatnění v praxi </a:t>
            </a:r>
            <a:r>
              <a:rPr lang="cs-CZ" sz="2200" dirty="0" smtClean="0">
                <a:latin typeface="Calibri" panose="020F0502020204030204" pitchFamily="34" charset="0"/>
              </a:rPr>
              <a:t>jako </a:t>
            </a:r>
            <a:r>
              <a:rPr lang="cs-CZ" sz="2200" dirty="0">
                <a:latin typeface="Calibri" panose="020F0502020204030204" pitchFamily="34" charset="0"/>
              </a:rPr>
              <a:t>absolventům obchodní </a:t>
            </a:r>
            <a:r>
              <a:rPr lang="cs-CZ" sz="2200" dirty="0" smtClean="0">
                <a:latin typeface="Calibri" panose="020F0502020204030204" pitchFamily="34" charset="0"/>
              </a:rPr>
              <a:t>akademie.</a:t>
            </a:r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012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9632" y="908720"/>
            <a:ext cx="7024744" cy="936104"/>
          </a:xfrm>
        </p:spPr>
        <p:txBody>
          <a:bodyPr>
            <a:normAutofit/>
          </a:bodyPr>
          <a:lstStyle/>
          <a:p>
            <a:r>
              <a:rPr lang="cs-CZ" sz="3600" dirty="0">
                <a:solidFill>
                  <a:schemeClr val="tx1"/>
                </a:solidFill>
                <a:latin typeface="Cambria" panose="02040503050406030204" pitchFamily="18" charset="0"/>
              </a:rPr>
              <a:t>Studijní podpora žákům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492" y="2204864"/>
            <a:ext cx="6777317" cy="3627765"/>
          </a:xfrm>
        </p:spPr>
        <p:txBody>
          <a:bodyPr>
            <a:normAutofit/>
          </a:bodyPr>
          <a:lstStyle/>
          <a:p>
            <a:pPr algn="just"/>
            <a:r>
              <a:rPr lang="cs-CZ" sz="2200" dirty="0" err="1" smtClean="0">
                <a:latin typeface="Calibri" panose="020F0502020204030204" pitchFamily="34" charset="0"/>
              </a:rPr>
              <a:t>Worskshop</a:t>
            </a:r>
            <a:r>
              <a:rPr lang="cs-CZ" sz="2200" dirty="0" smtClean="0">
                <a:latin typeface="Calibri" panose="020F0502020204030204" pitchFamily="34" charset="0"/>
              </a:rPr>
              <a:t>  Efektivní  metody  učení  </a:t>
            </a:r>
            <a:r>
              <a:rPr lang="cs-CZ" sz="2200" dirty="0">
                <a:latin typeface="Calibri" panose="020F0502020204030204" pitchFamily="34" charset="0"/>
              </a:rPr>
              <a:t>pro žáky </a:t>
            </a:r>
            <a:endParaRPr lang="cs-CZ" sz="2200" dirty="0" smtClean="0">
              <a:latin typeface="Calibri" panose="020F0502020204030204" pitchFamily="34" charset="0"/>
            </a:endParaRPr>
          </a:p>
          <a:p>
            <a:pPr marL="68580" indent="0">
              <a:buNone/>
            </a:pPr>
            <a:r>
              <a:rPr lang="cs-CZ" sz="2200" dirty="0">
                <a:latin typeface="Calibri" panose="020F0502020204030204" pitchFamily="34" charset="0"/>
              </a:rPr>
              <a:t> </a:t>
            </a:r>
            <a:r>
              <a:rPr lang="cs-CZ" sz="2200" dirty="0" smtClean="0">
                <a:latin typeface="Calibri" panose="020F0502020204030204" pitchFamily="34" charset="0"/>
              </a:rPr>
              <a:t>   1</a:t>
            </a:r>
            <a:r>
              <a:rPr lang="cs-CZ" sz="2200" dirty="0">
                <a:latin typeface="Calibri" panose="020F0502020204030204" pitchFamily="34" charset="0"/>
              </a:rPr>
              <a:t>. </a:t>
            </a:r>
            <a:r>
              <a:rPr lang="cs-CZ" sz="2200" dirty="0" smtClean="0">
                <a:latin typeface="Calibri" panose="020F0502020204030204" pitchFamily="34" charset="0"/>
              </a:rPr>
              <a:t>ročníku.</a:t>
            </a:r>
            <a:endParaRPr lang="cs-CZ" sz="2200" dirty="0">
              <a:latin typeface="Calibri" panose="020F0502020204030204" pitchFamily="34" charset="0"/>
            </a:endParaRPr>
          </a:p>
          <a:p>
            <a:pPr algn="just"/>
            <a:r>
              <a:rPr lang="cs-CZ" sz="2200" dirty="0">
                <a:latin typeface="Calibri" panose="020F0502020204030204" pitchFamily="34" charset="0"/>
              </a:rPr>
              <a:t>Úprava studijních podmínek žákům se speciálními vzdělávacími </a:t>
            </a:r>
            <a:r>
              <a:rPr lang="cs-CZ" sz="2200" dirty="0" smtClean="0">
                <a:latin typeface="Calibri" panose="020F0502020204030204" pitchFamily="34" charset="0"/>
              </a:rPr>
              <a:t>potřebami.</a:t>
            </a:r>
            <a:endParaRPr lang="cs-CZ" sz="2200" dirty="0">
              <a:latin typeface="Calibri" panose="020F0502020204030204" pitchFamily="34" charset="0"/>
            </a:endParaRPr>
          </a:p>
          <a:p>
            <a:r>
              <a:rPr lang="cs-CZ" sz="2200" dirty="0">
                <a:latin typeface="Calibri" panose="020F0502020204030204" pitchFamily="34" charset="0"/>
              </a:rPr>
              <a:t>Podpora sportovcům – </a:t>
            </a:r>
            <a:r>
              <a:rPr lang="cs-CZ" sz="2200" dirty="0" smtClean="0">
                <a:latin typeface="Calibri" panose="020F0502020204030204" pitchFamily="34" charset="0"/>
              </a:rPr>
              <a:t>nastavení individuálního způsobu zkoušení.</a:t>
            </a:r>
            <a:endParaRPr lang="cs-CZ" sz="2200" dirty="0">
              <a:latin typeface="Calibri" panose="020F0502020204030204" pitchFamily="34" charset="0"/>
            </a:endParaRPr>
          </a:p>
          <a:p>
            <a:r>
              <a:rPr lang="cs-CZ" sz="2200" dirty="0">
                <a:latin typeface="Calibri" panose="020F0502020204030204" pitchFamily="34" charset="0"/>
              </a:rPr>
              <a:t>Konzultace dle </a:t>
            </a:r>
            <a:r>
              <a:rPr lang="cs-CZ" sz="2200" dirty="0" smtClean="0">
                <a:latin typeface="Calibri" panose="020F0502020204030204" pitchFamily="34" charset="0"/>
              </a:rPr>
              <a:t>potřeby.</a:t>
            </a:r>
          </a:p>
          <a:p>
            <a:r>
              <a:rPr lang="cs-CZ" sz="2200" dirty="0" smtClean="0">
                <a:latin typeface="Calibri" panose="020F0502020204030204" pitchFamily="34" charset="0"/>
              </a:rPr>
              <a:t>Doučování</a:t>
            </a:r>
            <a:r>
              <a:rPr lang="cs-CZ" sz="2200" dirty="0" smtClean="0">
                <a:latin typeface="Calibri" panose="020F0502020204030204" pitchFamily="34" charset="0"/>
              </a:rPr>
              <a:t>.</a:t>
            </a:r>
            <a:endParaRPr lang="cs-CZ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920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Děkuji za pozornost.</a:t>
            </a:r>
          </a:p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50361333"/>
      </p:ext>
    </p:extLst>
  </p:cSld>
  <p:clrMapOvr>
    <a:masterClrMapping/>
  </p:clrMapOvr>
</p:sld>
</file>

<file path=ppt/theme/theme1.xml><?xml version="1.0" encoding="utf-8"?>
<a:theme xmlns:a="http://schemas.openxmlformats.org/drawingml/2006/main" name="Berlín">
  <a:themeElements>
    <a:clrScheme name="Berlí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í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í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TM04033917[[fn=Berlín]]</Template>
  <TotalTime>1785</TotalTime>
  <Words>354</Words>
  <Application>Microsoft Office PowerPoint</Application>
  <PresentationFormat>Předvádění na obrazovce (4:3)</PresentationFormat>
  <Paragraphs>77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</vt:lpstr>
      <vt:lpstr>Trebuchet MS</vt:lpstr>
      <vt:lpstr>Berlín</vt:lpstr>
      <vt:lpstr>Obchodní akademie, Olomouc, tř. Spojenců 11</vt:lpstr>
      <vt:lpstr>Obchodní akademie v Olomouckém kraji </vt:lpstr>
      <vt:lpstr>Prezentace aplikace PowerPoint</vt:lpstr>
      <vt:lpstr>Jednotná přijímací zkouška</vt:lpstr>
      <vt:lpstr>Prezentace aplikace PowerPoint</vt:lpstr>
      <vt:lpstr>Uplatnění absolventa obchodní akademie</vt:lpstr>
      <vt:lpstr>Ekonomické lyceum</vt:lpstr>
      <vt:lpstr>Studijní podpora žákům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DELL</dc:creator>
  <cp:lastModifiedBy>Romana Novotníková</cp:lastModifiedBy>
  <cp:revision>43</cp:revision>
  <dcterms:created xsi:type="dcterms:W3CDTF">2016-11-26T22:05:50Z</dcterms:created>
  <dcterms:modified xsi:type="dcterms:W3CDTF">2020-11-10T09:29:31Z</dcterms:modified>
</cp:coreProperties>
</file>