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300" r:id="rId2"/>
    <p:sldId id="305" r:id="rId3"/>
    <p:sldId id="325" r:id="rId4"/>
    <p:sldId id="306" r:id="rId5"/>
    <p:sldId id="335" r:id="rId6"/>
    <p:sldId id="336" r:id="rId7"/>
    <p:sldId id="327" r:id="rId8"/>
    <p:sldId id="329" r:id="rId9"/>
    <p:sldId id="332" r:id="rId10"/>
    <p:sldId id="311" r:id="rId11"/>
    <p:sldId id="312" r:id="rId12"/>
    <p:sldId id="331" r:id="rId13"/>
    <p:sldId id="304" r:id="rId14"/>
    <p:sldId id="310" r:id="rId15"/>
    <p:sldId id="316" r:id="rId16"/>
    <p:sldId id="317" r:id="rId17"/>
    <p:sldId id="333" r:id="rId18"/>
    <p:sldId id="322" r:id="rId19"/>
    <p:sldId id="318" r:id="rId20"/>
    <p:sldId id="843" r:id="rId21"/>
    <p:sldId id="844" r:id="rId22"/>
    <p:sldId id="321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B47"/>
    <a:srgbClr val="578A4C"/>
    <a:srgbClr val="00549F"/>
    <a:srgbClr val="A5C659"/>
    <a:srgbClr val="6BB7EB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59859A-3458-446D-9FB8-294EC2A579BF}" v="1" dt="2023-11-08T14:24:47.9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Dvořáková" userId="3f964307cac58844" providerId="LiveId" clId="{AF59859A-3458-446D-9FB8-294EC2A579BF}"/>
    <pc:docChg chg="custSel modSld">
      <pc:chgData name="Daniela Dvořáková" userId="3f964307cac58844" providerId="LiveId" clId="{AF59859A-3458-446D-9FB8-294EC2A579BF}" dt="2023-11-08T14:25:11.456" v="155" actId="20577"/>
      <pc:docMkLst>
        <pc:docMk/>
      </pc:docMkLst>
      <pc:sldChg chg="modSp mod">
        <pc:chgData name="Daniela Dvořáková" userId="3f964307cac58844" providerId="LiveId" clId="{AF59859A-3458-446D-9FB8-294EC2A579BF}" dt="2023-11-08T09:17:26.227" v="92" actId="27636"/>
        <pc:sldMkLst>
          <pc:docMk/>
          <pc:sldMk cId="1082344284" sldId="332"/>
        </pc:sldMkLst>
        <pc:spChg chg="mod">
          <ac:chgData name="Daniela Dvořáková" userId="3f964307cac58844" providerId="LiveId" clId="{AF59859A-3458-446D-9FB8-294EC2A579BF}" dt="2023-11-08T09:17:26.227" v="92" actId="27636"/>
          <ac:spMkLst>
            <pc:docMk/>
            <pc:sldMk cId="1082344284" sldId="332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AF59859A-3458-446D-9FB8-294EC2A579BF}" dt="2023-11-08T14:25:11.456" v="155" actId="20577"/>
        <pc:sldMkLst>
          <pc:docMk/>
          <pc:sldMk cId="3027502258" sldId="335"/>
        </pc:sldMkLst>
        <pc:spChg chg="mod">
          <ac:chgData name="Daniela Dvořáková" userId="3f964307cac58844" providerId="LiveId" clId="{AF59859A-3458-446D-9FB8-294EC2A579BF}" dt="2023-11-08T14:25:11.456" v="155" actId="20577"/>
          <ac:spMkLst>
            <pc:docMk/>
            <pc:sldMk cId="3027502258" sldId="335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AF59859A-3458-446D-9FB8-294EC2A579BF}" dt="2023-11-08T07:37:06.943" v="0" actId="20577"/>
        <pc:sldMkLst>
          <pc:docMk/>
          <pc:sldMk cId="1625768403" sldId="843"/>
        </pc:sldMkLst>
        <pc:spChg chg="mod">
          <ac:chgData name="Daniela Dvořáková" userId="3f964307cac58844" providerId="LiveId" clId="{AF59859A-3458-446D-9FB8-294EC2A579BF}" dt="2023-11-08T07:37:06.943" v="0" actId="20577"/>
          <ac:spMkLst>
            <pc:docMk/>
            <pc:sldMk cId="1625768403" sldId="843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AF59859A-3458-446D-9FB8-294EC2A579BF}" dt="2023-11-08T07:37:15.130" v="1" actId="20577"/>
        <pc:sldMkLst>
          <pc:docMk/>
          <pc:sldMk cId="3424463740" sldId="844"/>
        </pc:sldMkLst>
        <pc:spChg chg="mod">
          <ac:chgData name="Daniela Dvořáková" userId="3f964307cac58844" providerId="LiveId" clId="{AF59859A-3458-446D-9FB8-294EC2A579BF}" dt="2023-11-08T07:37:15.130" v="1" actId="20577"/>
          <ac:spMkLst>
            <pc:docMk/>
            <pc:sldMk cId="3424463740" sldId="84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09.11.2023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et Mgr. Jitka Pavlíková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22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0547" y="1054359"/>
            <a:ext cx="11224726" cy="50764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Uchazeči budou 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mít </a:t>
            </a:r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možnost podávat přihlášky </a:t>
            </a:r>
          </a:p>
          <a:p>
            <a:pPr marL="0" indent="0" algn="ctr">
              <a:buNone/>
            </a:pPr>
            <a:r>
              <a:rPr lang="cs-CZ" sz="3600" b="1" u="sng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třemi způsoby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</a:p>
          <a:p>
            <a:pPr marL="0" indent="0" algn="ctr"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14350" indent="-514350">
              <a:buAutoNum type="arabicPeriod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prostřednictvím</a:t>
            </a:r>
            <a:r>
              <a:rPr lang="cs-CZ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informačního systému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základě prokázání totožnosti </a:t>
            </a:r>
          </a:p>
          <a:p>
            <a:pPr marL="0" indent="0"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využitím elektronické identifikace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 - resp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zákonný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zástupce - nic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fyzicky nepodepisuje,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vyplní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informačním systému o přijímacím řízení jeden formulář přihlášky a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vloží doklady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všechny obory středního vzdělání, do kterých se uchazeč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hlásí; dnem potvrzení přihlášky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informačním systému o přijímacím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řízení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přihláška podána do všech oborů středního vzdělání, do kterých se uchazeč 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hlásí)</a:t>
            </a:r>
            <a:endParaRPr lang="cs-CZ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51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5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4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10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540"/>
            <a:ext cx="10515600" cy="774440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</a:p>
        </p:txBody>
      </p:sp>
    </p:spTree>
    <p:extLst>
      <p:ext uri="{BB962C8B-B14F-4D97-AF65-F5344CB8AC3E}">
        <p14:creationId xmlns:p14="http://schemas.microsoft.com/office/powerpoint/2010/main" val="1647600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91682"/>
            <a:ext cx="11011678" cy="503911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endParaRPr lang="cs-CZ" sz="39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kombinované form</a:t>
            </a:r>
            <a:r>
              <a:rPr lang="cs-CZ" sz="3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ě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 podobě výpisu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získaného z informačního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systému o přijímacím řízení bez prokázání totožnosti s využitím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prostředku pro elektronickou identifikaci </a:t>
            </a:r>
          </a:p>
          <a:p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 - resp</a:t>
            </a:r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zákonný </a:t>
            </a:r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zástupce - </a:t>
            </a:r>
            <a:r>
              <a:rPr lang="cs-CZ" sz="3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vyplní v informačním systému o přijímacím </a:t>
            </a:r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řízení jeden </a:t>
            </a:r>
            <a:r>
              <a:rPr lang="cs-CZ" sz="3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formulář přihlášky a vloží příslušné doklady pro každý obor středního vzdělání, vytiskne přihlášku v podobě výpisu získaného z informačního systému o přijímacím řízení, podepíše a předá </a:t>
            </a:r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cs-CZ" sz="3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všech škol, do jejichž oborů středního vzdělání se </a:t>
            </a:r>
            <a:r>
              <a:rPr lang="cs-CZ" sz="3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 hlásí)</a:t>
            </a:r>
            <a:endParaRPr lang="cs-CZ" sz="3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cs-CZ" sz="3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cs-CZ" sz="3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formou 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tiskopisu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(listinná podoba jako doposud)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3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 - resp</a:t>
            </a:r>
            <a:r>
              <a:rPr lang="cs-CZ" sz="3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zákonný </a:t>
            </a:r>
            <a:r>
              <a:rPr lang="cs-CZ" sz="3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zástupce - vyplní </a:t>
            </a:r>
            <a:r>
              <a:rPr lang="cs-CZ" sz="3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přihlášku na tiskopisu</a:t>
            </a:r>
            <a:r>
              <a:rPr lang="cs-CZ" sz="39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přihlášku na tiskopisu podá do </a:t>
            </a: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všech škol, do jejichž oborů středního vzdělání se </a:t>
            </a:r>
            <a:r>
              <a:rPr lang="cs-CZ" sz="39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 hlásí</a:t>
            </a: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3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cs-CZ" sz="39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3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všech přihláškách na tiskopisu </a:t>
            </a:r>
            <a:r>
              <a:rPr lang="cs-CZ" sz="39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musí </a:t>
            </a:r>
            <a:r>
              <a:rPr lang="cs-CZ" sz="3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být pořadí oborů vzdělání </a:t>
            </a:r>
            <a:r>
              <a:rPr lang="cs-CZ" sz="39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shodné</a:t>
            </a:r>
            <a:r>
              <a:rPr lang="cs-CZ" sz="39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 přihlášce připojí vždy další příslušné doklady; avizované </a:t>
            </a:r>
            <a:r>
              <a:rPr lang="cs-CZ" sz="3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nové formuláře)</a:t>
            </a: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11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55157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98391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48882"/>
            <a:ext cx="10515600" cy="458191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 3. způsob - </a:t>
            </a:r>
            <a:r>
              <a:rPr lang="cs-CZ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formou </a:t>
            </a:r>
            <a:r>
              <a:rPr lang="cs-CZ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tiskopisu</a:t>
            </a:r>
            <a:endParaRPr lang="cs-CZ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tomto případě ředitel první SŠ opíše z přihlášky do DIPSY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rodné číslo </a:t>
            </a: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uchazeče a jím zvolené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školy </a:t>
            </a: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pomocí identifikátoru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IZO (tímto způsobem tak bude zajištěno předání příslušných údajů z přihlášky do systému).</a:t>
            </a:r>
            <a:endParaRPr lang="cs-CZ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Ředitelé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dalších SŠ </a:t>
            </a: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potvrdí přijetí přihlášky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vložené údaje</a:t>
            </a:r>
            <a:endParaRPr lang="cs-CZ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termínu </a:t>
            </a:r>
            <a:r>
              <a:rPr lang="cs-CZ" sz="40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 20. 2. do 28. 2. 2024</a:t>
            </a:r>
            <a:r>
              <a:rPr lang="cs-CZ" sz="4000" b="1" dirty="0" smtClean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cs-CZ" sz="4000" b="1" dirty="0">
              <a:solidFill>
                <a:srgbClr val="EABB4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 nezletilého uchazeče podává přihlášku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obecně zákonný </a:t>
            </a: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zástupce,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součástí </a:t>
            </a: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přihlášky podané zákonným zástupcem </a:t>
            </a:r>
            <a:r>
              <a:rPr lang="cs-CZ" sz="4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čestné prohlášení podávající osoby, že nezletilý uchazeč souhlasí s jejím podáním a obsahem.</a:t>
            </a:r>
          </a:p>
          <a:p>
            <a:pPr marL="0" indent="0">
              <a:buNone/>
            </a:pPr>
            <a:endParaRPr lang="cs-CZ" sz="4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12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540"/>
            <a:ext cx="10515600" cy="118498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</a:p>
        </p:txBody>
      </p:sp>
    </p:spTree>
    <p:extLst>
      <p:ext uri="{BB962C8B-B14F-4D97-AF65-F5344CB8AC3E}">
        <p14:creationId xmlns:p14="http://schemas.microsoft.com/office/powerpoint/2010/main" val="2961159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86204"/>
            <a:ext cx="10515600" cy="454459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 pro podání přihlášky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první kolo přijímacího řízení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cs-CZ" sz="4600" b="1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20. února</a:t>
            </a:r>
            <a:r>
              <a:rPr lang="cs-CZ" sz="4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2024.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4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4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POZOR! neplatí doposud stanovený termín 1.března</a:t>
            </a:r>
            <a:r>
              <a:rPr lang="cs-CZ" sz="4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cs-CZ" sz="4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cs-CZ" sz="4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první kolo přijímacího řízení může uchazeč podat přihlášku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nejvýše do 3 oborů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středního vzdělání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bez talentové zkoušky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2  oborů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středního vzdělání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talentovou zkouškou.</a:t>
            </a:r>
            <a:endParaRPr lang="cs-CZ" sz="4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13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878"/>
            <a:ext cx="10515600" cy="774440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</a:p>
        </p:txBody>
      </p:sp>
    </p:spTree>
    <p:extLst>
      <p:ext uri="{BB962C8B-B14F-4D97-AF65-F5344CB8AC3E}">
        <p14:creationId xmlns:p14="http://schemas.microsoft.com/office/powerpoint/2010/main" val="171698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30220"/>
            <a:ext cx="10515600" cy="460058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MŠMT zveřejnilo sdělení</a:t>
            </a: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kterým se stanoví termíny konání JPZ ve školním roce 2023/2024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cs-CZ" sz="3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ŠZ aktuálně stanovuje povinnost zveřejnit do </a:t>
            </a:r>
            <a:r>
              <a:rPr lang="cs-CZ" sz="3200" i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30. září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0" indent="0" algn="just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 dvou řádných </a:t>
            </a: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termínech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čtyřleté obory vzdělání, včetně nástavbového studia: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pátek 12. dubna 2024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pondělí 15. dubna 2024 </a:t>
            </a:r>
          </a:p>
          <a:p>
            <a:pPr marL="0" indent="0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14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490"/>
            <a:ext cx="10515600" cy="103569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1075040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27584"/>
            <a:ext cx="10515600" cy="47032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obory šestiletých a osmiletých gymnázií: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úterý 16. dubna 2024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středa 17. dubna 2024</a:t>
            </a:r>
          </a:p>
          <a:p>
            <a:pPr marL="0" indent="0" algn="just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JPZ v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náhradním termínu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stanovena pro všechny uvedené obory vzdělání na dny: </a:t>
            </a:r>
          </a:p>
          <a:p>
            <a:pPr marL="514350" indent="-514350" algn="just">
              <a:buAutoNum type="arabicPeriod"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pondělí 29. dubna 2024 </a:t>
            </a:r>
          </a:p>
          <a:p>
            <a:pPr marL="514350" indent="-514350" algn="just">
              <a:buAutoNum type="arabicPeriod" startAt="2"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úterý 30. dubna 2024 </a:t>
            </a:r>
          </a:p>
          <a:p>
            <a:pPr algn="just"/>
            <a:endParaRPr lang="cs-CZ" sz="3200" b="1" dirty="0">
              <a:solidFill>
                <a:srgbClr val="EABB47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15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490"/>
            <a:ext cx="10515600" cy="66247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2905945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71405"/>
            <a:ext cx="10515600" cy="50593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endParaRPr lang="cs-CZ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Centrum zpřístupní škole výsledky JPZ v informačním systému </a:t>
            </a:r>
            <a:r>
              <a:rPr lang="cs-CZ" sz="5100" b="1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května 2024.</a:t>
            </a:r>
            <a:r>
              <a:rPr lang="cs-CZ" sz="5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5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SŠ do 1 pracovního dne po zpřístupnění výsledků JPZ </a:t>
            </a: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stanoví pořadí 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uchazečů v přijímacím řízení a </a:t>
            </a: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předá toto pořadí 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informačního systému</a:t>
            </a:r>
            <a:r>
              <a:rPr lang="cs-CZ" sz="5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Ředitel SŠ uvede pořadí u každého uchazeče, </a:t>
            </a: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 výjimkou uchazečů, kteří nesplní kritéria 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přijímacího řízení.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5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cs-CZ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16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902"/>
            <a:ext cx="10515600" cy="73550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99432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96955"/>
            <a:ext cx="10515600" cy="4833845"/>
          </a:xfrm>
        </p:spPr>
        <p:txBody>
          <a:bodyPr>
            <a:normAutofit fontScale="77500" lnSpcReduction="20000"/>
          </a:bodyPr>
          <a:lstStyle/>
          <a:p>
            <a:pPr algn="just"/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Centrum do 1 dne od předání pořadí ředitelem školy zpřístupní škole vyhodnocení, zda bude uchazeč přijat.</a:t>
            </a:r>
          </a:p>
          <a:p>
            <a:pPr algn="just"/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 školy následně do 1 pracovního dne od zpřístupnění vyhodnocení zkontroluje pořadí a v informačním systému potvrdí jeho správnost.</a:t>
            </a:r>
          </a:p>
          <a:p>
            <a:pPr algn="just"/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Následující 3 pracovní dny budou sloužit pro seznámení s podklady pro rozhodnutí pro zákonné zástupce a zletilé uchazeče.</a:t>
            </a:r>
          </a:p>
          <a:p>
            <a:pPr algn="just"/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Následně ředitelé SŠ 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zveřejní celkové výsledky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veřejně přístupném místě a Cermat na svých stránkách (4. pracovní den po potvrzení pořadí uchazečů).</a:t>
            </a:r>
          </a:p>
          <a:p>
            <a:pPr algn="just"/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Ředitelé nezasílají rozhodnutí o nepřijetí žáka 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 vzdělávání, tento krok je nahrazen zveřejněním na stránkách Cermatu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17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9250"/>
            <a:ext cx="10515600" cy="782156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</a:p>
        </p:txBody>
      </p:sp>
    </p:spTree>
    <p:extLst>
      <p:ext uri="{BB962C8B-B14F-4D97-AF65-F5344CB8AC3E}">
        <p14:creationId xmlns:p14="http://schemas.microsoft.com/office/powerpoint/2010/main" val="3380887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9005"/>
            <a:ext cx="10515600" cy="50017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</a:rPr>
              <a:t>Termíny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 pro vypsání kritérií do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oborů vzdělání s talentovou zkouškou a konzervatoří,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podávání přihlášek do těchto oborů, termíny pro konání talentové zkoušky a zveřejnění výsledků talentové </a:t>
            </a:r>
            <a:r>
              <a:rPr lang="cs-CZ" sz="3600" dirty="0" smtClean="0">
                <a:latin typeface="Calibri" panose="020F0502020204030204" pitchFamily="34" charset="0"/>
                <a:ea typeface="Calibri" panose="020F0502020204030204" pitchFamily="34" charset="0"/>
              </a:rPr>
              <a:t>zkoušky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zůstávají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 pro letošní školní rok v platnosti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dle stávajících právních předpisů</a:t>
            </a:r>
            <a:r>
              <a:rPr lang="cs-CZ" sz="3600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 v případě schválení novely školského zákona budou uchazeči podávající přihlášku do těchto oborů 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</a:rPr>
              <a:t>následně do informačního systému </a:t>
            </a:r>
            <a:r>
              <a:rPr lang="cs-CZ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přidáni </a:t>
            </a:r>
            <a:r>
              <a:rPr lang="cs-CZ" sz="3600" dirty="0" smtClean="0">
                <a:latin typeface="Calibri" panose="020F0502020204030204" pitchFamily="34" charset="0"/>
                <a:ea typeface="Calibri" panose="020F0502020204030204" pitchFamily="34" charset="0"/>
              </a:rPr>
              <a:t>(dále </a:t>
            </a:r>
            <a:r>
              <a:rPr lang="cs-CZ" sz="3600" dirty="0" smtClean="0">
                <a:latin typeface="Calibri" panose="020F0502020204030204" pitchFamily="34" charset="0"/>
                <a:ea typeface="Calibri" panose="020F0502020204030204" pitchFamily="34" charset="0"/>
              </a:rPr>
              <a:t>bude možnost za stanovených podmínek změnit pořadí oborů).</a:t>
            </a:r>
            <a:endParaRPr lang="cs-CZ" sz="3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sz="3200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18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7"/>
            <a:ext cx="10515600" cy="80243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794132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27584"/>
            <a:ext cx="10515600" cy="47032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JPZ se nekoná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 přijímacím řízení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vzdělání se závěrečnou zkouškou,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vzdělání s výučním listem,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zkráceného studia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vzdělání středních škol skupiny 82 Umění a užité umění. </a:t>
            </a: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Možnost konání </a:t>
            </a: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školní přijímací zkoušky tím není dotčena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kromě oborů vzdělání v konzervatoři.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19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490"/>
            <a:ext cx="10515600" cy="595544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44036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89854" y="3636001"/>
            <a:ext cx="8685220" cy="1701109"/>
          </a:xfrm>
        </p:spPr>
        <p:txBody>
          <a:bodyPr>
            <a:noAutofit/>
          </a:bodyPr>
          <a:lstStyle/>
          <a:p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Organizace přijímacího řízení do prvního ročníku vzdělávání ve střední škole a konzervatoři</a:t>
            </a: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10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9005"/>
            <a:ext cx="10515600" cy="5001796"/>
          </a:xfrm>
        </p:spPr>
        <p:txBody>
          <a:bodyPr>
            <a:noAutofit/>
          </a:bodyPr>
          <a:lstStyle/>
          <a:p>
            <a:pPr marL="108000" indent="0">
              <a:lnSpc>
                <a:spcPct val="100000"/>
              </a:lnSpc>
              <a:buNone/>
            </a:pP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8000" indent="0">
              <a:lnSpc>
                <a:spcPct val="100000"/>
              </a:lnSpc>
              <a:buNone/>
            </a:pP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Druhé kolo přijímacího řízení</a:t>
            </a:r>
          </a:p>
          <a:p>
            <a:pPr algn="just">
              <a:lnSpc>
                <a:spcPct val="100000"/>
              </a:lnSpc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Obdobně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jako první kolo přijímacího řízení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bude realizováno i kolo druhé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 možností podat přihlášky do tří (až pěti v případě oborů s talentovou zkouškou) oborů vzdělání, s pevně stanovenými termíny, přičemž opět prostřednictvím informačního systému dojde k přiřazení uchazečů ke konkrétním školám.</a:t>
            </a:r>
          </a:p>
          <a:p>
            <a:pPr algn="just">
              <a:lnSpc>
                <a:spcPct val="100000"/>
              </a:lnSpc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Ve druhém kole bude povinnou součástí kritérií konání JPZ v 1. kole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algn="just">
              <a:lnSpc>
                <a:spcPct val="100000"/>
              </a:lnSpc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2. kola se bude možné přihlásit v případě, že uchazeč nebyl přijat ke vzdělávání v 1. kole nebo se vzdal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práva na přijetí v 1. kole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20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7"/>
            <a:ext cx="10515600" cy="80243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Druhé, třetí a další kola přijímacího řízení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25768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9005"/>
            <a:ext cx="10515600" cy="5001796"/>
          </a:xfrm>
        </p:spPr>
        <p:txBody>
          <a:bodyPr>
            <a:noAutofit/>
          </a:bodyPr>
          <a:lstStyle/>
          <a:p>
            <a:pPr marL="108000" indent="0" algn="just">
              <a:buNone/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</a:rPr>
              <a:t>Třetí a další kola přijímacího řízení</a:t>
            </a:r>
          </a:p>
          <a:p>
            <a:pPr marL="108000" indent="0" algn="just">
              <a:buNone/>
            </a:pP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8000" indent="0" algn="just">
              <a:buNone/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3. kola se bude možné přihlásit v případě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,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že uchazeč nebyl přijat ke vzdělávání ve 2. kole nebo se vzdal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práva na přijetí ve 2. kole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pPr marL="108000" indent="0" algn="just">
              <a:buNone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řetí a další kola přijímacího řízení si budou jednotlivé školy realizovat samostatně,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nebudou tedy realizovaná prostřednictvím elektronického </a:t>
            </a:r>
            <a:r>
              <a:rPr lang="cs-CZ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systému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systém zde plní pouze formu registrační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kontrolní). 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Nebude omezen počet podaných přihlášek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21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7"/>
            <a:ext cx="10515600" cy="80243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Druhé, třetí a další kola přijímacího řízení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24463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sz="6000" b="1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6000" b="1" dirty="0">
                <a:latin typeface="Calibri" panose="020F0502020204030204" pitchFamily="34" charset="0"/>
              </a:rPr>
              <a:t>Děkuji Vám za pozornost</a:t>
            </a:r>
          </a:p>
          <a:p>
            <a:pPr marL="0" indent="0" algn="ctr">
              <a:buNone/>
            </a:pPr>
            <a:r>
              <a:rPr lang="cs-CZ" sz="4000" dirty="0">
                <a:latin typeface="Calibri" panose="020F0502020204030204" pitchFamily="34" charset="0"/>
              </a:rPr>
              <a:t>Jitka Pavlíková</a:t>
            </a:r>
            <a:endParaRPr lang="cs-CZ" sz="4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93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05068"/>
            <a:ext cx="10515600" cy="5225731"/>
          </a:xfrm>
        </p:spPr>
        <p:txBody>
          <a:bodyPr>
            <a:normAutofit fontScale="62500" lnSpcReduction="20000"/>
          </a:bodyPr>
          <a:lstStyle/>
          <a:p>
            <a:pPr marL="108000" indent="0" algn="ctr">
              <a:buNone/>
            </a:pPr>
            <a:endParaRPr lang="cs-CZ" sz="43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000" indent="0" algn="ctr">
              <a:buNone/>
            </a:pPr>
            <a:r>
              <a:rPr lang="cs-CZ" sz="43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Novela školského zákona</a:t>
            </a:r>
          </a:p>
          <a:p>
            <a:pPr marL="108000" indent="0" algn="ctr">
              <a:buNone/>
            </a:pPr>
            <a:endParaRPr lang="cs-CZ" sz="43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Dne 26. října 2023 poslanci schválili v prvním čtení poslanecký návrh novely školského zákona</a:t>
            </a:r>
            <a:r>
              <a:rPr lang="cs-CZ" sz="43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https://www.psp.cz/sqw/text/tiskt.sqw?o=9&amp;ct=551&amp;ct1=0&amp;v=PZ&amp;pn=&amp;pt</a:t>
            </a:r>
            <a:r>
              <a:rPr lang="cs-CZ" sz="43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</a:t>
            </a:r>
            <a:endParaRPr lang="cs-CZ" sz="43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Dne 6. 11. 2023 tisk doručen Senátu.</a:t>
            </a:r>
          </a:p>
          <a:p>
            <a:pPr marL="108000" indent="0" algn="ctr">
              <a:buNone/>
            </a:pPr>
            <a:endParaRPr lang="cs-CZ" sz="43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000" indent="0" algn="ctr">
              <a:buNone/>
            </a:pPr>
            <a:r>
              <a:rPr lang="cs-CZ" sz="43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Novela vyhlášky o přijímacím řízení</a:t>
            </a:r>
          </a:p>
          <a:p>
            <a:pPr marL="108000" indent="0" algn="ctr">
              <a:buNone/>
            </a:pPr>
            <a:endParaRPr lang="cs-CZ" sz="43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úterý 31. října 2023 bylo ukončeno meziresortní připomínkové řízení k návrhu nové vyhlášky o přijímacím řízení, n</a:t>
            </a:r>
            <a:r>
              <a:rPr lang="cs-CZ" sz="4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yní probíh</a:t>
            </a: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 její vypořádání.</a:t>
            </a:r>
          </a:p>
          <a:p>
            <a:pPr marL="0" indent="0">
              <a:buNone/>
            </a:pPr>
            <a:endParaRPr lang="cs-CZ" sz="8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4523"/>
            <a:ext cx="10515600" cy="410546"/>
          </a:xfrm>
        </p:spPr>
        <p:txBody>
          <a:bodyPr>
            <a:no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</a:p>
        </p:txBody>
      </p:sp>
    </p:spTree>
    <p:extLst>
      <p:ext uri="{BB962C8B-B14F-4D97-AF65-F5344CB8AC3E}">
        <p14:creationId xmlns:p14="http://schemas.microsoft.com/office/powerpoint/2010/main" val="2426284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9878" y="1343608"/>
            <a:ext cx="10933922" cy="478719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Jde o informace k organizaci nového přijímacího řízení,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které jsou prozatím dostupné ke dni </a:t>
            </a:r>
            <a:r>
              <a:rPr lang="cs-CZ" sz="3600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8. 11. 2023.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600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Nejde o závazný dokument, ale pouze o pomůcku pro snazší orientaci v nové organizaci přijímacího řízení.</a:t>
            </a:r>
          </a:p>
          <a:p>
            <a:pPr marL="0" indent="0" algn="ctr">
              <a:lnSpc>
                <a:spcPct val="120000"/>
              </a:lnSpc>
              <a:buNone/>
            </a:pPr>
            <a:endParaRPr lang="cs-CZ"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532"/>
            <a:ext cx="10515600" cy="634480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</a:p>
        </p:txBody>
      </p:sp>
    </p:spTree>
    <p:extLst>
      <p:ext uri="{BB962C8B-B14F-4D97-AF65-F5344CB8AC3E}">
        <p14:creationId xmlns:p14="http://schemas.microsoft.com/office/powerpoint/2010/main" val="231928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4865"/>
            <a:ext cx="10515600" cy="45259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Připravuje se informační web+ informační kampaň, která by měla být spuštěna V PRŮBĚHU LISTOPADU – letáky, on-line semináře, osobní setkání,  informace a metodické materiály pro školy, výchovné poradce, žáky a </a:t>
            </a:r>
            <a:r>
              <a:rPr lang="cs-CZ" sz="39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zákonné zástupce</a:t>
            </a:r>
            <a:endParaRPr lang="cs-CZ" sz="3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</a:t>
            </a:r>
          </a:p>
          <a:p>
            <a:pPr marL="0" indent="0" algn="ctr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4522"/>
            <a:ext cx="10515600" cy="755779"/>
          </a:xfrm>
        </p:spPr>
        <p:txBody>
          <a:bodyPr>
            <a:no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Metodická podpora a informační kampaň </a:t>
            </a:r>
            <a:b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50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96956"/>
            <a:ext cx="10515600" cy="48338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Smysl digitalizace je v okamžitém rozřazení uchazečů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 vyhodnocení výsledků přijímacího řízení informační systém přiřadí uchazeče do střední školy v pořadí dle preference uchazeče a výsledků přijímacího řízení.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Díky procesu digitalizace přijímání bude tímto způsobem každý uchazeč přijat pouze na jednu školu, kde uspěl, a t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ím odpadne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předávání zápisového lístku do školy, na kterou byl uchazeč přijat.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8"/>
            <a:ext cx="10515600" cy="73711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28483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5233" y="998376"/>
            <a:ext cx="11224725" cy="513242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NEJDŮLEŽITĚJŠÍ ZMĚNY</a:t>
            </a:r>
          </a:p>
          <a:p>
            <a:pPr marL="0" indent="0" algn="ctr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zrušení zápisových lístků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(tady byl problém)</a:t>
            </a: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prioritizace škol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ořadí oborů středního vzdělání 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vyjadřuje přednostní volbu) – je třeba dobře vysvětlit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zákonným zástupcům, pevné pořadí nelze dodatečně měnit</a:t>
            </a: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tři přihlášky do oborů bez TZ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(návrh byl více přihlášek – nárůst 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administrativy)</a:t>
            </a: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zrušení povinnosti zohlednit jako jedno z kritérií přijímacího řízení výsledky předchozího vzdělávání ze základní školy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ovšem je zachována možnost toto kritérium použít.</a:t>
            </a:r>
          </a:p>
          <a:p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JPZ se bude nadále konat ve dvou termínech, nově budou moci JPZ konat dvakrát i uchazeči, kteří se hlásí pouze do jednoho oboru vzdělání s maturitní zkouškou, kde se jednotná zkouška povinně koná.</a:t>
            </a: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8"/>
            <a:ext cx="10515600" cy="73711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41308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82352"/>
            <a:ext cx="10515600" cy="5048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3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Digitální přihlašovací systém DIPSY</a:t>
            </a:r>
          </a:p>
          <a:p>
            <a:pPr marL="0" indent="0" algn="ctr">
              <a:buNone/>
            </a:pPr>
            <a:endParaRPr lang="cs-CZ" sz="39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bude spuštěn do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15. 1. 2024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systém načte data z rejstříku škol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ředitelé SŠ doplní počty učeben pro JPZ 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(17 žáků max/učeben) </a:t>
            </a: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6802"/>
            <a:ext cx="10515600" cy="141574"/>
          </a:xfrm>
        </p:spPr>
        <p:txBody>
          <a:bodyPr>
            <a:normAutofit fontScale="90000"/>
          </a:bodyPr>
          <a:lstStyle/>
          <a:p>
            <a:pPr algn="r"/>
            <a:r>
              <a:rPr lang="cs-CZ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 řízení </a:t>
            </a:r>
            <a:r>
              <a:rPr lang="cs-CZ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2024</a:t>
            </a:r>
            <a:r>
              <a:rPr lang="cs-CZ" sz="4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4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980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54155"/>
            <a:ext cx="10515600" cy="4376645"/>
          </a:xfrm>
        </p:spPr>
        <p:txBody>
          <a:bodyPr>
            <a:normAutofit fontScale="92500"/>
          </a:bodyPr>
          <a:lstStyle/>
          <a:p>
            <a:pPr algn="just"/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 dni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600" b="1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1. 3. 2024 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budou v systému data všech uchazečů.</a:t>
            </a:r>
          </a:p>
          <a:p>
            <a:pPr marL="0" indent="0" algn="just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CERMAT provede r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ozřazení do škol, ve kterých budou uchazeči skládat JPZ, a to na základě údajů v přihlášce (mělo by se </a:t>
            </a:r>
            <a:r>
              <a:rPr lang="cs-CZ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jednat 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školu uvedenou v přihlášce) a spádovosti.</a:t>
            </a:r>
          </a:p>
          <a:p>
            <a:pPr algn="just"/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 dni</a:t>
            </a:r>
            <a:r>
              <a:rPr lang="cs-CZ" sz="36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2. 3. 2024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dostanou ředitelé SŠ seznamy uchazečů, kteří budou na uvedené škole konat JPZ.</a:t>
            </a:r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9. 11. 2023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</a:rPr>
              <a:t>PRACOVNÍ SETKÁNÍ VÝCHOVNÝCH A KARIÉROVÝCH PORADCŮ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9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6571"/>
            <a:ext cx="10515600" cy="1315617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108234428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1720</TotalTime>
  <Words>1716</Words>
  <Application>Microsoft Office PowerPoint</Application>
  <PresentationFormat>Širokoúhlá obrazovka</PresentationFormat>
  <Paragraphs>199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Inter</vt:lpstr>
      <vt:lpstr>Times New Roman</vt:lpstr>
      <vt:lpstr>Motiv Office</vt:lpstr>
      <vt:lpstr>PRACOVNÍ SETKÁNÍ VÝCHOVNÝCH A KARIÉROVÝCH PORADCŮ</vt:lpstr>
      <vt:lpstr>   </vt:lpstr>
      <vt:lpstr>Přijímací řízení 2024</vt:lpstr>
      <vt:lpstr>Přijímací řízení 2024</vt:lpstr>
      <vt:lpstr>Metodická podpora a informační kampaň  </vt:lpstr>
      <vt:lpstr>Přijímací řízení 2024</vt:lpstr>
      <vt:lpstr>Přijímací řízení 2024</vt:lpstr>
      <vt:lpstr>Přijímací řízení 2024 </vt:lpstr>
      <vt:lpstr>Jednotná přijímací zkouška 2024</vt:lpstr>
      <vt:lpstr>Přijímací řízení 2024</vt:lpstr>
      <vt:lpstr>Přijímací řízení 2024</vt:lpstr>
      <vt:lpstr>Přijímací řízení 2024</vt:lpstr>
      <vt:lpstr>Přijímací řízení 2024</vt:lpstr>
      <vt:lpstr>Jednotná přijímací zkouška 2024</vt:lpstr>
      <vt:lpstr>Jednotná přijímací zkouška 2024</vt:lpstr>
      <vt:lpstr>Jednotná přijímací zkouška 2024</vt:lpstr>
      <vt:lpstr>Přijímací řízení 2024</vt:lpstr>
      <vt:lpstr>Přijímací řízení 2024</vt:lpstr>
      <vt:lpstr>Jednotná přijímací zkouška 2024</vt:lpstr>
      <vt:lpstr>Druhé, třetí a další kola přijímacího řízení</vt:lpstr>
      <vt:lpstr>Druhé, třetí a další kola přijímacího řízení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Dvořáková Daniela</cp:lastModifiedBy>
  <cp:revision>83</cp:revision>
  <dcterms:created xsi:type="dcterms:W3CDTF">2022-03-10T07:10:19Z</dcterms:created>
  <dcterms:modified xsi:type="dcterms:W3CDTF">2023-11-09T13:27:11Z</dcterms:modified>
</cp:coreProperties>
</file>