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sldIdLst>
    <p:sldId id="291" r:id="rId2"/>
    <p:sldId id="292" r:id="rId3"/>
    <p:sldId id="293" r:id="rId4"/>
    <p:sldId id="294" r:id="rId5"/>
    <p:sldId id="295" r:id="rId6"/>
    <p:sldId id="296" r:id="rId7"/>
    <p:sldId id="297" r:id="rId8"/>
    <p:sldId id="298" r:id="rId9"/>
    <p:sldId id="299" r:id="rId1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69" d="100"/>
          <a:sy n="69" d="100"/>
        </p:scale>
        <p:origin x="564" y="44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29.11.2022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borivoj.novotny@uradprace.cz" TargetMode="External"/><Relationship Id="rId2" Type="http://schemas.openxmlformats.org/officeDocument/2006/relationships/hyperlink" Target="mailto:jana.cuhlova@uradprace.cz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m.brachtelova@olkraj.cz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 fontScale="90000"/>
          </a:bodyPr>
          <a:lstStyle/>
          <a:p>
            <a:r>
              <a:rPr lang="cs-CZ" dirty="0"/>
              <a:t/>
            </a:r>
            <a:br>
              <a:rPr lang="cs-CZ" dirty="0"/>
            </a:br>
            <a:r>
              <a:rPr lang="cs-CZ" dirty="0"/>
              <a:t> </a:t>
            </a:r>
            <a:br>
              <a:rPr lang="cs-CZ" dirty="0"/>
            </a:br>
            <a:r>
              <a:rPr lang="cs-CZ" dirty="0"/>
              <a:t>Platforma odborného vzdělávání včetně spolupráce škol </a:t>
            </a:r>
            <a:r>
              <a:rPr lang="cs-CZ" dirty="0" smtClean="0"/>
              <a:t>                    a </a:t>
            </a:r>
            <a:r>
              <a:rPr lang="cs-CZ" dirty="0"/>
              <a:t>zaměstnavatelů a </a:t>
            </a:r>
            <a:r>
              <a:rPr lang="cs-CZ" dirty="0" smtClean="0"/>
              <a:t>kariérového </a:t>
            </a:r>
            <a:r>
              <a:rPr lang="cs-CZ" dirty="0"/>
              <a:t>poradenství </a:t>
            </a:r>
            <a:endParaRPr lang="cs-CZ" sz="36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r"/>
            <a:r>
              <a:rPr lang="cs-CZ" sz="2000" dirty="0" smtClean="0">
                <a:solidFill>
                  <a:srgbClr val="00549F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Návrh akčního plánu v rámci projektu KAP </a:t>
            </a:r>
            <a:r>
              <a:rPr lang="cs-CZ" sz="2000" dirty="0" smtClean="0">
                <a:solidFill>
                  <a:srgbClr val="00549F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III</a:t>
            </a:r>
          </a:p>
          <a:p>
            <a:pPr algn="r"/>
            <a:endParaRPr lang="cs-CZ" sz="2000" dirty="0" smtClean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pic>
        <p:nvPicPr>
          <p:cNvPr id="9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5776"/>
            <a:ext cx="4128655" cy="1132224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Obecná priorita A2</a:t>
            </a:r>
            <a:r>
              <a:rPr lang="cs-CZ" b="1" dirty="0" smtClean="0"/>
              <a:t>: </a:t>
            </a:r>
            <a:r>
              <a:rPr lang="en-US" b="1" dirty="0" smtClean="0"/>
              <a:t>P</a:t>
            </a:r>
            <a:r>
              <a:rPr lang="cs-CZ" b="1" dirty="0" err="1"/>
              <a:t>odpora</a:t>
            </a:r>
            <a:r>
              <a:rPr lang="cs-CZ" b="1" dirty="0"/>
              <a:t> odborného vzdělávání včetně spolupráce škol </a:t>
            </a:r>
            <a:r>
              <a:rPr lang="cs-CZ" b="1" dirty="0" smtClean="0"/>
              <a:t>            a </a:t>
            </a:r>
            <a:r>
              <a:rPr lang="cs-CZ" b="1" dirty="0"/>
              <a:t>zaměstnavatelů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552813"/>
            <a:ext cx="10515600" cy="38628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dirty="0"/>
              <a:t>Potřeba/cíl: </a:t>
            </a:r>
            <a:r>
              <a:rPr lang="cs-CZ" b="1" dirty="0"/>
              <a:t>Zvýšit a zajistit vyšší počet žáků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v </a:t>
            </a:r>
            <a:r>
              <a:rPr lang="cs-CZ" b="1" dirty="0"/>
              <a:t>technických </a:t>
            </a:r>
            <a:r>
              <a:rPr lang="cs-CZ" b="1" dirty="0" smtClean="0"/>
              <a:t>oborech</a:t>
            </a:r>
          </a:p>
          <a:p>
            <a:r>
              <a:rPr lang="cs-CZ" dirty="0" smtClean="0"/>
              <a:t>Činnosti: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2800" dirty="0"/>
              <a:t>Pokračování v poskytování stipendií pro technické </a:t>
            </a:r>
            <a:r>
              <a:rPr lang="cs-CZ" sz="2800" dirty="0" smtClean="0"/>
              <a:t>obory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2800" dirty="0"/>
              <a:t>Podpora tvorby propagačních </a:t>
            </a:r>
            <a:r>
              <a:rPr lang="cs-CZ" sz="2800" dirty="0" smtClean="0"/>
              <a:t>kampaní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2800" dirty="0"/>
              <a:t>Podpora realizace odborně zaměřených tematických </a:t>
            </a:r>
            <a:r>
              <a:rPr lang="cs-CZ" sz="2800" dirty="0" smtClean="0"/>
              <a:t>        a komunitních </a:t>
            </a:r>
            <a:r>
              <a:rPr lang="cs-CZ" sz="2800" dirty="0"/>
              <a:t>setkání</a:t>
            </a:r>
            <a:endParaRPr lang="cs-CZ" sz="2800" dirty="0" smtClean="0"/>
          </a:p>
          <a:p>
            <a:pPr lvl="1"/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518343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Obecná priorita </a:t>
            </a:r>
            <a:r>
              <a:rPr lang="cs-CZ" b="1" dirty="0" smtClean="0"/>
              <a:t>A2: </a:t>
            </a:r>
            <a:r>
              <a:rPr lang="en-US" b="1" dirty="0"/>
              <a:t>P</a:t>
            </a:r>
            <a:r>
              <a:rPr lang="cs-CZ" b="1" dirty="0" err="1"/>
              <a:t>odpora</a:t>
            </a:r>
            <a:r>
              <a:rPr lang="cs-CZ" b="1" dirty="0"/>
              <a:t> odborného vzdělávání včetně spolupráce škol </a:t>
            </a:r>
            <a:r>
              <a:rPr lang="cs-CZ" b="1" dirty="0" smtClean="0"/>
              <a:t>            a </a:t>
            </a:r>
            <a:r>
              <a:rPr lang="cs-CZ" b="1" dirty="0"/>
              <a:t>zaměstnavatelů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672734"/>
            <a:ext cx="10515600" cy="38628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cs-CZ" dirty="0"/>
              <a:t>Potřeba/cíl: </a:t>
            </a:r>
            <a:r>
              <a:rPr lang="cs-CZ" b="1" dirty="0"/>
              <a:t>Spolupráce škol, firem a případně dalších aktérů trhu práce při odborném </a:t>
            </a:r>
            <a:r>
              <a:rPr lang="cs-CZ" b="1" dirty="0" smtClean="0"/>
              <a:t>vzdělávání</a:t>
            </a:r>
          </a:p>
          <a:p>
            <a:pPr>
              <a:lnSpc>
                <a:spcPct val="110000"/>
              </a:lnSpc>
            </a:pPr>
            <a:r>
              <a:rPr lang="cs-CZ" dirty="0" smtClean="0"/>
              <a:t>Činnosti</a:t>
            </a:r>
            <a:r>
              <a:rPr lang="cs-CZ" dirty="0"/>
              <a:t>:</a:t>
            </a:r>
          </a:p>
          <a:p>
            <a:pPr marL="971550" lvl="1" indent="-514350">
              <a:lnSpc>
                <a:spcPct val="110000"/>
              </a:lnSpc>
              <a:buFont typeface="+mj-lt"/>
              <a:buAutoNum type="arabicPeriod"/>
            </a:pPr>
            <a:r>
              <a:rPr lang="cs-CZ" sz="2800" dirty="0"/>
              <a:t>Podpora zavedení pozice koordinátora spolupráce školy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a </a:t>
            </a:r>
            <a:r>
              <a:rPr lang="cs-CZ" sz="2800" dirty="0" smtClean="0"/>
              <a:t>zaměstnavatele</a:t>
            </a:r>
          </a:p>
          <a:p>
            <a:pPr marL="971550" lvl="1" indent="-514350">
              <a:lnSpc>
                <a:spcPct val="110000"/>
              </a:lnSpc>
              <a:buFont typeface="+mj-lt"/>
              <a:buAutoNum type="arabicPeriod"/>
            </a:pPr>
            <a:r>
              <a:rPr lang="cs-CZ" sz="2800" dirty="0"/>
              <a:t>Podpora realizace projektových dnů (setkání školy, OK </a:t>
            </a:r>
            <a:r>
              <a:rPr lang="cs-CZ" sz="2800" dirty="0" smtClean="0"/>
              <a:t>    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a </a:t>
            </a:r>
            <a:r>
              <a:rPr lang="cs-CZ" sz="2800" dirty="0"/>
              <a:t>spolupracujících zaměstnavatelů, propagace) </a:t>
            </a:r>
            <a:endParaRPr lang="cs-CZ" sz="2800" dirty="0" smtClean="0"/>
          </a:p>
          <a:p>
            <a:pPr marL="971550" lvl="1" indent="-514350">
              <a:lnSpc>
                <a:spcPct val="110000"/>
              </a:lnSpc>
              <a:buFont typeface="+mj-lt"/>
              <a:buAutoNum type="arabicPeriod"/>
            </a:pPr>
            <a:r>
              <a:rPr lang="cs-CZ" sz="2800" dirty="0"/>
              <a:t>Podpora aktivit Krajského centra kariérového poradenství </a:t>
            </a:r>
            <a:r>
              <a:rPr lang="cs-CZ" sz="2800" dirty="0" smtClean="0"/>
              <a:t>  v </a:t>
            </a:r>
            <a:r>
              <a:rPr lang="cs-CZ" sz="2800" dirty="0"/>
              <a:t>odborném vzdělávání (KCKPOV)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94379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Obecná priorita </a:t>
            </a:r>
            <a:r>
              <a:rPr lang="cs-CZ" b="1" dirty="0" smtClean="0"/>
              <a:t>A2: </a:t>
            </a:r>
            <a:r>
              <a:rPr lang="en-US" b="1" dirty="0"/>
              <a:t>P</a:t>
            </a:r>
            <a:r>
              <a:rPr lang="cs-CZ" b="1" dirty="0" err="1"/>
              <a:t>odpora</a:t>
            </a:r>
            <a:r>
              <a:rPr lang="cs-CZ" b="1" dirty="0"/>
              <a:t> odborného vzdělávání včetně spolupráce škol             a zaměstnavatelů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567804"/>
            <a:ext cx="10515600" cy="3862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cs-CZ" dirty="0"/>
              <a:t>Potřeba/cíl: </a:t>
            </a:r>
            <a:r>
              <a:rPr lang="cs-CZ" b="1" dirty="0"/>
              <a:t>Zvyšování kvality a kapacit odborného vzdělávání </a:t>
            </a:r>
            <a:endParaRPr lang="cs-CZ" b="1" dirty="0" smtClean="0"/>
          </a:p>
          <a:p>
            <a:pPr>
              <a:lnSpc>
                <a:spcPct val="110000"/>
              </a:lnSpc>
            </a:pPr>
            <a:r>
              <a:rPr lang="cs-CZ" dirty="0" smtClean="0"/>
              <a:t>Činnosti</a:t>
            </a:r>
            <a:r>
              <a:rPr lang="cs-CZ" dirty="0"/>
              <a:t>:</a:t>
            </a:r>
          </a:p>
          <a:p>
            <a:pPr marL="971550" lvl="1" indent="-514350">
              <a:lnSpc>
                <a:spcPct val="110000"/>
              </a:lnSpc>
              <a:buFont typeface="+mj-lt"/>
              <a:buAutoNum type="arabicPeriod"/>
            </a:pPr>
            <a:r>
              <a:rPr lang="cs-CZ" sz="2800" dirty="0"/>
              <a:t>Podpora vzdělávání pracovníků ve </a:t>
            </a:r>
            <a:r>
              <a:rPr lang="cs-CZ" sz="2800" dirty="0" smtClean="0"/>
              <a:t>vzdělávání</a:t>
            </a:r>
          </a:p>
          <a:p>
            <a:pPr marL="971550" lvl="1" indent="-514350">
              <a:lnSpc>
                <a:spcPct val="110000"/>
              </a:lnSpc>
              <a:buFont typeface="+mj-lt"/>
              <a:buAutoNum type="arabicPeriod"/>
            </a:pPr>
            <a:r>
              <a:rPr lang="cs-CZ" sz="2800" dirty="0"/>
              <a:t>Podpora realizace stáží pro pedagogické pracovníky </a:t>
            </a:r>
            <a:r>
              <a:rPr lang="cs-CZ" sz="2800" dirty="0" smtClean="0"/>
              <a:t>      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ve </a:t>
            </a:r>
            <a:r>
              <a:rPr lang="cs-CZ" sz="2800" dirty="0" smtClean="0"/>
              <a:t>firmách</a:t>
            </a:r>
          </a:p>
          <a:p>
            <a:pPr marL="971550" lvl="1" indent="-514350">
              <a:lnSpc>
                <a:spcPct val="110000"/>
              </a:lnSpc>
              <a:buFont typeface="+mj-lt"/>
              <a:buAutoNum type="arabicPeriod"/>
            </a:pPr>
            <a:r>
              <a:rPr lang="cs-CZ" sz="2800" dirty="0"/>
              <a:t>Další budování a modernizace odborných učeben</a:t>
            </a:r>
            <a:endParaRPr lang="cs-CZ" sz="2800" dirty="0" smtClean="0"/>
          </a:p>
          <a:p>
            <a:pPr marL="971550" lvl="1" indent="-514350">
              <a:lnSpc>
                <a:spcPct val="110000"/>
              </a:lnSpc>
              <a:buFont typeface="+mj-lt"/>
              <a:buAutoNum type="arabicPeriod"/>
            </a:pPr>
            <a:r>
              <a:rPr lang="cs-CZ" sz="2800" dirty="0"/>
              <a:t>Podpora modernizace s využitím NSK, kompetencí 4.0 </a:t>
            </a:r>
            <a:r>
              <a:rPr lang="cs-CZ" sz="2800" dirty="0" smtClean="0"/>
              <a:t>     ve </a:t>
            </a:r>
            <a:r>
              <a:rPr lang="cs-CZ" sz="2800" dirty="0"/>
              <a:t>vazbě na zvyšování kvalifikací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43713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Obecná priorita </a:t>
            </a:r>
            <a:r>
              <a:rPr lang="cs-CZ" b="1" dirty="0" smtClean="0"/>
              <a:t>A2: </a:t>
            </a:r>
            <a:r>
              <a:rPr lang="en-US" b="1" dirty="0"/>
              <a:t>P</a:t>
            </a:r>
            <a:r>
              <a:rPr lang="cs-CZ" b="1" dirty="0" err="1"/>
              <a:t>odpora</a:t>
            </a:r>
            <a:r>
              <a:rPr lang="cs-CZ" b="1" dirty="0"/>
              <a:t> odborného vzdělávání včetně spolupráce škol             a zaměstnavatelů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522833"/>
            <a:ext cx="10515600" cy="38628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cs-CZ" dirty="0"/>
              <a:t>Potřeba/cíl: </a:t>
            </a:r>
            <a:r>
              <a:rPr lang="cs-CZ" b="1" dirty="0"/>
              <a:t>Podpora odborného vzdělávání s důrazem  </a:t>
            </a:r>
            <a:r>
              <a:rPr lang="cs-CZ" b="1" dirty="0" smtClean="0"/>
              <a:t>    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na </a:t>
            </a:r>
            <a:r>
              <a:rPr lang="cs-CZ" b="1" dirty="0"/>
              <a:t>potřeby trhu práce</a:t>
            </a:r>
          </a:p>
          <a:p>
            <a:pPr>
              <a:lnSpc>
                <a:spcPct val="110000"/>
              </a:lnSpc>
            </a:pPr>
            <a:r>
              <a:rPr lang="cs-CZ" dirty="0"/>
              <a:t>Činnosti:</a:t>
            </a:r>
          </a:p>
          <a:p>
            <a:pPr marL="971550" lvl="1" indent="-514350">
              <a:lnSpc>
                <a:spcPct val="110000"/>
              </a:lnSpc>
              <a:buFont typeface="+mj-lt"/>
              <a:buAutoNum type="arabicPeriod"/>
            </a:pPr>
            <a:r>
              <a:rPr lang="cs-CZ" sz="2800" dirty="0"/>
              <a:t>Podpora realizace výuky s odborníkem z praxe (tandemová výuka</a:t>
            </a:r>
            <a:r>
              <a:rPr lang="cs-CZ" sz="2800" dirty="0" smtClean="0"/>
              <a:t>)</a:t>
            </a:r>
          </a:p>
          <a:p>
            <a:pPr marL="971550" lvl="1" indent="-514350">
              <a:lnSpc>
                <a:spcPct val="110000"/>
              </a:lnSpc>
              <a:buFont typeface="+mj-lt"/>
              <a:buAutoNum type="arabicPeriod"/>
            </a:pPr>
            <a:r>
              <a:rPr lang="cs-CZ" sz="2800" dirty="0"/>
              <a:t>Využívání výstupu z projektu Predikce trhu práce (KOMPAS</a:t>
            </a:r>
            <a:r>
              <a:rPr lang="cs-CZ" sz="2800" dirty="0" smtClean="0"/>
              <a:t>)</a:t>
            </a:r>
          </a:p>
          <a:p>
            <a:pPr marL="971550" lvl="1" indent="-514350">
              <a:lnSpc>
                <a:spcPct val="110000"/>
              </a:lnSpc>
              <a:buFont typeface="+mj-lt"/>
              <a:buAutoNum type="arabicPeriod"/>
            </a:pPr>
            <a:r>
              <a:rPr lang="cs-CZ" sz="2800" dirty="0"/>
              <a:t>Podpora aktivit CUOK a dalších subjektů v oblasti celoživotního vzdělávání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7654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Obecná priorita B1: Rozvoj </a:t>
            </a:r>
            <a:r>
              <a:rPr lang="cs-CZ" b="1" dirty="0"/>
              <a:t>kariérového </a:t>
            </a:r>
            <a:r>
              <a:rPr lang="cs-CZ" b="1" dirty="0" smtClean="0"/>
              <a:t>poradenství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cs-CZ" dirty="0"/>
              <a:t>Potřeba/cíl: </a:t>
            </a:r>
            <a:r>
              <a:rPr lang="cs-CZ" b="1" dirty="0"/>
              <a:t>Proměna, podpora kapacity a kvality kariérového </a:t>
            </a:r>
            <a:r>
              <a:rPr lang="cs-CZ" b="1" dirty="0" smtClean="0"/>
              <a:t>poradenství</a:t>
            </a:r>
          </a:p>
          <a:p>
            <a:pPr>
              <a:lnSpc>
                <a:spcPct val="120000"/>
              </a:lnSpc>
            </a:pPr>
            <a:r>
              <a:rPr lang="cs-CZ" dirty="0" smtClean="0"/>
              <a:t>Činnosti</a:t>
            </a:r>
            <a:r>
              <a:rPr lang="cs-CZ" dirty="0"/>
              <a:t>:</a:t>
            </a:r>
          </a:p>
          <a:p>
            <a:pPr marL="971550" lvl="1" indent="-514350">
              <a:lnSpc>
                <a:spcPct val="120000"/>
              </a:lnSpc>
              <a:buFont typeface="+mj-lt"/>
              <a:buAutoNum type="arabicPeriod"/>
            </a:pPr>
            <a:r>
              <a:rPr lang="cs-CZ" sz="2800" dirty="0"/>
              <a:t>Systematická a metodická podpora KP na </a:t>
            </a:r>
            <a:r>
              <a:rPr lang="cs-CZ" sz="2800" dirty="0" smtClean="0"/>
              <a:t>školách</a:t>
            </a:r>
          </a:p>
          <a:p>
            <a:pPr marL="971550" lvl="1" indent="-514350">
              <a:lnSpc>
                <a:spcPct val="120000"/>
              </a:lnSpc>
              <a:buFont typeface="+mj-lt"/>
              <a:buAutoNum type="arabicPeriod"/>
            </a:pPr>
            <a:r>
              <a:rPr lang="cs-CZ" sz="2800" dirty="0"/>
              <a:t>Podpora získávání a zvyšování kompetencí kariérových </a:t>
            </a:r>
            <a:r>
              <a:rPr lang="cs-CZ" sz="2800" dirty="0" smtClean="0"/>
              <a:t>poradců</a:t>
            </a:r>
          </a:p>
          <a:p>
            <a:pPr marL="971550" lvl="1" indent="-514350">
              <a:lnSpc>
                <a:spcPct val="120000"/>
              </a:lnSpc>
              <a:buFont typeface="+mj-lt"/>
              <a:buAutoNum type="arabicPeriod"/>
            </a:pPr>
            <a:r>
              <a:rPr lang="cs-CZ" sz="2800" dirty="0"/>
              <a:t>Podpora realizace komunitních setkání a odborně zaměřených setkání rodičů, přátel škol a veřejnosti (talent, klíčové kompetence, soft </a:t>
            </a:r>
            <a:r>
              <a:rPr lang="cs-CZ" sz="2800" dirty="0" err="1"/>
              <a:t>sklills</a:t>
            </a:r>
            <a:r>
              <a:rPr lang="cs-CZ" sz="2800" dirty="0"/>
              <a:t>, dobrovolnictví</a:t>
            </a:r>
            <a:r>
              <a:rPr lang="cs-CZ" sz="2800" dirty="0" smtClean="0"/>
              <a:t>)</a:t>
            </a:r>
          </a:p>
          <a:p>
            <a:pPr marL="971550" lvl="1" indent="-514350">
              <a:lnSpc>
                <a:spcPct val="120000"/>
              </a:lnSpc>
              <a:buFont typeface="+mj-lt"/>
              <a:buAutoNum type="arabicPeriod"/>
            </a:pPr>
            <a:r>
              <a:rPr lang="pl-PL" sz="2800" dirty="0"/>
              <a:t>Podpora vzniku samostatné pozice kariérového </a:t>
            </a:r>
            <a:r>
              <a:rPr lang="pl-PL" sz="2800" dirty="0" smtClean="0"/>
              <a:t>poradce </a:t>
            </a:r>
            <a:r>
              <a:rPr lang="pl-PL" sz="2800" dirty="0" smtClean="0"/>
              <a:t>na </a:t>
            </a:r>
            <a:r>
              <a:rPr lang="pl-PL" sz="2800" dirty="0"/>
              <a:t>školách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163596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Obecná priorita B1: Rozvoj kariérového poradenství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cs-CZ" dirty="0"/>
              <a:t>Potřeba/cíl: </a:t>
            </a:r>
            <a:r>
              <a:rPr lang="cs-CZ" b="1" dirty="0"/>
              <a:t>Spolupráce mezi subjekty, které se podílejí </a:t>
            </a:r>
            <a:r>
              <a:rPr lang="cs-CZ" b="1" dirty="0"/>
              <a:t/>
            </a:r>
            <a:br>
              <a:rPr lang="cs-CZ" b="1" dirty="0"/>
            </a:br>
            <a:r>
              <a:rPr lang="cs-CZ" b="1" dirty="0" smtClean="0"/>
              <a:t>na </a:t>
            </a:r>
            <a:r>
              <a:rPr lang="cs-CZ" b="1" dirty="0"/>
              <a:t>kariérovém </a:t>
            </a:r>
            <a:r>
              <a:rPr lang="cs-CZ" b="1" dirty="0" smtClean="0"/>
              <a:t>poradenství</a:t>
            </a:r>
          </a:p>
          <a:p>
            <a:pPr>
              <a:lnSpc>
                <a:spcPct val="110000"/>
              </a:lnSpc>
            </a:pPr>
            <a:r>
              <a:rPr lang="cs-CZ" dirty="0" smtClean="0"/>
              <a:t>Činnosti</a:t>
            </a:r>
            <a:r>
              <a:rPr lang="cs-CZ" dirty="0"/>
              <a:t>:</a:t>
            </a:r>
          </a:p>
          <a:p>
            <a:pPr marL="971550" lvl="1" indent="-514350">
              <a:lnSpc>
                <a:spcPct val="110000"/>
              </a:lnSpc>
              <a:buFont typeface="+mj-lt"/>
              <a:buAutoNum type="arabicPeriod"/>
            </a:pPr>
            <a:r>
              <a:rPr lang="cs-CZ" sz="2800" dirty="0"/>
              <a:t>Síťování a spolupráce mezi subjekty (i prostřednictvím EDU sítě</a:t>
            </a:r>
            <a:r>
              <a:rPr lang="cs-CZ" sz="2800" dirty="0" smtClean="0"/>
              <a:t>)</a:t>
            </a:r>
          </a:p>
          <a:p>
            <a:pPr marL="971550" lvl="1" indent="-514350">
              <a:lnSpc>
                <a:spcPct val="110000"/>
              </a:lnSpc>
              <a:buFont typeface="+mj-lt"/>
              <a:buAutoNum type="arabicPeriod"/>
            </a:pPr>
            <a:r>
              <a:rPr lang="cs-CZ" sz="2800" dirty="0"/>
              <a:t>Pokračování v setkávání </a:t>
            </a:r>
            <a:r>
              <a:rPr lang="cs-CZ" sz="2800" dirty="0" smtClean="0"/>
              <a:t>kariérových/výchovných </a:t>
            </a:r>
            <a:r>
              <a:rPr lang="cs-CZ" sz="2800" dirty="0" smtClean="0"/>
              <a:t>poradců</a:t>
            </a:r>
          </a:p>
          <a:p>
            <a:pPr marL="971550" lvl="1" indent="-514350">
              <a:lnSpc>
                <a:spcPct val="110000"/>
              </a:lnSpc>
              <a:buFont typeface="+mj-lt"/>
              <a:buAutoNum type="arabicPeriod"/>
            </a:pPr>
            <a:r>
              <a:rPr lang="cs-CZ" sz="2800" dirty="0"/>
              <a:t>Sdílení informací v oblasti KP a podpory zaměstnanosti mladých do 30-ti let </a:t>
            </a:r>
            <a:endParaRPr lang="cs-CZ" sz="2800" dirty="0" smtClean="0"/>
          </a:p>
          <a:p>
            <a:pPr marL="971550" lvl="1" indent="-514350">
              <a:lnSpc>
                <a:spcPct val="110000"/>
              </a:lnSpc>
              <a:buFont typeface="+mj-lt"/>
              <a:buAutoNum type="arabicPeriod"/>
            </a:pPr>
            <a:r>
              <a:rPr lang="pl-PL" sz="2800" dirty="0"/>
              <a:t>Podpora aktivit Krajského centra prevence předčasných odchodů ze vzdělávání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64325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Obecná priorita B1: Rozvoj kariérového poradenství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cs-CZ" dirty="0"/>
              <a:t>Potřeba/cíl: </a:t>
            </a:r>
            <a:r>
              <a:rPr lang="cs-CZ" b="1" dirty="0"/>
              <a:t>Realizace kariérového poradenství s důrazem </a:t>
            </a:r>
            <a:r>
              <a:rPr lang="cs-CZ" b="1" dirty="0" smtClean="0"/>
              <a:t>na </a:t>
            </a:r>
            <a:r>
              <a:rPr lang="cs-CZ" b="1" dirty="0"/>
              <a:t>potřeby trhu práce</a:t>
            </a:r>
          </a:p>
          <a:p>
            <a:pPr>
              <a:lnSpc>
                <a:spcPct val="120000"/>
              </a:lnSpc>
            </a:pPr>
            <a:r>
              <a:rPr lang="cs-CZ" dirty="0"/>
              <a:t>Činnosti:</a:t>
            </a:r>
          </a:p>
          <a:p>
            <a:pPr marL="971550" lvl="1" indent="-514350">
              <a:lnSpc>
                <a:spcPct val="120000"/>
              </a:lnSpc>
              <a:buFont typeface="+mj-lt"/>
              <a:buAutoNum type="arabicPeriod"/>
            </a:pPr>
            <a:r>
              <a:rPr lang="cs-CZ" sz="2800" dirty="0"/>
              <a:t>Podpora aktivit KCKPOV a KP ve vazbě na aktuální a budoucí potřeby trhu </a:t>
            </a:r>
            <a:r>
              <a:rPr lang="cs-CZ" sz="2800" dirty="0" smtClean="0"/>
              <a:t>práce</a:t>
            </a:r>
          </a:p>
          <a:p>
            <a:pPr marL="971550" lvl="1" indent="-514350">
              <a:lnSpc>
                <a:spcPct val="120000"/>
              </a:lnSpc>
              <a:buFont typeface="+mj-lt"/>
              <a:buAutoNum type="arabicPeriod"/>
            </a:pPr>
            <a:r>
              <a:rPr lang="cs-CZ" sz="2800" dirty="0"/>
              <a:t>Podpora existence a fungování informační databáze </a:t>
            </a:r>
            <a:r>
              <a:rPr lang="cs-CZ" sz="2800" dirty="0" smtClean="0"/>
              <a:t>o </a:t>
            </a:r>
            <a:r>
              <a:rPr lang="cs-CZ" sz="2800" dirty="0"/>
              <a:t>uplatnitelnosti absolventů škol </a:t>
            </a:r>
            <a:endParaRPr lang="cs-CZ" sz="2800" dirty="0" smtClean="0"/>
          </a:p>
          <a:p>
            <a:pPr marL="971550" lvl="1" indent="-514350">
              <a:lnSpc>
                <a:spcPct val="120000"/>
              </a:lnSpc>
              <a:buFont typeface="+mj-lt"/>
              <a:buAutoNum type="arabicPeriod"/>
            </a:pPr>
            <a:r>
              <a:rPr lang="cs-CZ" sz="2800" dirty="0"/>
              <a:t>Podpora zvyšování kompetencí kariérových poradců ve vazbě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na </a:t>
            </a:r>
            <a:r>
              <a:rPr lang="cs-CZ" sz="2800" dirty="0"/>
              <a:t>aktuální potřeby trhu práce formou spolupráce se zaměstnavateli (včetně návštěv ve firmách) a dalšími aktéry trhu práce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43662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Děkujeme za pozornost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cs-CZ" dirty="0" smtClean="0"/>
              <a:t>Mgr. </a:t>
            </a:r>
            <a:r>
              <a:rPr lang="cs-CZ" dirty="0"/>
              <a:t>Jana Čuhlová, </a:t>
            </a:r>
            <a:r>
              <a:rPr lang="cs-CZ" dirty="0" smtClean="0">
                <a:hlinkClick r:id="rId2"/>
              </a:rPr>
              <a:t>jana.cuhlova@uradprace.cz</a:t>
            </a:r>
            <a:endParaRPr lang="cs-CZ" dirty="0" smtClean="0"/>
          </a:p>
          <a:p>
            <a:pPr algn="r"/>
            <a:r>
              <a:rPr lang="cs-CZ" dirty="0" smtClean="0"/>
              <a:t>Ing. </a:t>
            </a:r>
            <a:r>
              <a:rPr lang="cs-CZ" dirty="0"/>
              <a:t>Bořivoj Novotný, </a:t>
            </a:r>
            <a:r>
              <a:rPr lang="cs-CZ" dirty="0" smtClean="0">
                <a:hlinkClick r:id="rId3"/>
              </a:rPr>
              <a:t>borivoj.novotny@uradprace.cz</a:t>
            </a:r>
            <a:endParaRPr lang="cs-CZ" dirty="0" smtClean="0"/>
          </a:p>
          <a:p>
            <a:pPr algn="r"/>
            <a:r>
              <a:rPr lang="cs-CZ" dirty="0" smtClean="0"/>
              <a:t>Mgr. Michaela Brachtelová, </a:t>
            </a:r>
            <a:r>
              <a:rPr lang="cs-CZ" dirty="0" smtClean="0">
                <a:hlinkClick r:id="rId4"/>
              </a:rPr>
              <a:t>m.brachtelova@olkraj.cz</a:t>
            </a:r>
            <a:endParaRPr lang="cs-CZ" dirty="0" smtClean="0"/>
          </a:p>
          <a:p>
            <a:pPr algn="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9168622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Inter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219</TotalTime>
  <Words>467</Words>
  <Application>Microsoft Office PowerPoint</Application>
  <PresentationFormat>Širokoúhlá obrazovka</PresentationFormat>
  <Paragraphs>51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3" baseType="lpstr">
      <vt:lpstr>Arial</vt:lpstr>
      <vt:lpstr>Calibri</vt:lpstr>
      <vt:lpstr>Inter</vt:lpstr>
      <vt:lpstr>Motiv Office</vt:lpstr>
      <vt:lpstr>   Platforma odborného vzdělávání včetně spolupráce škol                     a zaměstnavatelů a kariérového poradenství </vt:lpstr>
      <vt:lpstr>Obecná priorita A2: Podpora odborného vzdělávání včetně spolupráce škol             a zaměstnavatelů </vt:lpstr>
      <vt:lpstr>Obecná priorita A2: Podpora odborného vzdělávání včetně spolupráce škol             a zaměstnavatelů </vt:lpstr>
      <vt:lpstr>Obecná priorita A2: Podpora odborného vzdělávání včetně spolupráce škol             a zaměstnavatelů </vt:lpstr>
      <vt:lpstr>Obecná priorita A2: Podpora odborného vzdělávání včetně spolupráce škol             a zaměstnavatelů </vt:lpstr>
      <vt:lpstr>Obecná priorita B1: Rozvoj kariérového poradenství</vt:lpstr>
      <vt:lpstr>Obecná priorita B1: Rozvoj kariérového poradenství</vt:lpstr>
      <vt:lpstr>Obecná priorita B1: Rozvoj kariérového poradenství</vt:lpstr>
      <vt:lpstr>Děkujeme za pozornost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Vláčilová Bronislava</cp:lastModifiedBy>
  <cp:revision>31</cp:revision>
  <dcterms:created xsi:type="dcterms:W3CDTF">2022-03-10T07:10:19Z</dcterms:created>
  <dcterms:modified xsi:type="dcterms:W3CDTF">2022-11-29T16:42:53Z</dcterms:modified>
</cp:coreProperties>
</file>