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6"/>
  </p:notesMasterIdLst>
  <p:handoutMasterIdLst>
    <p:handoutMasterId r:id="rId17"/>
  </p:handoutMasterIdLst>
  <p:sldIdLst>
    <p:sldId id="256" r:id="rId3"/>
    <p:sldId id="279" r:id="rId4"/>
    <p:sldId id="284" r:id="rId5"/>
    <p:sldId id="285" r:id="rId6"/>
    <p:sldId id="286" r:id="rId7"/>
    <p:sldId id="287" r:id="rId8"/>
    <p:sldId id="271" r:id="rId9"/>
    <p:sldId id="265" r:id="rId10"/>
    <p:sldId id="288" r:id="rId11"/>
    <p:sldId id="289" r:id="rId12"/>
    <p:sldId id="290" r:id="rId13"/>
    <p:sldId id="282" r:id="rId14"/>
    <p:sldId id="27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-102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1434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D2DDA-69D8-473F-A583-B6774B31A77B}" type="datetimeFigureOut">
              <a:rPr lang="cs-CZ" smtClean="0"/>
              <a:t>20.10.2019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92CCB-FF08-4D29-8DA3-E1FD8604480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62153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F6DFB-6833-46E4-B515-70E0D9178056}" type="datetimeFigureOut">
              <a:rPr lang="cs-CZ" smtClean="0"/>
              <a:t>20.10.2019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8706C7-F2C3-48B6-8A22-C484D800B5D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9506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-1" y="1905000"/>
            <a:ext cx="12188826" cy="32004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50000"/>
                </a:schemeClr>
              </a:gs>
              <a:gs pos="0">
                <a:schemeClr val="accent1">
                  <a:lumMod val="60000"/>
                  <a:lumOff val="40000"/>
                  <a:alpha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cs-CZ" dirty="0"/>
          </a:p>
        </p:txBody>
      </p:sp>
      <p:sp>
        <p:nvSpPr>
          <p:cNvPr id="10" name="Obdélník 9"/>
          <p:cNvSpPr/>
          <p:nvPr/>
        </p:nvSpPr>
        <p:spPr>
          <a:xfrm>
            <a:off x="-2" y="1795132"/>
            <a:ext cx="12188826" cy="73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cs-CZ" dirty="0"/>
          </a:p>
        </p:txBody>
      </p:sp>
      <p:sp>
        <p:nvSpPr>
          <p:cNvPr id="11" name="Obdélník 10"/>
          <p:cNvSpPr/>
          <p:nvPr/>
        </p:nvSpPr>
        <p:spPr>
          <a:xfrm>
            <a:off x="-2" y="5142116"/>
            <a:ext cx="12188826" cy="73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295400" y="2079812"/>
            <a:ext cx="9601200" cy="1724092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295400" y="3959352"/>
            <a:ext cx="96012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8575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cs-CZ" smtClean="0"/>
              <a:t>20.10.2019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593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cs-CZ" smtClean="0"/>
              <a:t>20.10.2019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050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cs-CZ" smtClean="0"/>
              <a:t>20.10.2019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731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Pr>
        <a:gradFill rotWithShape="1">
          <a:gsLst>
            <a:gs pos="100000">
              <a:schemeClr val="accent1">
                <a:alpha val="80000"/>
              </a:schemeClr>
            </a:gs>
            <a:gs pos="0">
              <a:schemeClr val="accent1">
                <a:lumMod val="40000"/>
                <a:lumOff val="60000"/>
                <a:alpha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95400" y="2130552"/>
            <a:ext cx="9601200" cy="2359152"/>
          </a:xfrm>
        </p:spPr>
        <p:txBody>
          <a:bodyPr anchor="b">
            <a:normAutofit/>
          </a:bodyPr>
          <a:lstStyle>
            <a:lvl1pPr algn="ctr">
              <a:defRPr sz="54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95400" y="4572000"/>
            <a:ext cx="9601200" cy="841248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cs-CZ" smtClean="0"/>
              <a:t>20.10.2019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62033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cs-CZ" smtClean="0"/>
              <a:t>20.10.2019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7635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cs-CZ" smtClean="0"/>
              <a:t>20.10.2019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5439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cs-CZ" smtClean="0"/>
              <a:t>20.10.2019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291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kupina 4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6" name="Obdélník 5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 dirty="0"/>
            </a:p>
          </p:txBody>
        </p:sp>
        <p:sp>
          <p:nvSpPr>
            <p:cNvPr id="7" name="Obdélník 6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 dirty="0"/>
            </a:p>
          </p:txBody>
        </p:sp>
      </p:grp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cs-CZ" smtClean="0"/>
              <a:t>20.10.2019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9543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Skupina 7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9" name="Obdélník 8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 dirty="0"/>
            </a:p>
          </p:txBody>
        </p:sp>
        <p:sp>
          <p:nvSpPr>
            <p:cNvPr id="10" name="Obdélník 9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758952"/>
            <a:ext cx="6629400" cy="53309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cs-CZ" smtClean="0"/>
              <a:t>20.10.2019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3937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Skupina 7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9" name="Obdélník 8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 dirty="0"/>
            </a:p>
          </p:txBody>
        </p:sp>
        <p:sp>
          <p:nvSpPr>
            <p:cNvPr id="10" name="Obdélník 9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iál 1Zástupný symbol pro obrázek 2"/>
          <p:cNvSpPr>
            <a:spLocks noGrp="1"/>
          </p:cNvSpPr>
          <p:nvPr>
            <p:ph type="pic" idx="1"/>
          </p:nvPr>
        </p:nvSpPr>
        <p:spPr>
          <a:xfrm>
            <a:off x="150811" y="506104"/>
            <a:ext cx="6858002" cy="584301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cs-CZ" smtClean="0"/>
              <a:t>20.10.2019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0198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  <a:alpha val="59000"/>
              </a:schemeClr>
            </a:gs>
            <a:gs pos="40000">
              <a:schemeClr val="accent1">
                <a:lumMod val="20000"/>
                <a:lumOff val="80000"/>
                <a:alpha val="66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Skupina 8"/>
          <p:cNvGrpSpPr/>
          <p:nvPr/>
        </p:nvGrpSpPr>
        <p:grpSpPr>
          <a:xfrm>
            <a:off x="-1" y="6480048"/>
            <a:ext cx="12188827" cy="377952"/>
            <a:chOff x="-1" y="6480048"/>
            <a:chExt cx="12188827" cy="377952"/>
          </a:xfrm>
        </p:grpSpPr>
        <p:sp>
          <p:nvSpPr>
            <p:cNvPr id="7" name="Obdélník 6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 dirty="0"/>
            </a:p>
          </p:txBody>
        </p:sp>
        <p:sp>
          <p:nvSpPr>
            <p:cNvPr id="8" name="Obdélník 7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 dirty="0"/>
            </a:p>
          </p:txBody>
        </p:sp>
      </p:grp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B277187-C200-495F-A386-621319EADA8F}" type="datetimeFigureOut">
              <a:rPr lang="cs-CZ" smtClean="0"/>
              <a:pPr/>
              <a:t>20.10.2019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FC749032-2A07-4AE8-BA90-74324CAE0C8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70023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▪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uok.cz/projekty/staz-clenu-cuok-ve-spanelsku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3600" dirty="0"/>
              <a:t>Představení projektu </a:t>
            </a:r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cs-CZ" sz="3600" dirty="0" smtClean="0"/>
              <a:t>Implementace Krajského Akčního Plánu </a:t>
            </a:r>
            <a:endParaRPr lang="cs-CZ" sz="3600" dirty="0"/>
          </a:p>
        </p:txBody>
      </p:sp>
      <p:sp>
        <p:nvSpPr>
          <p:cNvPr id="7" name="Podnadpis 6"/>
          <p:cNvSpPr>
            <a:spLocks noGrp="1"/>
          </p:cNvSpPr>
          <p:nvPr>
            <p:ph type="subTitle" idx="1"/>
          </p:nvPr>
        </p:nvSpPr>
        <p:spPr>
          <a:xfrm>
            <a:off x="1295400" y="4039251"/>
            <a:ext cx="9601200" cy="914400"/>
          </a:xfrm>
        </p:spPr>
        <p:txBody>
          <a:bodyPr>
            <a:normAutofit/>
          </a:bodyPr>
          <a:lstStyle/>
          <a:p>
            <a:r>
              <a:rPr lang="cs-CZ" dirty="0" smtClean="0"/>
              <a:t>Olomouc  21. 10. 2019</a:t>
            </a:r>
            <a:endParaRPr lang="cs-CZ" dirty="0"/>
          </a:p>
        </p:txBody>
      </p:sp>
      <p:pic>
        <p:nvPicPr>
          <p:cNvPr id="6" name="Obrázek 5">
            <a:extLst>
              <a:ext uri="{FF2B5EF4-FFF2-40B4-BE49-F238E27FC236}">
                <a16:creationId xmlns="" xmlns:a16="http://schemas.microsoft.com/office/drawing/2014/main" id="{86DE55C7-6CB4-4A0D-87D9-0E98FC359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156" y="5551317"/>
            <a:ext cx="6477000" cy="1028700"/>
          </a:xfrm>
          <a:prstGeom prst="rect">
            <a:avLst/>
          </a:prstGeom>
        </p:spPr>
      </p:pic>
      <p:pic>
        <p:nvPicPr>
          <p:cNvPr id="13" name="Obrázek 12" descr="E:\IKAP\Propagace\KAP-LOGO-IMPLEMENTACE-FINAL.jpg">
            <a:extLst>
              <a:ext uri="{FF2B5EF4-FFF2-40B4-BE49-F238E27FC236}">
                <a16:creationId xmlns="" xmlns:a16="http://schemas.microsoft.com/office/drawing/2014/main" id="{CBCB13E5-D152-4623-A1F1-F4D55D602C7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585" y="2172909"/>
            <a:ext cx="1068141" cy="514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obrázek 2" descr="centrum_zelena_1">
            <a:extLst>
              <a:ext uri="{FF2B5EF4-FFF2-40B4-BE49-F238E27FC236}">
                <a16:creationId xmlns="" xmlns:a16="http://schemas.microsoft.com/office/drawing/2014/main" id="{E0AFEA5B-33EB-4B04-881D-6A0CC2F8FF7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190" y="311727"/>
            <a:ext cx="5943601" cy="130925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9801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Vítězslav </a:t>
            </a:r>
            <a:r>
              <a:rPr lang="cs-CZ" b="1" dirty="0" err="1" smtClean="0"/>
              <a:t>Martykán</a:t>
            </a:r>
            <a:r>
              <a:rPr lang="cs-CZ" b="1" dirty="0" smtClean="0"/>
              <a:t> </a:t>
            </a:r>
            <a:r>
              <a:rPr lang="cs-CZ" dirty="0" smtClean="0"/>
              <a:t>- Vyšší </a:t>
            </a:r>
            <a:r>
              <a:rPr lang="cs-CZ" dirty="0"/>
              <a:t>odborná škola a Střední škola automobilní, Zábřeh, U Dráhy </a:t>
            </a:r>
            <a:r>
              <a:rPr lang="cs-CZ" dirty="0" smtClean="0"/>
              <a:t>6</a:t>
            </a:r>
          </a:p>
          <a:p>
            <a:r>
              <a:rPr lang="cs-CZ" b="1" dirty="0" smtClean="0"/>
              <a:t>Ivan Doležel </a:t>
            </a:r>
            <a:r>
              <a:rPr lang="cs-CZ" dirty="0" smtClean="0"/>
              <a:t>- Střední </a:t>
            </a:r>
            <a:r>
              <a:rPr lang="cs-CZ" dirty="0"/>
              <a:t>průmyslová škola </a:t>
            </a:r>
            <a:r>
              <a:rPr lang="cs-CZ" dirty="0" smtClean="0"/>
              <a:t>Hranice</a:t>
            </a:r>
          </a:p>
          <a:p>
            <a:r>
              <a:rPr lang="cs-CZ" b="1" dirty="0" smtClean="0"/>
              <a:t>Hana Vyhlídalová </a:t>
            </a:r>
            <a:r>
              <a:rPr lang="cs-CZ" dirty="0" smtClean="0"/>
              <a:t>- Střední </a:t>
            </a:r>
            <a:r>
              <a:rPr lang="cs-CZ" dirty="0"/>
              <a:t>průmyslová škola Přerov, Havlíčkova </a:t>
            </a:r>
            <a:r>
              <a:rPr lang="cs-CZ" dirty="0" smtClean="0"/>
              <a:t>2</a:t>
            </a:r>
          </a:p>
          <a:p>
            <a:r>
              <a:rPr lang="cs-CZ" b="1" dirty="0" smtClean="0"/>
              <a:t>Petr Konečný </a:t>
            </a:r>
            <a:r>
              <a:rPr lang="cs-CZ" dirty="0" smtClean="0"/>
              <a:t>- Střední </a:t>
            </a:r>
            <a:r>
              <a:rPr lang="cs-CZ" dirty="0"/>
              <a:t>škola technická a obchodní, Olomouc, Kosinova </a:t>
            </a:r>
            <a:r>
              <a:rPr lang="cs-CZ" dirty="0" smtClean="0"/>
              <a:t>4 </a:t>
            </a:r>
            <a:endParaRPr lang="cs-CZ" dirty="0"/>
          </a:p>
          <a:p>
            <a:r>
              <a:rPr lang="cs-CZ" b="1" dirty="0" smtClean="0"/>
              <a:t>Silvie Pernicová </a:t>
            </a:r>
            <a:r>
              <a:rPr lang="cs-CZ" dirty="0" smtClean="0"/>
              <a:t>- Střední odborná </a:t>
            </a:r>
            <a:r>
              <a:rPr lang="cs-CZ" dirty="0"/>
              <a:t>škola gastronomie a farmářství </a:t>
            </a:r>
            <a:r>
              <a:rPr lang="cs-CZ" dirty="0" smtClean="0"/>
              <a:t>Jeseník</a:t>
            </a:r>
          </a:p>
          <a:p>
            <a:r>
              <a:rPr lang="cs-CZ" b="1" dirty="0" smtClean="0"/>
              <a:t>Mária Zámostná </a:t>
            </a:r>
            <a:r>
              <a:rPr lang="cs-CZ" dirty="0" smtClean="0"/>
              <a:t>- Střední </a:t>
            </a:r>
            <a:r>
              <a:rPr lang="cs-CZ" dirty="0"/>
              <a:t>odborná škola </a:t>
            </a:r>
            <a:r>
              <a:rPr lang="cs-CZ" dirty="0" smtClean="0"/>
              <a:t>Prostějov</a:t>
            </a:r>
          </a:p>
          <a:p>
            <a:r>
              <a:rPr lang="cs-CZ" b="1" dirty="0" err="1" smtClean="0"/>
              <a:t>Daruše</a:t>
            </a:r>
            <a:r>
              <a:rPr lang="cs-CZ" b="1" dirty="0" smtClean="0"/>
              <a:t> Mádrová </a:t>
            </a:r>
            <a:r>
              <a:rPr lang="cs-CZ" dirty="0" smtClean="0"/>
              <a:t>- Střední </a:t>
            </a:r>
            <a:r>
              <a:rPr lang="cs-CZ" dirty="0"/>
              <a:t>škola logistiky a chemie, Olomouc, U Hradiska 29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114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Odborné vedení projektu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sz="2800" dirty="0" smtClean="0"/>
          </a:p>
          <a:p>
            <a:r>
              <a:rPr lang="cs-CZ" sz="2800" dirty="0" err="1" smtClean="0"/>
              <a:t>Tatjána</a:t>
            </a:r>
            <a:r>
              <a:rPr lang="cs-CZ" sz="2800" dirty="0" smtClean="0"/>
              <a:t> Klimková – manažer pro obsahové řízení</a:t>
            </a:r>
          </a:p>
          <a:p>
            <a:r>
              <a:rPr lang="cs-CZ" sz="2800" dirty="0" smtClean="0"/>
              <a:t>Věra </a:t>
            </a:r>
            <a:r>
              <a:rPr lang="cs-CZ" sz="2800" dirty="0" err="1" smtClean="0"/>
              <a:t>Lačňáková</a:t>
            </a:r>
            <a:r>
              <a:rPr lang="cs-CZ" sz="2800" dirty="0" smtClean="0"/>
              <a:t> – manažer pro ekonomické řízení</a:t>
            </a:r>
          </a:p>
          <a:p>
            <a:r>
              <a:rPr lang="cs-CZ" sz="2800" dirty="0" smtClean="0"/>
              <a:t>Bronislava Vláčilová – manažer pro koordinaci KAP a IKAP</a:t>
            </a:r>
          </a:p>
          <a:p>
            <a:r>
              <a:rPr lang="cs-CZ" sz="2800" dirty="0" smtClean="0"/>
              <a:t>Miroslav Gajdůšek – supervizor odboru školství OK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26371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715054"/>
          </a:xfrm>
        </p:spPr>
        <p:txBody>
          <a:bodyPr>
            <a:normAutofit/>
          </a:bodyPr>
          <a:lstStyle/>
          <a:p>
            <a:pPr algn="ctr"/>
            <a:r>
              <a:rPr lang="cs-CZ" sz="3200" cap="all" dirty="0"/>
              <a:t>Očekávané </a:t>
            </a:r>
            <a:r>
              <a:rPr lang="cs-CZ" sz="3200" cap="all" dirty="0" smtClean="0"/>
              <a:t> přínosy </a:t>
            </a:r>
            <a:r>
              <a:rPr lang="cs-CZ" sz="3200" cap="all" dirty="0"/>
              <a:t>projektu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792948" y="1443420"/>
            <a:ext cx="10878206" cy="485578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cs-CZ" sz="3000" b="1" dirty="0" smtClean="0"/>
              <a:t>Zavedení nových systémů podpory vzdělávání na SŠ  OK pro :</a:t>
            </a:r>
          </a:p>
          <a:p>
            <a:pPr marL="45720" indent="0" algn="just">
              <a:buNone/>
            </a:pPr>
            <a:r>
              <a:rPr lang="cs-CZ" sz="2400" dirty="0" smtClean="0"/>
              <a:t>     </a:t>
            </a:r>
            <a:r>
              <a:rPr lang="cs-CZ" sz="2900" dirty="0" smtClean="0"/>
              <a:t>1. Polytechnické vzdělávání  /CKP/</a:t>
            </a:r>
          </a:p>
          <a:p>
            <a:pPr marL="45720" indent="0" algn="just">
              <a:buNone/>
            </a:pPr>
            <a:r>
              <a:rPr lang="cs-CZ" sz="2900" dirty="0"/>
              <a:t> </a:t>
            </a:r>
            <a:r>
              <a:rPr lang="cs-CZ" sz="2900" dirty="0" smtClean="0"/>
              <a:t>   2. Odborné vzdělávání  /KMK/</a:t>
            </a:r>
          </a:p>
          <a:p>
            <a:pPr marL="45720" indent="0" algn="just">
              <a:buNone/>
            </a:pPr>
            <a:r>
              <a:rPr lang="cs-CZ" sz="2900" dirty="0"/>
              <a:t> </a:t>
            </a:r>
            <a:r>
              <a:rPr lang="cs-CZ" sz="2900" dirty="0" smtClean="0"/>
              <a:t>   3. Společné vzdělávání  /APA  a  KCPN/</a:t>
            </a:r>
          </a:p>
          <a:p>
            <a:pPr marL="45720" indent="0">
              <a:buNone/>
            </a:pPr>
            <a:r>
              <a:rPr lang="cs-CZ" sz="3000" b="1" dirty="0" smtClean="0"/>
              <a:t>Modernizace technického vybavení a zařízení škol pro výuku</a:t>
            </a:r>
          </a:p>
          <a:p>
            <a:pPr marL="45720" indent="0">
              <a:lnSpc>
                <a:spcPts val="3360"/>
              </a:lnSpc>
              <a:buNone/>
            </a:pPr>
            <a:r>
              <a:rPr lang="cs-CZ" sz="3000" b="1" dirty="0" smtClean="0"/>
              <a:t>Propojení týmové spolupráce pedagogů MŠ, ZŠ, SŠ  a  zaměstnavatelů</a:t>
            </a:r>
            <a:endParaRPr lang="cs-CZ" sz="3000" b="1" dirty="0"/>
          </a:p>
          <a:p>
            <a:pPr>
              <a:buClr>
                <a:srgbClr val="323232">
                  <a:lumMod val="90000"/>
                </a:srgbClr>
              </a:buClr>
              <a:buFont typeface="Arial"/>
              <a:buChar char="▪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7721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C5C757E0-7830-425F-9C2B-F34FB69E86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www.ikap.cz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="" xmlns:a16="http://schemas.microsoft.com/office/drawing/2014/main" id="{A93990A3-C327-4910-B390-AAD2B26680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Děkuji za </a:t>
            </a:r>
            <a:r>
              <a:rPr lang="cs-CZ" dirty="0" smtClean="0"/>
              <a:t>pozornost a těším </a:t>
            </a:r>
            <a:r>
              <a:rPr lang="cs-CZ" dirty="0"/>
              <a:t>se na </a:t>
            </a:r>
            <a:r>
              <a:rPr lang="cs-CZ" dirty="0" smtClean="0"/>
              <a:t>spolupráci</a:t>
            </a:r>
          </a:p>
          <a:p>
            <a:r>
              <a:rPr lang="cs-CZ" dirty="0" smtClean="0"/>
              <a:t>Jiří Polášek</a:t>
            </a:r>
            <a:endParaRPr lang="cs-CZ" dirty="0"/>
          </a:p>
        </p:txBody>
      </p:sp>
      <p:pic>
        <p:nvPicPr>
          <p:cNvPr id="6" name="Obrázek 5">
            <a:extLst>
              <a:ext uri="{FF2B5EF4-FFF2-40B4-BE49-F238E27FC236}">
                <a16:creationId xmlns="" xmlns:a16="http://schemas.microsoft.com/office/drawing/2014/main" id="{C8608B9D-FE9F-411E-94BC-3591CF5018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0" y="5506929"/>
            <a:ext cx="6477000" cy="1028700"/>
          </a:xfrm>
          <a:prstGeom prst="rect">
            <a:avLst/>
          </a:prstGeom>
        </p:spPr>
      </p:pic>
      <p:pic>
        <p:nvPicPr>
          <p:cNvPr id="7" name="Obrázek 6" descr="E:\IKAP\Propagace\KAP-LOGO-IMPLEMENTACE-FINAL.jpg">
            <a:extLst>
              <a:ext uri="{FF2B5EF4-FFF2-40B4-BE49-F238E27FC236}">
                <a16:creationId xmlns="" xmlns:a16="http://schemas.microsoft.com/office/drawing/2014/main" id="{C923F65E-2915-44E8-AC59-D091FCC99BC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645733"/>
            <a:ext cx="1068141" cy="514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2" descr="centrum_zelena_1">
            <a:extLst>
              <a:ext uri="{FF2B5EF4-FFF2-40B4-BE49-F238E27FC236}">
                <a16:creationId xmlns="" xmlns:a16="http://schemas.microsoft.com/office/drawing/2014/main" id="{4F72B287-7FAF-4AF6-AC81-826FD03C2D9A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568" y="603682"/>
            <a:ext cx="2042588" cy="51490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9882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9903" y="599090"/>
            <a:ext cx="11303876" cy="5738647"/>
          </a:xfrm>
        </p:spPr>
        <p:txBody>
          <a:bodyPr>
            <a:normAutofit/>
          </a:bodyPr>
          <a:lstStyle/>
          <a:p>
            <a:pPr marL="45720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cs-CZ" sz="2400" dirty="0"/>
              <a:t>Název projektu: </a:t>
            </a:r>
          </a:p>
          <a:p>
            <a:pPr marL="45720" indent="0" algn="ctr">
              <a:lnSpc>
                <a:spcPct val="100000"/>
              </a:lnSpc>
              <a:spcBef>
                <a:spcPts val="1200"/>
              </a:spcBef>
              <a:buNone/>
            </a:pPr>
            <a:r>
              <a:rPr lang="cs-CZ" sz="2800" b="1" cap="all" dirty="0"/>
              <a:t>Rovný přístup ke vzdělávání s ohledem na lepší uplatnitelnost na trhu práce (IKAP)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cs-CZ" sz="1800" dirty="0"/>
              <a:t>Registrační číslo projektu: CZ.02.3.68/0.0/0.0/16_034/0008375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cs-CZ" sz="1800" dirty="0"/>
              <a:t>Název programu: Operační program Výzkum, vývoj a vzdělávání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cs-CZ" sz="1800" dirty="0"/>
              <a:t>Číslo a název výzvy: Výzva č. 02_16_034 pro Implementaci krajských akčních plánů v prioritní ose 3OP.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cs-CZ" sz="1800" dirty="0"/>
              <a:t>Projekt má vazbu na Krajský akční plán Olomouckého kraje.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cs-CZ" sz="1800" dirty="0" smtClean="0"/>
              <a:t>Příjemce dotace cca 110 mil. Kč na projekt: </a:t>
            </a:r>
            <a:r>
              <a:rPr lang="cs-CZ" sz="1800" dirty="0"/>
              <a:t>Krajský úřad Olomouckého kraje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cs-CZ" b="1" dirty="0"/>
              <a:t>Generální partner </a:t>
            </a:r>
            <a:r>
              <a:rPr lang="cs-CZ" b="1" dirty="0" smtClean="0"/>
              <a:t>Olomouckého kraje a realizátor projektu s</a:t>
            </a:r>
            <a:r>
              <a:rPr lang="cs-CZ" b="1" dirty="0"/>
              <a:t> finanční </a:t>
            </a:r>
            <a:r>
              <a:rPr lang="cs-CZ" b="1" dirty="0" smtClean="0"/>
              <a:t>spoluúčastí</a:t>
            </a:r>
          </a:p>
          <a:p>
            <a:pPr marL="45720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cs-CZ" sz="2800" b="1" dirty="0" smtClean="0"/>
              <a:t> </a:t>
            </a:r>
            <a:r>
              <a:rPr lang="cs-CZ" sz="2800" b="1" dirty="0"/>
              <a:t>Centrum uznávání a celoživotního učení Olomouckého kraje  </a:t>
            </a:r>
            <a:r>
              <a:rPr lang="cs-CZ" sz="2800" b="1" dirty="0" smtClean="0"/>
              <a:t>      /</a:t>
            </a:r>
            <a:r>
              <a:rPr lang="cs-CZ" sz="2800" b="1" dirty="0"/>
              <a:t>zkráceně CUOK/</a:t>
            </a:r>
          </a:p>
        </p:txBody>
      </p:sp>
    </p:spTree>
    <p:extLst>
      <p:ext uri="{BB962C8B-B14F-4D97-AF65-F5344CB8AC3E}">
        <p14:creationId xmlns:p14="http://schemas.microsoft.com/office/powerpoint/2010/main" val="143653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05654" y="331893"/>
            <a:ext cx="9509760" cy="1233424"/>
          </a:xfrm>
        </p:spPr>
        <p:txBody>
          <a:bodyPr>
            <a:noAutofit/>
          </a:bodyPr>
          <a:lstStyle/>
          <a:p>
            <a:r>
              <a:rPr lang="cs-CZ" sz="3200" dirty="0" smtClean="0"/>
              <a:t>Kdo jsme ?</a:t>
            </a:r>
            <a:br>
              <a:rPr lang="cs-CZ" sz="3200" dirty="0" smtClean="0"/>
            </a:br>
            <a:r>
              <a:rPr lang="cs-CZ" sz="3200" dirty="0" smtClean="0"/>
              <a:t>Centrum uznávání a celoživotního učení Olomouckého kraje  /CUOK/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2400" dirty="0" smtClean="0"/>
              <a:t>CUOK byl založen v r. 2008 jako sdružení právnických osob – středních škol a dnes má 26 členů ze středních odborných škol celého Olomouckého kraje</a:t>
            </a:r>
          </a:p>
          <a:p>
            <a:r>
              <a:rPr lang="cs-CZ" sz="2400" dirty="0" smtClean="0"/>
              <a:t>Posláním sdružení je komplexní podpora středních škol zaměřená k zvyšování kvality a inovací ve vzdělávání</a:t>
            </a:r>
          </a:p>
          <a:p>
            <a:r>
              <a:rPr lang="cs-CZ" sz="2400" dirty="0" smtClean="0"/>
              <a:t>Poskytuje metodickou, poradenskou a organizační podporu počátečnímu a dalšímu vzdělávání pedagogické i ostatní veřejnosti prostřednictvím DVPP, rekvalifikací v profesních kvalifikacích dle NSK, odborných seminářů a kurzů</a:t>
            </a:r>
          </a:p>
          <a:p>
            <a:r>
              <a:rPr lang="cs-CZ" sz="2400" dirty="0" smtClean="0"/>
              <a:t>Předsedou sdružení je Ing. Aleš Jurečka a řídící orgán představenstvo sdružení pracuje ve složení Mgr. F. </a:t>
            </a:r>
            <a:r>
              <a:rPr lang="cs-CZ" sz="2400" dirty="0" err="1" smtClean="0"/>
              <a:t>Šober</a:t>
            </a:r>
            <a:r>
              <a:rPr lang="cs-CZ" sz="2400" dirty="0" smtClean="0"/>
              <a:t>, Ing. I. Doležel, Ing. V. </a:t>
            </a:r>
            <a:r>
              <a:rPr lang="cs-CZ" sz="2400" dirty="0" err="1" smtClean="0"/>
              <a:t>Martykán</a:t>
            </a:r>
            <a:r>
              <a:rPr lang="cs-CZ" sz="2400" dirty="0" smtClean="0"/>
              <a:t> a Mgr. I. Jonová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46746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Akreditace k poskytování služeb vzdělávání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</a:pPr>
            <a:r>
              <a:rPr lang="cs-CZ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Akreditace  k provádění vzdělávacích programů akreditovaných pro účely zákona 563/2004 Sb. o pedagogických pracovnících pod č. j. 42 014/2011-25. </a:t>
            </a:r>
          </a:p>
          <a:p>
            <a:pPr lvl="0">
              <a:spcBef>
                <a:spcPts val="1200"/>
              </a:spcBef>
            </a:pPr>
            <a:r>
              <a:rPr lang="cs-CZ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Akreditace </a:t>
            </a:r>
            <a:r>
              <a:rPr lang="cs-CZ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 MŠMT ČR k provádění programu „Vstup na trh práce“ pro další vzdělávání pedagogických pracovníků včetně vydávání osvědčení o absolvování pod č. j. 38 876/2011-25-803.</a:t>
            </a:r>
          </a:p>
          <a:p>
            <a:pPr>
              <a:spcBef>
                <a:spcPts val="1200"/>
              </a:spcBef>
            </a:pPr>
            <a:r>
              <a:rPr lang="cs-CZ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Povolení </a:t>
            </a:r>
            <a:r>
              <a:rPr lang="cs-CZ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 zprostředkovávání zaměstnání č. j. MPSV – UP/5405/12ÚPČR/4 v rámci personální agentury</a:t>
            </a:r>
            <a:r>
              <a:rPr lang="cs-CZ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cs-CZ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Regionální konzultační centrum pro RVP</a:t>
            </a:r>
          </a:p>
          <a:p>
            <a:pPr>
              <a:spcBef>
                <a:spcPts val="1200"/>
              </a:spcBef>
            </a:pPr>
            <a:r>
              <a:rPr lang="cs-CZ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Regionální centrum kariérového poradenství </a:t>
            </a:r>
          </a:p>
          <a:p>
            <a:pPr>
              <a:spcBef>
                <a:spcPts val="1200"/>
              </a:spcBef>
            </a:pPr>
            <a:endParaRPr lang="cs-CZ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90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Realizované projekty EU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Další profesní vzdělávání – cesta k nové kvalifikaci (OPVK/CZ.1.07/3.2.05/03.0001, 5/2012–6/2014)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Posilování spolupráce škol s aktéry trhu práce (OPVK/CZ.1.07/1.1.26/01.0021, 2/2012-12/2013) 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Regionální konzultační centrum pro RVP /2011-2015/ 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GOAL -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Guidance and Orientation for Adult Learners</a:t>
            </a:r>
            <a:r>
              <a:rPr lang="cs-CZ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(2/2015 – 1/2017)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cs-CZ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IKAP OK  - OPVVV ( </a:t>
            </a:r>
            <a:r>
              <a:rPr lang="cs-CZ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2017-2020)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377300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odborné stáže</a:t>
            </a:r>
            <a:r>
              <a:rPr lang="cs-CZ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cs-CZ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Stáž </a:t>
            </a:r>
            <a:r>
              <a:rPr lang="cs-CZ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členů sdružení ve Švédsku (Leonardo da Vinci</a:t>
            </a:r>
            <a:r>
              <a:rPr lang="cs-CZ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" indent="0">
              <a:spcBef>
                <a:spcPts val="600"/>
              </a:spcBef>
              <a:buNone/>
            </a:pPr>
            <a:r>
              <a:rPr lang="cs-CZ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6/2013-10/2013)</a:t>
            </a:r>
            <a:endParaRPr lang="cs-CZ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cs-CZ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Stáž 17 pracovníků ve vzdělávání ve Francii (Leonardo da </a:t>
            </a:r>
            <a:r>
              <a:rPr lang="cs-CZ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Vinci/CZ/13/LLP-</a:t>
            </a:r>
            <a:r>
              <a:rPr lang="cs-CZ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LdV</a:t>
            </a:r>
            <a:r>
              <a:rPr lang="cs-CZ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/VETPRO                                                     7-12/2014</a:t>
            </a:r>
            <a:r>
              <a:rPr lang="cs-CZ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spcBef>
                <a:spcPts val="600"/>
              </a:spcBef>
            </a:pPr>
            <a:r>
              <a:rPr lang="cs-CZ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Stáž 9 členů ve Španělsku (ERASMUS+/2015-1-CZ01-KA104-013203</a:t>
            </a:r>
            <a:r>
              <a:rPr lang="cs-CZ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                                                              6/2015-5/2016</a:t>
            </a:r>
            <a:r>
              <a:rPr lang="cs-CZ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cs-CZ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sz="2800" b="1" dirty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2536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746585"/>
          </a:xfrm>
        </p:spPr>
        <p:txBody>
          <a:bodyPr>
            <a:noAutofit/>
          </a:bodyPr>
          <a:lstStyle/>
          <a:p>
            <a:pPr algn="ctr"/>
            <a:r>
              <a:rPr lang="cs-CZ" sz="3200" cap="all" dirty="0" smtClean="0"/>
              <a:t/>
            </a:r>
            <a:br>
              <a:rPr lang="cs-CZ" sz="3200" cap="all" dirty="0" smtClean="0"/>
            </a:br>
            <a:r>
              <a:rPr lang="cs-CZ" sz="3200" cap="all" dirty="0"/>
              <a:t/>
            </a:r>
            <a:br>
              <a:rPr lang="cs-CZ" sz="3200" cap="all" dirty="0"/>
            </a:br>
            <a:r>
              <a:rPr lang="cs-CZ" sz="3200" cap="all" dirty="0" smtClean="0"/>
              <a:t/>
            </a:r>
            <a:br>
              <a:rPr lang="cs-CZ" sz="3200" cap="all" dirty="0" smtClean="0"/>
            </a:br>
            <a:r>
              <a:rPr lang="cs-CZ" sz="3200" cap="all" dirty="0"/>
              <a:t/>
            </a:r>
            <a:br>
              <a:rPr lang="cs-CZ" sz="3200" cap="all" dirty="0"/>
            </a:br>
            <a:r>
              <a:rPr lang="cs-CZ" sz="3200" cap="all" dirty="0" smtClean="0"/>
              <a:t/>
            </a:r>
            <a:br>
              <a:rPr lang="cs-CZ" sz="3200" cap="all" dirty="0" smtClean="0"/>
            </a:br>
            <a:r>
              <a:rPr lang="cs-CZ" sz="3200" cap="all" dirty="0"/>
              <a:t/>
            </a:r>
            <a:br>
              <a:rPr lang="cs-CZ" sz="3200" cap="all" dirty="0"/>
            </a:br>
            <a:r>
              <a:rPr lang="cs-CZ" sz="3200" cap="all" dirty="0" smtClean="0"/>
              <a:t/>
            </a:r>
            <a:br>
              <a:rPr lang="cs-CZ" sz="3200" cap="all" dirty="0" smtClean="0"/>
            </a:br>
            <a:r>
              <a:rPr lang="cs-CZ" sz="3200" cap="all" dirty="0"/>
              <a:t/>
            </a:r>
            <a:br>
              <a:rPr lang="cs-CZ" sz="3200" cap="all" dirty="0"/>
            </a:br>
            <a:r>
              <a:rPr lang="cs-CZ" sz="3200" cap="all" dirty="0" smtClean="0"/>
              <a:t/>
            </a:r>
            <a:br>
              <a:rPr lang="cs-CZ" sz="3200" cap="all" dirty="0" smtClean="0"/>
            </a:br>
            <a:r>
              <a:rPr lang="cs-CZ" sz="3200" cap="all" dirty="0"/>
              <a:t>Vybrané priority z KAP OK</a:t>
            </a:r>
            <a:r>
              <a:rPr lang="cs-CZ" sz="3200" b="0" cap="all" dirty="0" smtClean="0"/>
              <a:t> </a:t>
            </a:r>
            <a:endParaRPr lang="cs-CZ" sz="3200" b="0" cap="all" dirty="0"/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551793" y="1545022"/>
            <a:ext cx="10925504" cy="4484558"/>
          </a:xfrm>
        </p:spPr>
        <p:txBody>
          <a:bodyPr>
            <a:noAutofit/>
          </a:bodyPr>
          <a:lstStyle/>
          <a:p>
            <a:pPr algn="just">
              <a:buClr>
                <a:srgbClr val="323232">
                  <a:lumMod val="90000"/>
                </a:srgbClr>
              </a:buClr>
              <a:buFont typeface="Arial"/>
              <a:buChar char="▪"/>
            </a:pPr>
            <a:r>
              <a:rPr lang="cs-CZ" sz="2800" b="1" dirty="0" smtClean="0"/>
              <a:t>Podpora polytechnického vzdělávání</a:t>
            </a:r>
          </a:p>
          <a:p>
            <a:pPr>
              <a:buClr>
                <a:srgbClr val="323232">
                  <a:lumMod val="90000"/>
                </a:srgbClr>
              </a:buClr>
              <a:buFont typeface="Arial"/>
              <a:buChar char="▪"/>
            </a:pPr>
            <a:r>
              <a:rPr lang="cs-CZ" sz="2800" b="1" dirty="0" smtClean="0"/>
              <a:t>Podpora matematické, čtenářské a ICT </a:t>
            </a:r>
            <a:r>
              <a:rPr lang="cs-CZ" sz="2800" b="1" dirty="0"/>
              <a:t>gramotnosti</a:t>
            </a:r>
            <a:r>
              <a:rPr lang="cs-CZ" sz="2800" dirty="0"/>
              <a:t> </a:t>
            </a:r>
            <a:br>
              <a:rPr lang="cs-CZ" sz="2800" dirty="0"/>
            </a:br>
            <a:r>
              <a:rPr lang="cs-CZ" sz="2800" dirty="0"/>
              <a:t>na školách s polytechnickým zaměřením.</a:t>
            </a:r>
          </a:p>
          <a:p>
            <a:pPr algn="just">
              <a:buClr>
                <a:srgbClr val="323232">
                  <a:lumMod val="90000"/>
                </a:srgbClr>
              </a:buClr>
              <a:buFont typeface="Arial"/>
              <a:buChar char="▪"/>
            </a:pPr>
            <a:r>
              <a:rPr lang="cs-CZ" sz="2800" dirty="0"/>
              <a:t>Podpora </a:t>
            </a:r>
            <a:r>
              <a:rPr lang="cs-CZ" sz="2800" b="1" dirty="0"/>
              <a:t>modernizace </a:t>
            </a:r>
            <a:r>
              <a:rPr lang="cs-CZ" sz="2400" b="1" dirty="0"/>
              <a:t>vybavení odborných škol </a:t>
            </a:r>
            <a:r>
              <a:rPr lang="cs-CZ" sz="2400" dirty="0"/>
              <a:t>a s tím související IT podporou.</a:t>
            </a:r>
          </a:p>
          <a:p>
            <a:pPr algn="just">
              <a:buClr>
                <a:srgbClr val="323232">
                  <a:lumMod val="90000"/>
                </a:srgbClr>
              </a:buClr>
              <a:buFont typeface="Arial"/>
              <a:buChar char="▪"/>
            </a:pPr>
            <a:r>
              <a:rPr lang="cs-CZ" sz="2400" dirty="0"/>
              <a:t>Podpora </a:t>
            </a:r>
            <a:r>
              <a:rPr lang="cs-CZ" sz="2400" b="1" dirty="0"/>
              <a:t>budování partnerství </a:t>
            </a:r>
            <a:r>
              <a:rPr lang="cs-CZ" sz="2400" b="1" dirty="0" smtClean="0"/>
              <a:t>a sítí APA a nadání v oblasti společného vzdělávání</a:t>
            </a:r>
          </a:p>
          <a:p>
            <a:pPr algn="just">
              <a:buClr>
                <a:srgbClr val="323232">
                  <a:lumMod val="90000"/>
                </a:srgbClr>
              </a:buClr>
              <a:buFont typeface="Arial"/>
              <a:buChar char="▪"/>
            </a:pPr>
            <a:r>
              <a:rPr lang="cs-CZ" sz="2400" dirty="0"/>
              <a:t>Podpora </a:t>
            </a:r>
            <a:r>
              <a:rPr lang="cs-CZ" sz="2400" dirty="0" smtClean="0"/>
              <a:t>a </a:t>
            </a:r>
            <a:r>
              <a:rPr lang="cs-CZ" sz="2400" b="1" dirty="0" smtClean="0"/>
              <a:t>rozvoj </a:t>
            </a:r>
            <a:r>
              <a:rPr lang="cs-CZ" sz="2400" b="1" dirty="0"/>
              <a:t>přenositelných </a:t>
            </a:r>
            <a:r>
              <a:rPr lang="cs-CZ" sz="2400" b="1" dirty="0" smtClean="0"/>
              <a:t>kompetencí pedagogů</a:t>
            </a:r>
            <a:r>
              <a:rPr lang="cs-CZ" sz="2400" dirty="0" smtClean="0"/>
              <a:t>, </a:t>
            </a:r>
            <a:r>
              <a:rPr lang="cs-CZ" sz="2400" dirty="0"/>
              <a:t>které umožňují </a:t>
            </a:r>
            <a:r>
              <a:rPr lang="cs-CZ" sz="2400" dirty="0" smtClean="0"/>
              <a:t>inovaci a adaptaci </a:t>
            </a:r>
            <a:r>
              <a:rPr lang="cs-CZ" sz="2400" dirty="0"/>
              <a:t>na </a:t>
            </a:r>
            <a:r>
              <a:rPr lang="cs-CZ" sz="2400" dirty="0" smtClean="0"/>
              <a:t>nové výzvy v sociální</a:t>
            </a:r>
            <a:r>
              <a:rPr lang="cs-CZ" sz="2400" dirty="0"/>
              <a:t>, ekonomické a environmentální </a:t>
            </a:r>
            <a:r>
              <a:rPr lang="cs-CZ" sz="2400" dirty="0" smtClean="0"/>
              <a:t>oblasti.</a:t>
            </a:r>
            <a:endParaRPr lang="cs-CZ" sz="2400" dirty="0"/>
          </a:p>
          <a:p>
            <a:pPr algn="just">
              <a:buClr>
                <a:srgbClr val="323232">
                  <a:lumMod val="90000"/>
                </a:srgbClr>
              </a:buClr>
              <a:buFont typeface="Arial"/>
              <a:buChar char="▪"/>
            </a:pPr>
            <a:endParaRPr lang="cs-CZ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55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709447" y="467360"/>
            <a:ext cx="10752083" cy="1233424"/>
          </a:xfrm>
        </p:spPr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cs-CZ" sz="3600" cap="all" dirty="0" smtClean="0"/>
              <a:t/>
            </a:r>
            <a:br>
              <a:rPr lang="cs-CZ" sz="3600" cap="all" dirty="0" smtClean="0"/>
            </a:br>
            <a:r>
              <a:rPr lang="cs-CZ" sz="3600" cap="all" dirty="0"/>
              <a:t/>
            </a:r>
            <a:br>
              <a:rPr lang="cs-CZ" sz="3600" cap="all" dirty="0"/>
            </a:br>
            <a:r>
              <a:rPr lang="cs-CZ" sz="3600" cap="all" dirty="0" smtClean="0"/>
              <a:t/>
            </a:r>
            <a:br>
              <a:rPr lang="cs-CZ" sz="3600" cap="all" dirty="0" smtClean="0"/>
            </a:br>
            <a:r>
              <a:rPr lang="cs-CZ" sz="3600" cap="all" dirty="0" smtClean="0"/>
              <a:t>organizační schéma</a:t>
            </a:r>
            <a:r>
              <a:rPr lang="cs-CZ" sz="2700" cap="all" dirty="0" smtClean="0"/>
              <a:t> </a:t>
            </a:r>
            <a:br>
              <a:rPr lang="cs-CZ" sz="2700" cap="all" dirty="0" smtClean="0"/>
            </a:br>
            <a:r>
              <a:rPr lang="cs-CZ" sz="2700" cap="all" dirty="0" smtClean="0"/>
              <a:t>(</a:t>
            </a:r>
            <a:r>
              <a:rPr lang="cs-CZ" sz="2700" cap="all" dirty="0"/>
              <a:t>IKAP</a:t>
            </a:r>
            <a:r>
              <a:rPr lang="cs-CZ" sz="2700" dirty="0"/>
              <a:t>)</a:t>
            </a:r>
            <a:endParaRPr lang="cs-CZ" sz="2700" b="1" i="0" dirty="0">
              <a:solidFill>
                <a:srgbClr val="323232"/>
              </a:solidFill>
              <a:latin typeface="Book Antiqua"/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859316" y="1718631"/>
            <a:ext cx="10728338" cy="4715220"/>
          </a:xfrm>
        </p:spPr>
        <p:txBody>
          <a:bodyPr>
            <a:noAutofit/>
          </a:bodyPr>
          <a:lstStyle/>
          <a:p>
            <a:pPr marL="45720" indent="0">
              <a:buClr>
                <a:srgbClr val="323232">
                  <a:lumMod val="90000"/>
                </a:srgbClr>
              </a:buClr>
              <a:buNone/>
            </a:pPr>
            <a:r>
              <a:rPr lang="cs-CZ" dirty="0" smtClean="0">
                <a:solidFill>
                  <a:schemeClr val="tx1"/>
                </a:solidFill>
              </a:rPr>
              <a:t>     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="" xmlns:a16="http://schemas.microsoft.com/office/drawing/2014/main" id="{EF0D7035-F8CB-4716-9B4F-43627CA57104}"/>
              </a:ext>
            </a:extLst>
          </p:cNvPr>
          <p:cNvPicPr/>
          <p:nvPr/>
        </p:nvPicPr>
        <p:blipFill rotWithShape="1">
          <a:blip r:embed="rId2"/>
          <a:srcRect l="20539" t="11307" r="20024" b="4821"/>
          <a:stretch/>
        </p:blipFill>
        <p:spPr bwMode="auto">
          <a:xfrm>
            <a:off x="1613489" y="1680073"/>
            <a:ext cx="8885585" cy="46601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309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Kdo jsou realizátoři projektu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dirty="0" smtClean="0"/>
              <a:t>Jiří </a:t>
            </a:r>
            <a:r>
              <a:rPr lang="cs-CZ" b="1" dirty="0" err="1" smtClean="0"/>
              <a:t>Viterna</a:t>
            </a:r>
            <a:r>
              <a:rPr lang="cs-CZ" dirty="0" smtClean="0"/>
              <a:t> - Střední </a:t>
            </a:r>
            <a:r>
              <a:rPr lang="cs-CZ" dirty="0"/>
              <a:t>odborná škola a Střední odborné učiliště strojírenské a stavební, Jeseník, Dukelská </a:t>
            </a:r>
            <a:r>
              <a:rPr lang="cs-CZ" dirty="0" smtClean="0"/>
              <a:t>1240</a:t>
            </a:r>
          </a:p>
          <a:p>
            <a:r>
              <a:rPr lang="cs-CZ" b="1" dirty="0" smtClean="0"/>
              <a:t>Karel Neumann</a:t>
            </a:r>
            <a:r>
              <a:rPr lang="cs-CZ" dirty="0" smtClean="0"/>
              <a:t>- Střední </a:t>
            </a:r>
            <a:r>
              <a:rPr lang="cs-CZ" dirty="0"/>
              <a:t>průmyslová škola strojnická, Olomouc, tř. 17. </a:t>
            </a:r>
            <a:r>
              <a:rPr lang="cs-CZ" dirty="0" smtClean="0"/>
              <a:t>listopadu</a:t>
            </a:r>
          </a:p>
          <a:p>
            <a:r>
              <a:rPr lang="cs-CZ" b="1" dirty="0" smtClean="0"/>
              <a:t>Aleš Jurečka</a:t>
            </a:r>
            <a:r>
              <a:rPr lang="cs-CZ" dirty="0" smtClean="0"/>
              <a:t> - Střední </a:t>
            </a:r>
            <a:r>
              <a:rPr lang="cs-CZ" dirty="0"/>
              <a:t>škola polytechnická, Olomouc, Rooseveltova </a:t>
            </a:r>
            <a:r>
              <a:rPr lang="cs-CZ" dirty="0" smtClean="0"/>
              <a:t>79</a:t>
            </a:r>
          </a:p>
          <a:p>
            <a:r>
              <a:rPr lang="cs-CZ" b="1" dirty="0" smtClean="0"/>
              <a:t>Renata Kubová</a:t>
            </a:r>
            <a:r>
              <a:rPr lang="cs-CZ" dirty="0" smtClean="0"/>
              <a:t> - ART </a:t>
            </a:r>
            <a:r>
              <a:rPr lang="cs-CZ" dirty="0"/>
              <a:t>ECON - Střední škola, s.r.o</a:t>
            </a:r>
            <a:r>
              <a:rPr lang="cs-CZ" dirty="0" smtClean="0"/>
              <a:t>.</a:t>
            </a:r>
            <a:endParaRPr lang="cs-CZ" dirty="0"/>
          </a:p>
          <a:p>
            <a:r>
              <a:rPr lang="cs-CZ" b="1" dirty="0" smtClean="0"/>
              <a:t>František </a:t>
            </a:r>
            <a:r>
              <a:rPr lang="cs-CZ" b="1" dirty="0" err="1" smtClean="0"/>
              <a:t>Šober</a:t>
            </a:r>
            <a:r>
              <a:rPr lang="cs-CZ" dirty="0" smtClean="0"/>
              <a:t> - Střední </a:t>
            </a:r>
            <a:r>
              <a:rPr lang="cs-CZ" dirty="0"/>
              <a:t>škola technická, Přerov, </a:t>
            </a:r>
            <a:r>
              <a:rPr lang="cs-CZ" dirty="0" err="1"/>
              <a:t>Kouřílkova</a:t>
            </a:r>
            <a:r>
              <a:rPr lang="cs-CZ" dirty="0"/>
              <a:t> </a:t>
            </a:r>
            <a:r>
              <a:rPr lang="cs-CZ" dirty="0" smtClean="0"/>
              <a:t>8</a:t>
            </a:r>
          </a:p>
          <a:p>
            <a:r>
              <a:rPr lang="cs-CZ" b="1" dirty="0" smtClean="0"/>
              <a:t>Petr </a:t>
            </a:r>
            <a:r>
              <a:rPr lang="cs-CZ" b="1" dirty="0" err="1" smtClean="0"/>
              <a:t>Flajšar</a:t>
            </a:r>
            <a:r>
              <a:rPr lang="cs-CZ" b="1" dirty="0" smtClean="0"/>
              <a:t> j. </a:t>
            </a:r>
            <a:r>
              <a:rPr lang="cs-CZ" dirty="0" smtClean="0"/>
              <a:t>- Střední </a:t>
            </a:r>
            <a:r>
              <a:rPr lang="cs-CZ" dirty="0"/>
              <a:t>odborná škola Hranice, školská právnická </a:t>
            </a:r>
            <a:r>
              <a:rPr lang="cs-CZ" dirty="0" smtClean="0"/>
              <a:t>osoba</a:t>
            </a:r>
          </a:p>
          <a:p>
            <a:r>
              <a:rPr lang="cs-CZ" b="1" dirty="0" smtClean="0"/>
              <a:t>Petr Vepřek</a:t>
            </a:r>
            <a:r>
              <a:rPr lang="cs-CZ" dirty="0" smtClean="0"/>
              <a:t> - Vyšší odborná </a:t>
            </a:r>
            <a:r>
              <a:rPr lang="cs-CZ" dirty="0"/>
              <a:t>škola s Střední průmyslová škola, Šumperk, Gen. Krátkého 1</a:t>
            </a:r>
          </a:p>
        </p:txBody>
      </p:sp>
    </p:spTree>
    <p:extLst>
      <p:ext uri="{BB962C8B-B14F-4D97-AF65-F5344CB8AC3E}">
        <p14:creationId xmlns:p14="http://schemas.microsoft.com/office/powerpoint/2010/main" val="272662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anded Design Yellow 16x9">
  <a:themeElements>
    <a:clrScheme name="Banded_Design_Yellow">
      <a:dk1>
        <a:srgbClr val="323232"/>
      </a:dk1>
      <a:lt1>
        <a:sysClr val="window" lastClr="FFFFFF"/>
      </a:lt1>
      <a:dk2>
        <a:srgbClr val="000000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nded_Design_Yellow_TP102900996.potx" id="{F9063B7B-B243-45A4-B17F-8D5853C1C25B}" vid="{609297DF-6F41-4E54-9A08-26F55E252E67}"/>
    </a:ext>
  </a:extLst>
</a:theme>
</file>

<file path=ppt/theme/theme2.xml><?xml version="1.0" encoding="utf-8"?>
<a:theme xmlns:a="http://schemas.openxmlformats.org/drawingml/2006/main" name="Office Theme">
  <a:themeElements>
    <a:clrScheme name="Banded_Design_Yellow">
      <a:dk1>
        <a:srgbClr val="595959"/>
      </a:dk1>
      <a:lt1>
        <a:sysClr val="window" lastClr="FFFFFF"/>
      </a:lt1>
      <a:dk2>
        <a:srgbClr val="323232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Yellow">
      <a:dk1>
        <a:srgbClr val="595959"/>
      </a:dk1>
      <a:lt1>
        <a:sysClr val="window" lastClr="FFFFFF"/>
      </a:lt1>
      <a:dk2>
        <a:srgbClr val="323232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66677B1-365E-411F-9971-C788BC2975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– žlutý design s pruhy (širokoúhlá)</Template>
  <TotalTime>0</TotalTime>
  <Words>453</Words>
  <Application>Microsoft Office PowerPoint</Application>
  <PresentationFormat>Vlastní</PresentationFormat>
  <Paragraphs>72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Banded Design Yellow 16x9</vt:lpstr>
      <vt:lpstr>Představení projektu  Implementace Krajského Akčního Plánu </vt:lpstr>
      <vt:lpstr>Prezentace aplikace PowerPoint</vt:lpstr>
      <vt:lpstr>Kdo jsme ? Centrum uznávání a celoživotního učení Olomouckého kraje  /CUOK/</vt:lpstr>
      <vt:lpstr>Akreditace k poskytování služeb vzdělávání</vt:lpstr>
      <vt:lpstr>Realizované projekty EU</vt:lpstr>
      <vt:lpstr>odborné stáže </vt:lpstr>
      <vt:lpstr>         Vybrané priority z KAP OK </vt:lpstr>
      <vt:lpstr>   organizační schéma  (IKAP)</vt:lpstr>
      <vt:lpstr>Kdo jsou realizátoři projektu</vt:lpstr>
      <vt:lpstr>Prezentace aplikace PowerPoint</vt:lpstr>
      <vt:lpstr>Odborné vedení projektu</vt:lpstr>
      <vt:lpstr>Očekávané  přínosy projektu</vt:lpstr>
      <vt:lpstr>www.ikap.cz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2018-02-11T21:01:19Z</dcterms:created>
  <dcterms:modified xsi:type="dcterms:W3CDTF">2019-10-19T23:10:12Z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TC029009979991</vt:lpwstr>
  </property>
</Properties>
</file>