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9" r:id="rId3"/>
    <p:sldId id="270" r:id="rId4"/>
    <p:sldId id="257" r:id="rId5"/>
    <p:sldId id="271" r:id="rId6"/>
    <p:sldId id="273" r:id="rId7"/>
    <p:sldId id="276" r:id="rId8"/>
    <p:sldId id="258" r:id="rId9"/>
    <p:sldId id="259" r:id="rId10"/>
    <p:sldId id="260" r:id="rId11"/>
    <p:sldId id="261" r:id="rId12"/>
    <p:sldId id="272" r:id="rId13"/>
    <p:sldId id="263" r:id="rId14"/>
    <p:sldId id="275" r:id="rId15"/>
    <p:sldId id="265" r:id="rId16"/>
    <p:sldId id="267" r:id="rId17"/>
    <p:sldId id="274" r:id="rId18"/>
    <p:sldId id="268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352EA-58BB-4982-9B91-47A73CD8B85F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85976-62F0-4B55-B605-E27655705C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7517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A2934-4DA2-4D23-962D-3ADF4959361F}" type="slidenum">
              <a:rPr lang="cs-CZ" smtClean="0">
                <a:solidFill>
                  <a:prstClr val="black"/>
                </a:solidFill>
              </a:rPr>
              <a:pPr/>
              <a:t>3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561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1652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972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447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6489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1787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1784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2938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3587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9366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6170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8760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file:///C:\Users\dpetrzel\Pictures\UP_motiv%20znaku.pn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r:link="rId14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AB590-98DF-410B-92F5-AF94471C7C5B}" type="datetimeFigureOut">
              <a:rPr lang="cs-CZ" smtClean="0"/>
              <a:t>19.3.2017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A2224-A553-44B5-98AC-50A5B277CA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4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mailto:dagmar.petrzelova@upol.cz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f.upol.cz/verejnost/akce-brozury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jan.hercik@upol.cz" TargetMode="External"/><Relationship Id="rId2" Type="http://schemas.openxmlformats.org/officeDocument/2006/relationships/hyperlink" Target="http://www.prf.upol.cz/verejnost/akce-brozury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752600"/>
          </a:xfrm>
        </p:spPr>
        <p:txBody>
          <a:bodyPr>
            <a:normAutofit/>
          </a:bodyPr>
          <a:lstStyle/>
          <a:p>
            <a:endParaRPr lang="cs-CZ" dirty="0"/>
          </a:p>
          <a:p>
            <a:r>
              <a:rPr lang="cs-CZ" dirty="0"/>
              <a:t> </a:t>
            </a:r>
            <a:r>
              <a:rPr lang="cs-CZ" sz="2600" b="1" dirty="0"/>
              <a:t>Polytechnické vzdělávání </a:t>
            </a:r>
            <a:r>
              <a:rPr lang="cs-CZ" sz="2600" b="1" dirty="0" smtClean="0"/>
              <a:t>se </a:t>
            </a:r>
            <a:r>
              <a:rPr lang="cs-CZ" sz="2600" b="1" dirty="0"/>
              <a:t>zaměřením </a:t>
            </a:r>
            <a:r>
              <a:rPr lang="cs-CZ" sz="2600" b="1" dirty="0" smtClean="0"/>
              <a:t>na </a:t>
            </a:r>
            <a:r>
              <a:rPr lang="cs-CZ" sz="2600" b="1" dirty="0"/>
              <a:t>tvorbu ŠAP/PA </a:t>
            </a:r>
            <a:endParaRPr lang="cs-CZ" sz="2600" dirty="0"/>
          </a:p>
          <a:p>
            <a:r>
              <a:rPr lang="pl-PL" sz="2600" dirty="0" smtClean="0"/>
              <a:t>22</a:t>
            </a:r>
            <a:r>
              <a:rPr lang="pl-PL" sz="2600" dirty="0"/>
              <a:t>. března </a:t>
            </a:r>
            <a:r>
              <a:rPr lang="pl-PL" sz="2600" dirty="0" smtClean="0"/>
              <a:t>2017</a:t>
            </a:r>
            <a:endParaRPr lang="cs-CZ" sz="26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722" y="4836061"/>
            <a:ext cx="3537155" cy="1726324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381824" y="1628800"/>
            <a:ext cx="856895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000" dirty="0">
              <a:solidFill>
                <a:srgbClr val="000000"/>
              </a:solidFill>
              <a:latin typeface="Arial"/>
            </a:endParaRPr>
          </a:p>
          <a:p>
            <a:r>
              <a:rPr lang="cs-CZ" sz="2000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algn="ctr"/>
            <a:r>
              <a:rPr lang="cs-CZ" sz="3200" dirty="0" smtClean="0">
                <a:solidFill>
                  <a:srgbClr val="000000"/>
                </a:solidFill>
                <a:latin typeface="Arial"/>
              </a:rPr>
              <a:t>Podpora </a:t>
            </a:r>
            <a:r>
              <a:rPr lang="cs-CZ" sz="3200" dirty="0">
                <a:solidFill>
                  <a:srgbClr val="000000"/>
                </a:solidFill>
                <a:latin typeface="Arial"/>
              </a:rPr>
              <a:t>polytechnického vzdělávání </a:t>
            </a:r>
            <a:endParaRPr lang="cs-CZ" sz="3200" dirty="0" smtClean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cs-CZ" sz="3200" dirty="0" smtClean="0">
                <a:solidFill>
                  <a:srgbClr val="000000"/>
                </a:solidFill>
                <a:latin typeface="Arial"/>
              </a:rPr>
              <a:t>ze </a:t>
            </a:r>
            <a:r>
              <a:rPr lang="cs-CZ" sz="3200" dirty="0">
                <a:solidFill>
                  <a:srgbClr val="000000"/>
                </a:solidFill>
                <a:latin typeface="Arial"/>
              </a:rPr>
              <a:t>strany Přírodovědecké fakulty UP Olomouc </a:t>
            </a:r>
          </a:p>
        </p:txBody>
      </p:sp>
      <p:sp>
        <p:nvSpPr>
          <p:cNvPr id="5" name="Obdélník 4"/>
          <p:cNvSpPr/>
          <p:nvPr/>
        </p:nvSpPr>
        <p:spPr>
          <a:xfrm>
            <a:off x="107092" y="4005064"/>
            <a:ext cx="9118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dirty="0" smtClean="0">
                <a:solidFill>
                  <a:srgbClr val="000000"/>
                </a:solidFill>
                <a:latin typeface="Arial"/>
              </a:rPr>
              <a:t>prof</a:t>
            </a:r>
            <a:r>
              <a:rPr lang="cs-CZ" sz="2400" dirty="0">
                <a:solidFill>
                  <a:srgbClr val="000000"/>
                </a:solidFill>
                <a:latin typeface="Arial"/>
              </a:rPr>
              <a:t>. RNDr. Josef Molnár, CSc</a:t>
            </a:r>
            <a:r>
              <a:rPr lang="cs-CZ" sz="2400" dirty="0" smtClean="0">
                <a:solidFill>
                  <a:srgbClr val="000000"/>
                </a:solidFill>
                <a:latin typeface="Arial"/>
              </a:rPr>
              <a:t>. </a:t>
            </a:r>
          </a:p>
          <a:p>
            <a:pPr algn="ctr"/>
            <a:r>
              <a:rPr lang="cs-CZ" sz="2400" dirty="0" smtClean="0">
                <a:solidFill>
                  <a:srgbClr val="000000"/>
                </a:solidFill>
                <a:latin typeface="Arial"/>
              </a:rPr>
              <a:t>doc. RNDr. Martin Kubala, Ph.D.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42076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Pobyty na fakultě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řipravujeme jedno- i vícedenní programy pro školy – uchazeči, nadaní studenti….</a:t>
            </a:r>
          </a:p>
          <a:p>
            <a:r>
              <a:rPr lang="cs-CZ" dirty="0"/>
              <a:t>s</a:t>
            </a:r>
            <a:r>
              <a:rPr lang="cs-CZ" dirty="0" smtClean="0"/>
              <a:t>tudenti se seznámí s více obory na </a:t>
            </a:r>
            <a:r>
              <a:rPr lang="cs-CZ" dirty="0" err="1" smtClean="0"/>
              <a:t>PřF</a:t>
            </a:r>
            <a:endParaRPr lang="cs-CZ" dirty="0"/>
          </a:p>
          <a:p>
            <a:r>
              <a:rPr lang="cs-CZ" dirty="0" smtClean="0"/>
              <a:t>zajišťujeme ubytování na kolejích a stravování v menze</a:t>
            </a:r>
            <a:endParaRPr lang="cs-CZ" dirty="0"/>
          </a:p>
        </p:txBody>
      </p:sp>
      <p:pic>
        <p:nvPicPr>
          <p:cNvPr id="4098" name="Picture 2" descr="C:\Users\saradinm\Desktop\prez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93096"/>
            <a:ext cx="2952327" cy="2214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aradinm\Desktop\prez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3904941"/>
            <a:ext cx="3456384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16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Přednášky významných vědců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c</a:t>
            </a:r>
            <a:r>
              <a:rPr lang="cs-CZ" dirty="0" smtClean="0"/>
              <a:t>yklus Současná chemie</a:t>
            </a:r>
          </a:p>
          <a:p>
            <a:r>
              <a:rPr lang="cs-CZ" dirty="0" smtClean="0"/>
              <a:t>Rudolf Zahradník </a:t>
            </a:r>
            <a:r>
              <a:rPr lang="cs-CZ" dirty="0" err="1" smtClean="0"/>
              <a:t>Lecture</a:t>
            </a:r>
            <a:r>
              <a:rPr lang="cs-CZ" dirty="0" smtClean="0"/>
              <a:t> </a:t>
            </a:r>
            <a:r>
              <a:rPr lang="cs-CZ" dirty="0" err="1" smtClean="0"/>
              <a:t>Series</a:t>
            </a:r>
            <a:endParaRPr lang="cs-CZ" dirty="0" smtClean="0"/>
          </a:p>
          <a:p>
            <a:r>
              <a:rPr lang="cs-CZ" dirty="0" smtClean="0"/>
              <a:t>Přednášky – Václav Pačes, Helena Illnerová, Pavel Hobza, Radek Zbořil</a:t>
            </a:r>
          </a:p>
        </p:txBody>
      </p:sp>
      <p:pic>
        <p:nvPicPr>
          <p:cNvPr id="5122" name="Picture 2" descr="C:\Users\saradinm\Desktop\prez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11136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2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Bruno </a:t>
            </a:r>
            <a:r>
              <a:rPr lang="cs-CZ" b="1" dirty="0" err="1" smtClean="0"/>
              <a:t>Leibundgut</a:t>
            </a:r>
            <a:r>
              <a:rPr lang="cs-CZ" b="1" dirty="0" smtClean="0"/>
              <a:t> </a:t>
            </a:r>
            <a:br>
              <a:rPr lang="cs-CZ" b="1" dirty="0" smtClean="0"/>
            </a:br>
            <a:r>
              <a:rPr lang="cs-CZ" dirty="0" smtClean="0"/>
              <a:t>21</a:t>
            </a:r>
            <a:r>
              <a:rPr lang="cs-CZ" dirty="0"/>
              <a:t>. března od 14:00 v </a:t>
            </a:r>
            <a:r>
              <a:rPr lang="cs-CZ" dirty="0" smtClean="0"/>
              <a:t>aule </a:t>
            </a:r>
            <a:r>
              <a:rPr lang="cs-CZ" dirty="0" err="1" smtClean="0"/>
              <a:t>PřF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2050" name="Picture 2" descr="https://www.upol.cz/uploads/pics/bruno_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08819"/>
            <a:ext cx="5616624" cy="421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913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Popularizační akce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Veletrh vědy</a:t>
            </a:r>
          </a:p>
          <a:p>
            <a:r>
              <a:rPr lang="cs-CZ" dirty="0" smtClean="0"/>
              <a:t>Noc vědců</a:t>
            </a:r>
          </a:p>
          <a:p>
            <a:r>
              <a:rPr lang="cs-CZ" dirty="0" smtClean="0"/>
              <a:t>Muzejní noc</a:t>
            </a:r>
          </a:p>
          <a:p>
            <a:r>
              <a:rPr lang="cs-CZ" dirty="0" smtClean="0"/>
              <a:t>Týden vědy a techniky</a:t>
            </a:r>
          </a:p>
          <a:p>
            <a:r>
              <a:rPr lang="cs-CZ" dirty="0"/>
              <a:t>a</a:t>
            </a:r>
            <a:r>
              <a:rPr lang="cs-CZ" dirty="0" smtClean="0"/>
              <a:t>j.</a:t>
            </a:r>
            <a:endParaRPr lang="cs-CZ" dirty="0"/>
          </a:p>
        </p:txBody>
      </p:sp>
      <p:pic>
        <p:nvPicPr>
          <p:cNvPr id="7170" name="Picture 2" descr="C:\Users\saradinm\Desktop\prez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saradinm\Desktop\prez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336696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saradinm\Desktop\pre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82985"/>
            <a:ext cx="2951541" cy="221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51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Pevnost poznání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4857403"/>
          </a:xfrm>
        </p:spPr>
        <p:txBody>
          <a:bodyPr/>
          <a:lstStyle/>
          <a:p>
            <a:r>
              <a:rPr lang="cs-CZ" dirty="0" smtClean="0"/>
              <a:t>Výukové programy pro ZŠ a SŠ</a:t>
            </a:r>
            <a:endParaRPr lang="cs-CZ" dirty="0"/>
          </a:p>
          <a:p>
            <a:r>
              <a:rPr lang="cs-CZ" dirty="0" smtClean="0"/>
              <a:t>Přednášky </a:t>
            </a:r>
          </a:p>
          <a:p>
            <a:r>
              <a:rPr lang="cs-CZ" dirty="0" smtClean="0"/>
              <a:t>Tematické víkendy</a:t>
            </a:r>
          </a:p>
          <a:p>
            <a:r>
              <a:rPr lang="cs-CZ" dirty="0" smtClean="0"/>
              <a:t>Tvořivé dílny</a:t>
            </a:r>
          </a:p>
          <a:p>
            <a:r>
              <a:rPr lang="cs-CZ" dirty="0"/>
              <a:t>Letní tábory</a:t>
            </a:r>
          </a:p>
          <a:p>
            <a:r>
              <a:rPr lang="cs-CZ" dirty="0" smtClean="0"/>
              <a:t>Dětská univerzita</a:t>
            </a:r>
          </a:p>
          <a:p>
            <a:r>
              <a:rPr lang="cs-CZ" dirty="0" smtClean="0"/>
              <a:t>aj</a:t>
            </a:r>
          </a:p>
          <a:p>
            <a:endParaRPr lang="cs-CZ" dirty="0"/>
          </a:p>
        </p:txBody>
      </p:sp>
      <p:pic>
        <p:nvPicPr>
          <p:cNvPr id="1026" name="Picture 2" descr="C:\Users\saradinm\Desktop\FOTKY\Pevnost poznání Hobzová\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98859"/>
            <a:ext cx="3311590" cy="2208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radinm\Desktop\FOTKY\Pevnost poznání Hobzová\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06045"/>
            <a:ext cx="3285296" cy="228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07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Poradenství a kontakt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4101"/>
            <a:ext cx="8229600" cy="4525963"/>
          </a:xfrm>
        </p:spPr>
        <p:txBody>
          <a:bodyPr/>
          <a:lstStyle/>
          <a:p>
            <a:r>
              <a:rPr lang="cs-CZ" dirty="0"/>
              <a:t>S</a:t>
            </a:r>
            <a:r>
              <a:rPr lang="cs-CZ" dirty="0" smtClean="0"/>
              <a:t>tudijní oddělení</a:t>
            </a:r>
          </a:p>
          <a:p>
            <a:r>
              <a:rPr lang="cs-CZ" dirty="0" smtClean="0"/>
              <a:t>Oddělení pro vnější a vnitřní vztahy</a:t>
            </a:r>
          </a:p>
          <a:p>
            <a:r>
              <a:rPr lang="cs-CZ" dirty="0" err="1" smtClean="0">
                <a:hlinkClick r:id="rId2"/>
              </a:rPr>
              <a:t>dagmar.petrzelova</a:t>
            </a:r>
            <a:r>
              <a:rPr lang="en-US" dirty="0">
                <a:hlinkClick r:id="rId2"/>
              </a:rPr>
              <a:t>@</a:t>
            </a:r>
            <a:r>
              <a:rPr lang="cs-CZ" dirty="0">
                <a:hlinkClick r:id="rId2"/>
              </a:rPr>
              <a:t>upol.cz</a:t>
            </a:r>
            <a:r>
              <a:rPr lang="cs-CZ" dirty="0"/>
              <a:t> </a:t>
            </a:r>
          </a:p>
          <a:p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    Okno do praxe – setkání se zaměstnavateli</a:t>
            </a:r>
          </a:p>
          <a:p>
            <a:endParaRPr lang="cs-CZ" dirty="0"/>
          </a:p>
        </p:txBody>
      </p:sp>
      <p:pic>
        <p:nvPicPr>
          <p:cNvPr id="9218" name="Picture 2" descr="C:\Users\saradinm\Desktop\prez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37112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92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cs-CZ" dirty="0" smtClean="0"/>
              <a:t>Významné akce před námi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1032" y="1351309"/>
            <a:ext cx="8784976" cy="4525963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Academia film Olomouc – 25.-30. dubna</a:t>
            </a:r>
          </a:p>
          <a:p>
            <a:r>
              <a:rPr lang="cs-CZ" dirty="0" smtClean="0"/>
              <a:t>Den fascinace rostlinami – 18. května</a:t>
            </a:r>
          </a:p>
          <a:p>
            <a:r>
              <a:rPr lang="cs-CZ" dirty="0" smtClean="0"/>
              <a:t>Olomoucká </a:t>
            </a:r>
            <a:r>
              <a:rPr lang="cs-CZ" dirty="0"/>
              <a:t>muzejní noc – 19</a:t>
            </a:r>
            <a:r>
              <a:rPr lang="cs-CZ" dirty="0" smtClean="0"/>
              <a:t>. května</a:t>
            </a:r>
          </a:p>
          <a:p>
            <a:r>
              <a:rPr lang="cs-CZ" dirty="0" smtClean="0"/>
              <a:t>Víkend otevřených zahrad – 10. – 11. června</a:t>
            </a:r>
            <a:endParaRPr lang="cs-CZ" dirty="0"/>
          </a:p>
          <a:p>
            <a:r>
              <a:rPr lang="cs-CZ" dirty="0" smtClean="0"/>
              <a:t>Veletrh vědy a výzkumu – 16. a 17. června</a:t>
            </a:r>
          </a:p>
          <a:p>
            <a:r>
              <a:rPr lang="cs-CZ" dirty="0" smtClean="0"/>
              <a:t>Letní škola fyziky -19. – 23. června, 28.srpna – 1. září</a:t>
            </a:r>
          </a:p>
          <a:p>
            <a:r>
              <a:rPr lang="cs-CZ" dirty="0" smtClean="0"/>
              <a:t>Noc vědců - 6. října</a:t>
            </a:r>
          </a:p>
          <a:p>
            <a:r>
              <a:rPr lang="cs-CZ" dirty="0" smtClean="0"/>
              <a:t>Přírodovědný klokan - 11. října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913" y="5877272"/>
            <a:ext cx="475297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910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Péče o talentované žáky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0872" y="1556792"/>
            <a:ext cx="8229600" cy="4525963"/>
          </a:xfrm>
        </p:spPr>
        <p:txBody>
          <a:bodyPr/>
          <a:lstStyle/>
          <a:p>
            <a:r>
              <a:rPr lang="cs-CZ" dirty="0" smtClean="0"/>
              <a:t>Badatel</a:t>
            </a:r>
          </a:p>
          <a:p>
            <a:r>
              <a:rPr lang="cs-CZ" dirty="0" smtClean="0"/>
              <a:t>SOČ</a:t>
            </a:r>
          </a:p>
          <a:p>
            <a:r>
              <a:rPr lang="cs-CZ" dirty="0"/>
              <a:t>o</a:t>
            </a:r>
            <a:r>
              <a:rPr lang="cs-CZ" dirty="0" smtClean="0"/>
              <a:t>borové olympiády</a:t>
            </a:r>
          </a:p>
          <a:p>
            <a:r>
              <a:rPr lang="cs-CZ" dirty="0"/>
              <a:t>p</a:t>
            </a:r>
            <a:r>
              <a:rPr lang="cs-CZ" dirty="0" smtClean="0"/>
              <a:t>ráce s talenty</a:t>
            </a:r>
          </a:p>
          <a:p>
            <a:r>
              <a:rPr lang="cs-CZ" dirty="0"/>
              <a:t>a</a:t>
            </a:r>
            <a:r>
              <a:rPr lang="cs-CZ" dirty="0" smtClean="0"/>
              <a:t>j.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146" name="Picture 2" descr="C:\Users\saradinm\Desktop\prez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69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radinm\Desktop\mal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404664"/>
            <a:ext cx="727280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411760" y="3289727"/>
            <a:ext cx="54111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dirty="0" smtClean="0">
                <a:solidFill>
                  <a:prstClr val="black"/>
                </a:solidFill>
              </a:rPr>
              <a:t>Děkuji za pozornost! </a:t>
            </a:r>
            <a:endParaRPr lang="cs-CZ" sz="3600" dirty="0">
              <a:solidFill>
                <a:prstClr val="black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67070" y="5229200"/>
            <a:ext cx="81093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cs-CZ" sz="3600" b="1" dirty="0" smtClean="0">
                <a:solidFill>
                  <a:prstClr val="black"/>
                </a:solidFill>
              </a:rPr>
              <a:t>www.prf.upol.cz</a:t>
            </a:r>
          </a:p>
          <a:p>
            <a:pPr lvl="0" algn="ctr"/>
            <a:r>
              <a:rPr lang="cs-CZ" sz="3600" b="1" dirty="0" smtClean="0">
                <a:solidFill>
                  <a:prstClr val="black"/>
                </a:solidFill>
              </a:rPr>
              <a:t>www.facebook.com/prfupol</a:t>
            </a:r>
            <a:endParaRPr lang="cs-CZ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61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PřF</a:t>
            </a:r>
            <a:r>
              <a:rPr lang="cs-CZ" dirty="0" smtClean="0"/>
              <a:t> UP v číslech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Celkový počet studentů: 3833 (k 1</a:t>
            </a:r>
            <a:r>
              <a:rPr lang="cs-CZ" dirty="0" smtClean="0"/>
              <a:t>. 11. 2016</a:t>
            </a:r>
            <a:r>
              <a:rPr lang="cs-CZ" dirty="0"/>
              <a:t>)</a:t>
            </a:r>
          </a:p>
          <a:p>
            <a:r>
              <a:rPr lang="cs-CZ" dirty="0" smtClean="0"/>
              <a:t>Absolventů </a:t>
            </a:r>
            <a:r>
              <a:rPr lang="cs-CZ" dirty="0"/>
              <a:t>v roce 2016: 739</a:t>
            </a:r>
          </a:p>
          <a:p>
            <a:r>
              <a:rPr lang="cs-CZ" dirty="0"/>
              <a:t>Počet přihlášek pro akad. rok 2016/2017: 4186</a:t>
            </a:r>
          </a:p>
          <a:p>
            <a:r>
              <a:rPr lang="cs-CZ" dirty="0"/>
              <a:t>Nově </a:t>
            </a:r>
            <a:r>
              <a:rPr lang="cs-CZ" dirty="0" smtClean="0"/>
              <a:t>zapsaných: </a:t>
            </a:r>
            <a:r>
              <a:rPr lang="cs-CZ" dirty="0"/>
              <a:t>1486</a:t>
            </a:r>
          </a:p>
          <a:p>
            <a:endParaRPr lang="cs-CZ" dirty="0"/>
          </a:p>
        </p:txBody>
      </p:sp>
      <p:pic>
        <p:nvPicPr>
          <p:cNvPr id="2050" name="Picture 2" descr="C:\Users\saradinm\Desktop\ilustrační studen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61048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6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lze na </a:t>
            </a:r>
            <a:r>
              <a:rPr lang="cs-CZ" dirty="0" err="1" smtClean="0"/>
              <a:t>PřF</a:t>
            </a:r>
            <a:r>
              <a:rPr lang="cs-CZ" dirty="0" smtClean="0"/>
              <a:t> studovat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113 oborů z různých odvětví matematiky a informatiky, fyziky, chemie, biologie a ekologie, věd o Zemi, a to včetně učitelství</a:t>
            </a:r>
          </a:p>
          <a:p>
            <a:r>
              <a:rPr lang="cs-CZ" dirty="0"/>
              <a:t>n</a:t>
            </a:r>
            <a:r>
              <a:rPr lang="cs-CZ" dirty="0" smtClean="0"/>
              <a:t>ejžádanější obory pro 2016/2017: Molekulární  a  buněčná  biologie,           Aplikovaná informatika, Biochemie </a:t>
            </a:r>
            <a:endParaRPr lang="cs-CZ" dirty="0"/>
          </a:p>
        </p:txBody>
      </p:sp>
      <p:pic>
        <p:nvPicPr>
          <p:cNvPr id="1026" name="Picture 2" descr="C:\Users\saradinm\Desktop\f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344" y="4941168"/>
            <a:ext cx="6840760" cy="147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3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Více o </a:t>
            </a:r>
            <a:r>
              <a:rPr lang="cs-CZ" dirty="0" err="1" smtClean="0"/>
              <a:t>PřF</a:t>
            </a:r>
            <a:r>
              <a:rPr lang="cs-CZ" dirty="0" smtClean="0"/>
              <a:t> UP</a:t>
            </a:r>
            <a:endParaRPr lang="cs-CZ" dirty="0"/>
          </a:p>
        </p:txBody>
      </p:sp>
      <p:sp>
        <p:nvSpPr>
          <p:cNvPr id="21" name="Zástupný symbol pro obsah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pic>
        <p:nvPicPr>
          <p:cNvPr id="1026" name="Picture 2" descr="C:\Users\saradinm\Desktop\PrF_brozura_promo_titu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513" y="1772815"/>
            <a:ext cx="2838619" cy="283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bdélník 21"/>
          <p:cNvSpPr/>
          <p:nvPr/>
        </p:nvSpPr>
        <p:spPr>
          <a:xfrm>
            <a:off x="1342514" y="5587499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 smtClean="0"/>
              <a:t>www.prf.upol.cz</a:t>
            </a:r>
            <a:endParaRPr lang="cs-CZ" sz="3600" b="1" dirty="0"/>
          </a:p>
        </p:txBody>
      </p:sp>
      <p:pic>
        <p:nvPicPr>
          <p:cNvPr id="1028" name="Picture 4" descr="C:\Users\saradinm\Desktop\PrF_brozura_studuj2016-titu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999" y="1772816"/>
            <a:ext cx="2838620" cy="283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49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656184"/>
          </a:xfrm>
        </p:spPr>
        <p:txBody>
          <a:bodyPr/>
          <a:lstStyle/>
          <a:p>
            <a:r>
              <a:rPr lang="cs-CZ" dirty="0" smtClean="0"/>
              <a:t>Spolupráce se školami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2132856"/>
            <a:ext cx="7992888" cy="4392488"/>
          </a:xfrm>
        </p:spPr>
        <p:txBody>
          <a:bodyPr>
            <a:normAutofit/>
          </a:bodyPr>
          <a:lstStyle/>
          <a:p>
            <a:r>
              <a:rPr lang="cs-CZ" dirty="0" smtClean="0"/>
              <a:t>45 </a:t>
            </a:r>
            <a:r>
              <a:rPr lang="cs-CZ" dirty="0"/>
              <a:t>fakultních škol</a:t>
            </a:r>
          </a:p>
          <a:p>
            <a:r>
              <a:rPr lang="cs-CZ" dirty="0"/>
              <a:t>s</a:t>
            </a:r>
            <a:r>
              <a:rPr lang="cs-CZ" dirty="0" smtClean="0"/>
              <a:t> 9 fakultními školami jsme uzavřeli smlouvy o spolupráci na projektech (IROP) </a:t>
            </a:r>
          </a:p>
          <a:p>
            <a:r>
              <a:rPr lang="cs-CZ" dirty="0"/>
              <a:t>p</a:t>
            </a:r>
            <a:r>
              <a:rPr lang="cs-CZ" dirty="0" smtClean="0"/>
              <a:t>ro všechny: popularizační </a:t>
            </a:r>
            <a:r>
              <a:rPr lang="cs-CZ" dirty="0"/>
              <a:t>přednášky, besedy, pedagogický výzkum, pedagogické praxe, spolupráce na projektech…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655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Nabídka aktivit pro školy a pro žáky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00808"/>
            <a:ext cx="302433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-6856" y="5183149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dirty="0" smtClean="0">
                <a:solidFill>
                  <a:prstClr val="black"/>
                </a:solidFill>
                <a:ea typeface="+mj-ea"/>
                <a:cs typeface="+mj-cs"/>
                <a:hlinkClick r:id="rId3"/>
              </a:rPr>
              <a:t>www.prf.upol.cz/verejnost/akce-brozury</a:t>
            </a:r>
            <a:r>
              <a:rPr lang="cs-CZ" sz="3600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cs-CZ" sz="4400" b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cs-CZ" sz="4400" b="1" dirty="0">
                <a:solidFill>
                  <a:prstClr val="black"/>
                </a:solidFill>
                <a:ea typeface="+mj-ea"/>
                <a:cs typeface="+mj-cs"/>
              </a:rPr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968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cs-CZ" sz="3600" b="1" dirty="0" smtClean="0">
                <a:solidFill>
                  <a:prstClr val="black"/>
                </a:solidFill>
                <a:hlinkClick r:id="rId2"/>
              </a:rPr>
              <a:t>www.prf.upol.cz/verejnost/akce-brozury</a:t>
            </a:r>
            <a:r>
              <a:rPr lang="cs-CZ" sz="3600" b="1" dirty="0" smtClean="0">
                <a:solidFill>
                  <a:prstClr val="black"/>
                </a:solidFill>
              </a:rPr>
              <a:t> </a:t>
            </a:r>
            <a:r>
              <a:rPr lang="cs-CZ" b="1" dirty="0"/>
              <a:t/>
            </a:r>
            <a:br>
              <a:rPr lang="cs-CZ" b="1" dirty="0"/>
            </a:br>
            <a:r>
              <a:rPr lang="cs-CZ" b="1" dirty="0" smtClean="0"/>
              <a:t/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12400" y="948690"/>
            <a:ext cx="8999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latin typeface="DederonSLOT-SemiBold"/>
              </a:rPr>
              <a:t>Ukázka z </a:t>
            </a:r>
            <a:r>
              <a:rPr lang="cs-CZ" sz="2400" b="1" i="1" dirty="0" smtClean="0">
                <a:latin typeface="DederonSLOT-SemiBold"/>
              </a:rPr>
              <a:t>Poznávejte Přírodu</a:t>
            </a:r>
            <a:r>
              <a:rPr lang="cs-CZ" sz="2400" b="1" dirty="0" smtClean="0">
                <a:latin typeface="DederonSLOT-SemiBold"/>
              </a:rPr>
              <a:t>:</a:t>
            </a:r>
          </a:p>
          <a:p>
            <a:endParaRPr lang="cs-CZ" sz="2400" b="1" dirty="0">
              <a:solidFill>
                <a:srgbClr val="FF4D00"/>
              </a:solidFill>
              <a:latin typeface="DederonSLOT-SemiBold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12400" y="1779687"/>
            <a:ext cx="89999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rgbClr val="FF4D00"/>
                </a:solidFill>
                <a:latin typeface="DederonSLOT-SemiBold"/>
              </a:rPr>
              <a:t>VĚDY O ZEMI</a:t>
            </a:r>
          </a:p>
          <a:p>
            <a:r>
              <a:rPr lang="cs-CZ" sz="2400" dirty="0" smtClean="0">
                <a:solidFill>
                  <a:srgbClr val="333333"/>
                </a:solidFill>
                <a:latin typeface="Wingdings2"/>
              </a:rPr>
              <a:t></a:t>
            </a:r>
            <a:r>
              <a:rPr lang="cs-CZ" sz="2400" b="1" dirty="0" smtClean="0">
                <a:solidFill>
                  <a:srgbClr val="333333"/>
                </a:solidFill>
                <a:latin typeface="Calibri-Bold"/>
              </a:rPr>
              <a:t>KATEDRA </a:t>
            </a:r>
            <a:r>
              <a:rPr lang="cs-CZ" sz="2400" b="1" dirty="0">
                <a:solidFill>
                  <a:srgbClr val="333333"/>
                </a:solidFill>
                <a:latin typeface="Calibri-Bold"/>
              </a:rPr>
              <a:t>GEOGRAFIE</a:t>
            </a:r>
          </a:p>
          <a:p>
            <a:r>
              <a:rPr lang="cs-CZ" sz="2400" i="1" dirty="0">
                <a:solidFill>
                  <a:srgbClr val="333333"/>
                </a:solidFill>
                <a:latin typeface="Calibri-Italic"/>
              </a:rPr>
              <a:t>dr. Jan </a:t>
            </a:r>
            <a:r>
              <a:rPr lang="cs-CZ" sz="2400" i="1" dirty="0" err="1">
                <a:solidFill>
                  <a:srgbClr val="333333"/>
                </a:solidFill>
                <a:latin typeface="Calibri-Italic"/>
              </a:rPr>
              <a:t>Hercik</a:t>
            </a:r>
            <a:r>
              <a:rPr lang="cs-CZ" sz="2400" i="1" dirty="0">
                <a:solidFill>
                  <a:srgbClr val="333333"/>
                </a:solidFill>
                <a:latin typeface="Calibri-Italic"/>
              </a:rPr>
              <a:t>, </a:t>
            </a:r>
            <a:r>
              <a:rPr lang="cs-CZ" sz="2400" i="1" dirty="0" smtClean="0">
                <a:solidFill>
                  <a:srgbClr val="333333"/>
                </a:solidFill>
                <a:latin typeface="Calibri-Italic"/>
                <a:hlinkClick r:id="rId3"/>
              </a:rPr>
              <a:t>jan.hercik@upol.cz</a:t>
            </a:r>
            <a:endParaRPr lang="cs-CZ" sz="2400" i="1" dirty="0" smtClean="0">
              <a:solidFill>
                <a:srgbClr val="333333"/>
              </a:solidFill>
              <a:latin typeface="Calibri-Italic"/>
            </a:endParaRPr>
          </a:p>
          <a:p>
            <a:r>
              <a:rPr lang="pl-PL" sz="2800" b="1" dirty="0" smtClean="0">
                <a:solidFill>
                  <a:srgbClr val="FF4D00"/>
                </a:solidFill>
                <a:latin typeface="DederonSDOT-Bold"/>
              </a:rPr>
              <a:t>Jak </a:t>
            </a:r>
            <a:r>
              <a:rPr lang="pl-PL" sz="2800" b="1" dirty="0">
                <a:solidFill>
                  <a:srgbClr val="FF4D00"/>
                </a:solidFill>
                <a:latin typeface="DederonSDOT-Bold"/>
              </a:rPr>
              <a:t>se žilo v naší obci</a:t>
            </a:r>
          </a:p>
          <a:p>
            <a:r>
              <a:rPr lang="cs-CZ" sz="2800" dirty="0">
                <a:solidFill>
                  <a:srgbClr val="333333"/>
                </a:solidFill>
              </a:rPr>
              <a:t>Naše obce prošly během svého vývoje celou řadou změn. Řada míst se proměnila prakticky k </a:t>
            </a:r>
            <a:r>
              <a:rPr lang="cs-CZ" sz="2800" dirty="0" smtClean="0">
                <a:solidFill>
                  <a:srgbClr val="333333"/>
                </a:solidFill>
              </a:rPr>
              <a:t>nepoznání, některá </a:t>
            </a:r>
            <a:r>
              <a:rPr lang="cs-CZ" sz="2800" dirty="0">
                <a:solidFill>
                  <a:srgbClr val="333333"/>
                </a:solidFill>
              </a:rPr>
              <a:t>si svou podobu zachovávají již desítky či stovky let. Při tomto terénním cvičení zjistíme, jak se </a:t>
            </a:r>
            <a:r>
              <a:rPr lang="cs-CZ" sz="2800" dirty="0" smtClean="0">
                <a:solidFill>
                  <a:srgbClr val="333333"/>
                </a:solidFill>
              </a:rPr>
              <a:t>nejvýznamnější </a:t>
            </a:r>
            <a:r>
              <a:rPr lang="pl-PL" sz="2800" dirty="0" smtClean="0">
                <a:solidFill>
                  <a:srgbClr val="333333"/>
                </a:solidFill>
              </a:rPr>
              <a:t>lokality </a:t>
            </a:r>
            <a:r>
              <a:rPr lang="pl-PL" sz="2800" dirty="0">
                <a:solidFill>
                  <a:srgbClr val="333333"/>
                </a:solidFill>
              </a:rPr>
              <a:t>našich měst proměnily, a to jak po stránce architektonické, tak i života, který se v </a:t>
            </a:r>
            <a:r>
              <a:rPr lang="pl-PL" sz="2800" dirty="0" smtClean="0">
                <a:solidFill>
                  <a:srgbClr val="333333"/>
                </a:solidFill>
              </a:rPr>
              <a:t>nich </a:t>
            </a:r>
            <a:r>
              <a:rPr lang="cs-CZ" sz="2800" dirty="0" smtClean="0">
                <a:solidFill>
                  <a:srgbClr val="333333"/>
                </a:solidFill>
              </a:rPr>
              <a:t>odehrával </a:t>
            </a:r>
            <a:r>
              <a:rPr lang="cs-CZ" sz="2800" dirty="0">
                <a:solidFill>
                  <a:srgbClr val="333333"/>
                </a:solidFill>
              </a:rPr>
              <a:t>a odehrává. Terénní cvičení o délce 45 až 90 minut je určené pro žáky </a:t>
            </a:r>
            <a:r>
              <a:rPr lang="cs-CZ" sz="2800" dirty="0" smtClean="0">
                <a:solidFill>
                  <a:srgbClr val="333333"/>
                </a:solidFill>
              </a:rPr>
              <a:t>2.stupně ZŠ a 1. a 2.ročníku SŠ.</a:t>
            </a:r>
            <a:endParaRPr lang="cs-CZ" sz="24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01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cs-CZ" dirty="0" smtClean="0"/>
              <a:t>Prohlídky, exkurze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5184576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4400" dirty="0"/>
              <a:t>p</a:t>
            </a:r>
            <a:r>
              <a:rPr lang="cs-CZ" sz="4400" dirty="0" smtClean="0"/>
              <a:t>ořádají:</a:t>
            </a:r>
          </a:p>
          <a:p>
            <a:r>
              <a:rPr lang="cs-CZ" dirty="0" smtClean="0"/>
              <a:t>jednotlivé katedry na </a:t>
            </a:r>
            <a:r>
              <a:rPr lang="cs-CZ" dirty="0" err="1" smtClean="0"/>
              <a:t>Envelopě</a:t>
            </a:r>
            <a:r>
              <a:rPr lang="cs-CZ" dirty="0" smtClean="0"/>
              <a:t> (17. listopadu 12)</a:t>
            </a:r>
          </a:p>
          <a:p>
            <a:r>
              <a:rPr lang="cs-CZ" dirty="0" smtClean="0"/>
              <a:t>vědecká centra v </a:t>
            </a:r>
            <a:r>
              <a:rPr lang="cs-CZ" dirty="0" err="1" smtClean="0"/>
              <a:t>Holici</a:t>
            </a:r>
            <a:r>
              <a:rPr lang="cs-CZ" dirty="0" smtClean="0"/>
              <a:t> (Šlechtitelů)</a:t>
            </a:r>
          </a:p>
          <a:p>
            <a:r>
              <a:rPr lang="cs-CZ" dirty="0" smtClean="0"/>
              <a:t>Botanická zahrada (u Smetanových sadů)</a:t>
            </a:r>
          </a:p>
          <a:p>
            <a:r>
              <a:rPr lang="cs-CZ" dirty="0" smtClean="0"/>
              <a:t>Pevnost poznání (Korunní pevnůstka)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616" y="1556792"/>
            <a:ext cx="2852737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441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Výukové programy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525963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v</a:t>
            </a:r>
            <a:r>
              <a:rPr lang="cs-CZ" dirty="0" smtClean="0"/>
              <a:t>iz Poznávejte Přírodu! – přednášky, pokusy</a:t>
            </a:r>
          </a:p>
          <a:p>
            <a:r>
              <a:rPr lang="cs-CZ" dirty="0"/>
              <a:t>n</a:t>
            </a:r>
            <a:r>
              <a:rPr lang="cs-CZ" dirty="0" smtClean="0"/>
              <a:t>ázev, kontaktní osoby, stručný obsah, délka kurzu, případně doporučená cílová skupina</a:t>
            </a:r>
          </a:p>
          <a:p>
            <a:r>
              <a:rPr lang="cs-CZ" dirty="0"/>
              <a:t>l</a:t>
            </a:r>
            <a:r>
              <a:rPr lang="cs-CZ" dirty="0" smtClean="0"/>
              <a:t>ze „ušít“ přímo na míru pro potřebu školy – nutná domluva se zástupcem katedry</a:t>
            </a:r>
            <a:endParaRPr lang="cs-CZ" dirty="0"/>
          </a:p>
        </p:txBody>
      </p:sp>
      <p:pic>
        <p:nvPicPr>
          <p:cNvPr id="3074" name="Picture 2" descr="C:\Users\saradinm\Desktop\prez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981" y="1814308"/>
            <a:ext cx="2945206" cy="202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aradinm\Desktop\prez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981" y="3861048"/>
            <a:ext cx="2945206" cy="220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05708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536</Words>
  <Application>Microsoft Office PowerPoint</Application>
  <PresentationFormat>Předvádění na obrazovce (4:3)</PresentationFormat>
  <Paragraphs>93</Paragraphs>
  <Slides>18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Motiv systému Office</vt:lpstr>
      <vt:lpstr>Prezentace aplikace PowerPoint</vt:lpstr>
      <vt:lpstr>PřF UP v číslech</vt:lpstr>
      <vt:lpstr>Co lze na PřF studovat</vt:lpstr>
      <vt:lpstr>Více o PřF UP</vt:lpstr>
      <vt:lpstr>Spolupráce se školami</vt:lpstr>
      <vt:lpstr>Nabídka aktivit pro školy a pro žáky</vt:lpstr>
      <vt:lpstr>www.prf.upol.cz/verejnost/akce-brozury   </vt:lpstr>
      <vt:lpstr>Prohlídky, exkurze</vt:lpstr>
      <vt:lpstr>Výukové programy </vt:lpstr>
      <vt:lpstr>Pobyty na fakultě</vt:lpstr>
      <vt:lpstr>Přednášky významných vědců </vt:lpstr>
      <vt:lpstr>Bruno Leibundgut  21. března od 14:00 v aule PřF </vt:lpstr>
      <vt:lpstr>Popularizační akce</vt:lpstr>
      <vt:lpstr>Pevnost poznání</vt:lpstr>
      <vt:lpstr>Poradenství a kontakt</vt:lpstr>
      <vt:lpstr>Významné akce před námi</vt:lpstr>
      <vt:lpstr>Péče o talentované žáky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Mgr. Dagmar Petrželová</dc:creator>
  <cp:lastModifiedBy>Pepa</cp:lastModifiedBy>
  <cp:revision>41</cp:revision>
  <dcterms:created xsi:type="dcterms:W3CDTF">2016-11-02T17:54:06Z</dcterms:created>
  <dcterms:modified xsi:type="dcterms:W3CDTF">2017-03-19T17:08:13Z</dcterms:modified>
</cp:coreProperties>
</file>