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7" r:id="rId3"/>
    <p:sldId id="269" r:id="rId4"/>
    <p:sldId id="270" r:id="rId5"/>
    <p:sldId id="268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  <p:sldId id="281" r:id="rId16"/>
    <p:sldId id="282" r:id="rId17"/>
    <p:sldId id="284" r:id="rId18"/>
    <p:sldId id="283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133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b.vlacilova@olkraj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944216"/>
          </a:xfrm>
        </p:spPr>
        <p:txBody>
          <a:bodyPr>
            <a:normAutofit fontScale="92500" lnSpcReduction="20000"/>
          </a:bodyPr>
          <a:lstStyle/>
          <a:p>
            <a:endParaRPr lang="cs-CZ" sz="2000" dirty="0"/>
          </a:p>
          <a:p>
            <a:r>
              <a:rPr lang="cs-CZ" sz="2800" dirty="0"/>
              <a:t>W</a:t>
            </a:r>
            <a:r>
              <a:rPr lang="cs-CZ" sz="2800" dirty="0" smtClean="0"/>
              <a:t>orkshop k tvorbě KAP 2019-2021</a:t>
            </a:r>
          </a:p>
          <a:p>
            <a:r>
              <a:rPr lang="cs-CZ" sz="2800" dirty="0" smtClean="0"/>
              <a:t>Olomouc 21. 10. 2019</a:t>
            </a:r>
          </a:p>
          <a:p>
            <a:endParaRPr lang="cs-CZ" sz="2800" dirty="0" smtClean="0"/>
          </a:p>
          <a:p>
            <a:r>
              <a:rPr lang="cs-CZ" sz="2000" dirty="0" smtClean="0"/>
              <a:t>RNDr. Bronislava Vláčilová, věcná manažerka projektu KAP</a:t>
            </a:r>
          </a:p>
          <a:p>
            <a:endParaRPr lang="cs-CZ" sz="2800" dirty="0"/>
          </a:p>
          <a:p>
            <a:endParaRPr lang="cs-CZ" sz="2800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pl-PL" sz="4000" dirty="0" smtClean="0">
                <a:latin typeface="Calibri" panose="020F0502020204030204" pitchFamily="34" charset="0"/>
              </a:rPr>
              <a:t>Aktivity k implementaci </a:t>
            </a:r>
            <a:br>
              <a:rPr lang="pl-PL" sz="4000" dirty="0" smtClean="0">
                <a:latin typeface="Calibri" panose="020F0502020204030204" pitchFamily="34" charset="0"/>
              </a:rPr>
            </a:br>
            <a:r>
              <a:rPr lang="pl-PL" sz="4000" dirty="0" smtClean="0">
                <a:latin typeface="Calibri" panose="020F0502020204030204" pitchFamily="34" charset="0"/>
              </a:rPr>
              <a:t>KAP 2019-2021</a:t>
            </a:r>
            <a:r>
              <a:rPr lang="cs-CZ" sz="4000" dirty="0" smtClean="0">
                <a:latin typeface="Calibri" panose="020F0502020204030204" pitchFamily="34" charset="0"/>
              </a:rPr>
              <a:t/>
            </a:r>
            <a:br>
              <a:rPr lang="cs-CZ" sz="4000" dirty="0" smtClean="0">
                <a:latin typeface="Calibri" panose="020F0502020204030204" pitchFamily="34" charset="0"/>
              </a:rPr>
            </a:br>
            <a:endParaRPr lang="cs-CZ" sz="27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89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Předčasné odchody </a:t>
            </a:r>
            <a:br>
              <a:rPr lang="cs-CZ" sz="3200" b="1" dirty="0" smtClean="0"/>
            </a:br>
            <a:r>
              <a:rPr lang="cs-CZ" sz="3200" b="1" dirty="0" smtClean="0"/>
              <a:t>ze vzdělávání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Zřízení krajského metodického centra pro členy školních poradenských </a:t>
            </a:r>
            <a:r>
              <a:rPr lang="cs-CZ" dirty="0" smtClean="0"/>
              <a:t>pracovišť </a:t>
            </a:r>
          </a:p>
          <a:p>
            <a:r>
              <a:rPr lang="cs-CZ" dirty="0" smtClean="0"/>
              <a:t>Nastavení </a:t>
            </a:r>
            <a:r>
              <a:rPr lang="cs-CZ" dirty="0"/>
              <a:t>systému metodické podpory ŠPP také směrem k menším ZŠ a vybraným OU, </a:t>
            </a:r>
            <a:r>
              <a:rPr lang="cs-CZ" dirty="0" smtClean="0"/>
              <a:t>SOU</a:t>
            </a:r>
          </a:p>
          <a:p>
            <a:r>
              <a:rPr lang="cs-CZ" dirty="0" smtClean="0"/>
              <a:t>Sdílení </a:t>
            </a:r>
            <a:r>
              <a:rPr lang="cs-CZ" dirty="0"/>
              <a:t>úvazku školního psychologa, školního speciálního pedagoga, případně školního sociálního </a:t>
            </a:r>
            <a:r>
              <a:rPr lang="cs-CZ" dirty="0" smtClean="0"/>
              <a:t>pedagoga </a:t>
            </a:r>
          </a:p>
          <a:p>
            <a:r>
              <a:rPr lang="cs-CZ" dirty="0" smtClean="0"/>
              <a:t>Spolupráce </a:t>
            </a:r>
            <a:r>
              <a:rPr lang="cs-CZ" dirty="0"/>
              <a:t>s PPP a SPC </a:t>
            </a:r>
            <a:r>
              <a:rPr lang="cs-CZ" dirty="0" smtClean="0"/>
              <a:t>OK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0183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Odborné praxe </a:t>
            </a:r>
            <a:br>
              <a:rPr lang="cs-CZ" b="1" dirty="0" smtClean="0"/>
            </a:br>
            <a:r>
              <a:rPr lang="cs-CZ" b="1" dirty="0" smtClean="0"/>
              <a:t>na střední pedagogické škole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Centrum </a:t>
            </a:r>
            <a:r>
              <a:rPr lang="cs-CZ" dirty="0"/>
              <a:t>podpory odborných praxí a výměny zkušeností na střední pedagogické škole Přerov poskytující metodickou podporu budoucím i stávajícím pedagogům MŠ</a:t>
            </a:r>
          </a:p>
        </p:txBody>
      </p:sp>
    </p:spTree>
    <p:extLst>
      <p:ext uri="{BB962C8B-B14F-4D97-AF65-F5344CB8AC3E}">
        <p14:creationId xmlns:p14="http://schemas.microsoft.com/office/powerpoint/2010/main" val="3477803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Mobility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Zahraniční mobility pedagogických pracovníků škol </a:t>
            </a:r>
            <a:endParaRPr lang="cs-CZ" dirty="0" smtClean="0"/>
          </a:p>
          <a:p>
            <a:r>
              <a:rPr lang="cs-CZ" dirty="0" smtClean="0"/>
              <a:t>Podporováno </a:t>
            </a:r>
            <a:r>
              <a:rPr lang="cs-CZ" dirty="0"/>
              <a:t>bude stínování učitelů v hostitelské škole či školském poradenském zařízení, řízené debaty a konzultace s pedagogickými pracovníky a schůzky s dětmi, žáky, studenty a učiteli a dalšími pracovníky ve vzdělávání v </a:t>
            </a:r>
            <a:r>
              <a:rPr lang="cs-CZ" dirty="0" smtClean="0"/>
              <a:t>zahraničí </a:t>
            </a:r>
          </a:p>
          <a:p>
            <a:r>
              <a:rPr lang="cs-CZ" dirty="0" smtClean="0"/>
              <a:t>Tato </a:t>
            </a:r>
            <a:r>
              <a:rPr lang="cs-CZ" dirty="0"/>
              <a:t>aktivita bude určena pedagogům zapojeným do některé </a:t>
            </a:r>
            <a:r>
              <a:rPr lang="cs-CZ" dirty="0" smtClean="0"/>
              <a:t>z </a:t>
            </a:r>
            <a:r>
              <a:rPr lang="cs-CZ" dirty="0" smtClean="0"/>
              <a:t>výše uvedených </a:t>
            </a:r>
            <a:r>
              <a:rPr lang="cs-CZ" dirty="0" smtClean="0"/>
              <a:t>aktivit </a:t>
            </a:r>
            <a:endParaRPr lang="cs-CZ" dirty="0"/>
          </a:p>
          <a:p>
            <a:r>
              <a:rPr lang="cs-CZ" dirty="0"/>
              <a:t>Škola, která bude vysílat svého pracovníka na mobilitu, bude jen pro tuto aktivitu finančním partnerem projektu formou jednotkových nákladů (šablona</a:t>
            </a:r>
            <a:r>
              <a:rPr lang="cs-CZ" dirty="0" smtClean="0"/>
              <a:t>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161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Šablony </a:t>
            </a:r>
            <a:br>
              <a:rPr lang="cs-CZ" sz="3200" b="1" dirty="0" smtClean="0"/>
            </a:br>
            <a:r>
              <a:rPr lang="cs-CZ" sz="3200" b="1" dirty="0" smtClean="0"/>
              <a:t>k implementaci KAP 2019-2021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 smtClean="0"/>
              <a:t>Personální </a:t>
            </a:r>
            <a:r>
              <a:rPr lang="cs-CZ" b="1" dirty="0"/>
              <a:t>šablony:</a:t>
            </a:r>
          </a:p>
          <a:p>
            <a:pPr marL="800100" lvl="2" indent="0">
              <a:buNone/>
            </a:pPr>
            <a:r>
              <a:rPr lang="cs-CZ" dirty="0"/>
              <a:t>-	Kariérový poradce</a:t>
            </a:r>
          </a:p>
          <a:p>
            <a:pPr marL="800100" lvl="2" indent="0">
              <a:buNone/>
            </a:pPr>
            <a:r>
              <a:rPr lang="cs-CZ" dirty="0"/>
              <a:t>-	Školní psycholog</a:t>
            </a:r>
          </a:p>
          <a:p>
            <a:pPr marL="800100" lvl="2" indent="0">
              <a:buNone/>
            </a:pPr>
            <a:r>
              <a:rPr lang="cs-CZ" dirty="0"/>
              <a:t>-	Koordinátor spolupráce škola x praxe</a:t>
            </a:r>
          </a:p>
          <a:p>
            <a:pPr marL="800100" lvl="2" indent="0">
              <a:buNone/>
            </a:pPr>
            <a:r>
              <a:rPr lang="cs-CZ" dirty="0"/>
              <a:t>-	Školní asistent pro domovy mládeže</a:t>
            </a:r>
          </a:p>
          <a:p>
            <a:pPr marL="800100" lvl="2" indent="0">
              <a:buNone/>
            </a:pPr>
            <a:r>
              <a:rPr lang="cs-CZ" dirty="0"/>
              <a:t>-	Jazykový asistent </a:t>
            </a:r>
          </a:p>
          <a:p>
            <a:pPr marL="800100" lvl="2" indent="0">
              <a:buNone/>
            </a:pPr>
            <a:r>
              <a:rPr lang="cs-CZ" dirty="0"/>
              <a:t>-	Speciální pedagog</a:t>
            </a:r>
          </a:p>
          <a:p>
            <a:pPr marL="800100" lvl="2" indent="0">
              <a:buNone/>
            </a:pPr>
            <a:r>
              <a:rPr lang="cs-CZ" dirty="0"/>
              <a:t>-	Sociální pedagog </a:t>
            </a:r>
          </a:p>
          <a:p>
            <a:pPr marL="800100" lvl="2" indent="0">
              <a:buNone/>
            </a:pPr>
            <a:r>
              <a:rPr lang="cs-CZ" dirty="0"/>
              <a:t>-	Koordinátor podpory nadání</a:t>
            </a:r>
          </a:p>
          <a:p>
            <a:pPr marL="800100" lvl="2" indent="0">
              <a:buNone/>
            </a:pPr>
            <a:r>
              <a:rPr lang="cs-CZ" dirty="0"/>
              <a:t>-	IT asistent učitele do výuky</a:t>
            </a:r>
          </a:p>
          <a:p>
            <a:pPr marL="800100" lvl="2" indent="0">
              <a:buNone/>
            </a:pPr>
            <a:r>
              <a:rPr lang="cs-CZ" dirty="0"/>
              <a:t>-	Koordinátor podnikavosti na SŠ, VOŠ </a:t>
            </a:r>
          </a:p>
          <a:p>
            <a:pPr marL="800100" lvl="2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4619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Šablony </a:t>
            </a:r>
            <a:br>
              <a:rPr lang="cs-CZ" sz="3200" b="1" dirty="0" smtClean="0"/>
            </a:br>
            <a:r>
              <a:rPr lang="cs-CZ" sz="3200" b="1" dirty="0" smtClean="0"/>
              <a:t>k implementaci KAP 2019-2021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Spolupráce</a:t>
            </a:r>
            <a:r>
              <a:rPr lang="cs-CZ" b="1" dirty="0"/>
              <a:t>, navazování partnerství, síťování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pedagogů (sdílení zkušeností, dobré praxe, …) 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škol SŠ a SŠ, SŠ a ZŠ, SŠ a VOŠ/VŠ  apod.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učitele s asistentem pedagoga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školy (pedagoga) s odborníkem z praxe </a:t>
            </a:r>
            <a:r>
              <a:rPr lang="cs-CZ" dirty="0" smtClean="0"/>
              <a:t> 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(</a:t>
            </a:r>
            <a:r>
              <a:rPr lang="cs-CZ" dirty="0"/>
              <a:t>zaměstnavatel, VŠ, instituce, IT, …) 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se školami stejného zaměření v zahraničí</a:t>
            </a:r>
          </a:p>
          <a:p>
            <a:pPr marL="0" indent="0">
              <a:buNone/>
            </a:pPr>
            <a:r>
              <a:rPr lang="cs-CZ" dirty="0" smtClean="0"/>
              <a:t>- Spolupráce </a:t>
            </a:r>
            <a:r>
              <a:rPr lang="cs-CZ" dirty="0"/>
              <a:t>škol a </a:t>
            </a:r>
            <a:r>
              <a:rPr lang="cs-CZ" dirty="0" smtClean="0"/>
              <a:t>zaměstnavatelů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</a:t>
            </a:r>
            <a:r>
              <a:rPr lang="cs-CZ" dirty="0"/>
              <a:t>(odborné praxe žáků, stáže pedagogů, …)</a:t>
            </a:r>
          </a:p>
          <a:p>
            <a:pPr marL="0" indent="0">
              <a:buNone/>
            </a:pPr>
            <a:r>
              <a:rPr lang="cs-CZ" dirty="0" smtClean="0"/>
              <a:t>- Tandemová </a:t>
            </a:r>
            <a:r>
              <a:rPr lang="cs-CZ" dirty="0"/>
              <a:t>výuka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(</a:t>
            </a:r>
            <a:r>
              <a:rPr lang="cs-CZ" dirty="0"/>
              <a:t>s odborníkem z praxe, s rodilým mluvčím, …)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2615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Šablony </a:t>
            </a:r>
            <a:br>
              <a:rPr lang="cs-CZ" sz="3200" b="1" dirty="0" smtClean="0"/>
            </a:br>
            <a:r>
              <a:rPr lang="cs-CZ" sz="3200" b="1" dirty="0" smtClean="0"/>
              <a:t>k implementaci KAP 2019-2021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/>
              <a:t>Podpora </a:t>
            </a:r>
            <a:r>
              <a:rPr lang="cs-CZ" b="1" dirty="0"/>
              <a:t>rozvoje </a:t>
            </a:r>
            <a:r>
              <a:rPr lang="cs-CZ" b="1" dirty="0" smtClean="0"/>
              <a:t>gramotností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-	Matematická </a:t>
            </a:r>
          </a:p>
          <a:p>
            <a:pPr marL="0" indent="0">
              <a:buNone/>
            </a:pPr>
            <a:r>
              <a:rPr lang="cs-CZ" dirty="0"/>
              <a:t>-	Finanční</a:t>
            </a:r>
          </a:p>
          <a:p>
            <a:pPr marL="0" indent="0">
              <a:buNone/>
            </a:pPr>
            <a:r>
              <a:rPr lang="cs-CZ" dirty="0"/>
              <a:t>-	Čtenářská</a:t>
            </a:r>
          </a:p>
          <a:p>
            <a:pPr marL="0" indent="0">
              <a:buNone/>
            </a:pPr>
            <a:r>
              <a:rPr lang="cs-CZ" dirty="0"/>
              <a:t>-	Digitální</a:t>
            </a:r>
          </a:p>
          <a:p>
            <a:pPr marL="0" indent="0">
              <a:buNone/>
            </a:pPr>
            <a:r>
              <a:rPr lang="cs-CZ" dirty="0"/>
              <a:t>-	Pohybová (obecně včetně žáků se SVP)</a:t>
            </a:r>
          </a:p>
          <a:p>
            <a:pPr marL="0" indent="0">
              <a:buNone/>
            </a:pPr>
            <a:r>
              <a:rPr lang="cs-CZ" dirty="0"/>
              <a:t>-	Sociální</a:t>
            </a:r>
          </a:p>
          <a:p>
            <a:pPr marL="0" indent="0">
              <a:buNone/>
            </a:pPr>
            <a:r>
              <a:rPr lang="cs-CZ" dirty="0"/>
              <a:t>-	Jazyková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7787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Šablony </a:t>
            </a:r>
            <a:br>
              <a:rPr lang="cs-CZ" sz="3200" b="1" dirty="0" smtClean="0"/>
            </a:br>
            <a:r>
              <a:rPr lang="cs-CZ" sz="3200" b="1" dirty="0" smtClean="0"/>
              <a:t>k implementaci KAP 2019-2021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Další šablony:</a:t>
            </a:r>
            <a:endParaRPr lang="cs-CZ" b="1" dirty="0"/>
          </a:p>
          <a:p>
            <a:pPr marL="400050" lvl="1" indent="0">
              <a:buNone/>
            </a:pPr>
            <a:r>
              <a:rPr lang="cs-CZ" dirty="0"/>
              <a:t>-	Školní kluby</a:t>
            </a:r>
          </a:p>
          <a:p>
            <a:pPr marL="400050" lvl="1" indent="0">
              <a:buNone/>
            </a:pPr>
            <a:r>
              <a:rPr lang="cs-CZ" dirty="0"/>
              <a:t>-	Doučování</a:t>
            </a:r>
          </a:p>
          <a:p>
            <a:pPr marL="400050" lvl="1" indent="0">
              <a:buNone/>
            </a:pPr>
            <a:r>
              <a:rPr lang="cs-CZ" dirty="0"/>
              <a:t>-	Projektové dny ve škole</a:t>
            </a:r>
          </a:p>
          <a:p>
            <a:pPr marL="400050" lvl="1" indent="0">
              <a:buNone/>
            </a:pPr>
            <a:r>
              <a:rPr lang="cs-CZ" dirty="0"/>
              <a:t>-	Projektové dny mimo školu</a:t>
            </a:r>
          </a:p>
          <a:p>
            <a:pPr marL="400050" lvl="1" indent="0">
              <a:buNone/>
            </a:pPr>
            <a:r>
              <a:rPr lang="cs-CZ" dirty="0"/>
              <a:t>-	Klima třídy (inkluze, primární prevence …)</a:t>
            </a:r>
          </a:p>
          <a:p>
            <a:pPr marL="400050" lvl="1" indent="0">
              <a:buNone/>
            </a:pPr>
            <a:r>
              <a:rPr lang="cs-CZ" dirty="0"/>
              <a:t>-	Normalizovaná úprava písemností (forma </a:t>
            </a:r>
            <a:r>
              <a:rPr lang="cs-CZ" dirty="0" smtClean="0"/>
              <a:t>i obsah</a:t>
            </a:r>
            <a:r>
              <a:rPr lang="cs-CZ" dirty="0"/>
              <a:t>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1686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Rekapitulace k IKAP 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Dnes ROK projednává zahájení přípravy projektové žádosti</a:t>
            </a:r>
          </a:p>
          <a:p>
            <a:r>
              <a:rPr lang="cs-CZ" dirty="0" smtClean="0"/>
              <a:t>31.10.2019 vyhlášení výzvy z MŠMT</a:t>
            </a:r>
          </a:p>
          <a:p>
            <a:r>
              <a:rPr lang="cs-CZ" dirty="0" smtClean="0"/>
              <a:t>Zahájení realizace  - plán k 1. 11. 2020</a:t>
            </a:r>
          </a:p>
          <a:p>
            <a:r>
              <a:rPr lang="cs-CZ" dirty="0" smtClean="0"/>
              <a:t>Rozpočet – až 228 mil. Kč</a:t>
            </a:r>
          </a:p>
          <a:p>
            <a:r>
              <a:rPr lang="cs-CZ" dirty="0" smtClean="0"/>
              <a:t>Kraj jako příjemce + partner /partneři odpovědný za věcné aktivity projektu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2190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</a:t>
            </a:r>
            <a:r>
              <a:rPr lang="cs-CZ" smtClean="0"/>
              <a:t>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RNDr. Bronislava Vláčilová, věcná </a:t>
            </a:r>
            <a:r>
              <a:rPr lang="cs-CZ" dirty="0" smtClean="0"/>
              <a:t>manažerka</a:t>
            </a:r>
          </a:p>
          <a:p>
            <a:r>
              <a:rPr lang="cs-CZ" dirty="0" smtClean="0">
                <a:hlinkClick r:id="rId2"/>
              </a:rPr>
              <a:t>b.vlacilova@olkraj.cz</a:t>
            </a:r>
            <a:r>
              <a:rPr lang="cs-CZ" dirty="0" smtClean="0"/>
              <a:t> 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8836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2800" b="1" dirty="0" smtClean="0"/>
              <a:t>Školská inkluzívní koncepce kraje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Povinná příloha projektové žádosti na IKAP II</a:t>
            </a:r>
          </a:p>
          <a:p>
            <a:r>
              <a:rPr lang="cs-CZ" dirty="0" smtClean="0"/>
              <a:t>Metodika pro rovné příležitosti ve vzdělávání</a:t>
            </a:r>
          </a:p>
          <a:p>
            <a:r>
              <a:rPr lang="cs-CZ" dirty="0" smtClean="0"/>
              <a:t>Tvorba v RT KAP + </a:t>
            </a:r>
            <a:r>
              <a:rPr lang="cs-CZ" dirty="0" err="1" smtClean="0"/>
              <a:t>OdKV</a:t>
            </a:r>
            <a:r>
              <a:rPr lang="cs-CZ" dirty="0" smtClean="0"/>
              <a:t> OŠM</a:t>
            </a:r>
          </a:p>
          <a:p>
            <a:r>
              <a:rPr lang="cs-CZ" dirty="0" smtClean="0"/>
              <a:t>Připomínkové řízení – sociální odbor, ÚP, PPP a SPC, ASZ, zástupci projektu APIV B , ….</a:t>
            </a:r>
          </a:p>
          <a:p>
            <a:r>
              <a:rPr lang="cs-CZ" dirty="0" smtClean="0"/>
              <a:t>Platforma hodnotitelů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330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Krajský projekt IKAP 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Cílem projektu je </a:t>
            </a:r>
            <a:r>
              <a:rPr lang="cs-CZ" b="1" dirty="0"/>
              <a:t>pokračování aktivit z projektu IKAP I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tj</a:t>
            </a:r>
            <a:r>
              <a:rPr lang="cs-CZ" dirty="0"/>
              <a:t>. nastaveného systému metodické podpory prostřednictvím škol jako center kolegiální podpory (CKP) a na nich zřízených krajských metodických kabinetů (KMK)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a </a:t>
            </a:r>
            <a:r>
              <a:rPr lang="cs-CZ" dirty="0"/>
              <a:t>rozšíření tohoto systému v souladu s vizí pro OK tak, jak byla doložena v projektové žádosti pro IKAP I, o další CKP s KMK odborného </a:t>
            </a:r>
            <a:r>
              <a:rPr lang="cs-CZ" dirty="0" smtClean="0"/>
              <a:t>zaměření.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V </a:t>
            </a:r>
            <a:r>
              <a:rPr lang="cs-CZ" dirty="0"/>
              <a:t>rámci zajištění principu rovných příležitostí ve vzdělávání bude nadále zajištěna činnost v IKAP I zřízeného </a:t>
            </a:r>
            <a:r>
              <a:rPr lang="cs-CZ" b="1" dirty="0"/>
              <a:t>Krajského centra podpory nadání </a:t>
            </a:r>
            <a:r>
              <a:rPr lang="cs-CZ" dirty="0"/>
              <a:t>(KCPN) a </a:t>
            </a:r>
            <a:r>
              <a:rPr lang="cs-CZ" b="1" dirty="0"/>
              <a:t>Regionálního centra podpory aplikovaných pohybových aktivit</a:t>
            </a:r>
            <a:r>
              <a:rPr lang="cs-CZ" dirty="0"/>
              <a:t> (RC APA). </a:t>
            </a:r>
          </a:p>
        </p:txBody>
      </p:sp>
    </p:spTree>
    <p:extLst>
      <p:ext uri="{BB962C8B-B14F-4D97-AF65-F5344CB8AC3E}">
        <p14:creationId xmlns:p14="http://schemas.microsoft.com/office/powerpoint/2010/main" val="330240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Krajský projekt IKAP 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/>
              <a:t>Cílem projektu </a:t>
            </a:r>
            <a:r>
              <a:rPr lang="cs-CZ" dirty="0" smtClean="0"/>
              <a:t>je </a:t>
            </a:r>
            <a:r>
              <a:rPr lang="cs-CZ" b="1" dirty="0" smtClean="0"/>
              <a:t>rozšíření aktivit projektu o další </a:t>
            </a:r>
            <a:r>
              <a:rPr lang="cs-CZ" b="1" dirty="0"/>
              <a:t>metodická centra </a:t>
            </a:r>
            <a:r>
              <a:rPr lang="cs-CZ" dirty="0"/>
              <a:t>se zaměřením </a:t>
            </a:r>
            <a:r>
              <a:rPr lang="cs-CZ" dirty="0" smtClean="0"/>
              <a:t>na </a:t>
            </a:r>
            <a:r>
              <a:rPr lang="cs-CZ" dirty="0"/>
              <a:t>podporu podnikavosti a na podporu kariérového poradenství.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Na </a:t>
            </a:r>
            <a:r>
              <a:rPr lang="cs-CZ" dirty="0"/>
              <a:t>prevenci předčasných odchodů ze vzdělávání bude ve spolupráci s PPP a SPC Olomouckého kraje zřízeno krajské metodické centrum pro podporu školních poradenských pracovišť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smtClean="0"/>
              <a:t>Jako </a:t>
            </a:r>
            <a:r>
              <a:rPr lang="cs-CZ" dirty="0"/>
              <a:t>samostatná aktivita budou podporovány praxe budoucích pedagogů v MŠ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a </a:t>
            </a:r>
            <a:r>
              <a:rPr lang="cs-CZ" dirty="0"/>
              <a:t>zahraniční mobility pedagogických pracovníků (jen ve vazbě na další aktivity projektu).</a:t>
            </a:r>
          </a:p>
        </p:txBody>
      </p:sp>
    </p:spTree>
    <p:extLst>
      <p:ext uri="{BB962C8B-B14F-4D97-AF65-F5344CB8AC3E}">
        <p14:creationId xmlns:p14="http://schemas.microsoft.com/office/powerpoint/2010/main" val="417898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Krajský projekt IKAP II (aktivity)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572"/>
            <a:ext cx="8583580" cy="4525963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699792" y="1363757"/>
            <a:ext cx="3600400" cy="873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 smtClean="0"/>
              <a:t>IKAP  II</a:t>
            </a:r>
            <a:endParaRPr lang="cs-CZ" sz="4000" b="1" dirty="0"/>
          </a:p>
        </p:txBody>
      </p:sp>
      <p:sp>
        <p:nvSpPr>
          <p:cNvPr id="7" name="Zaoblený obdélník 6"/>
          <p:cNvSpPr/>
          <p:nvPr/>
        </p:nvSpPr>
        <p:spPr>
          <a:xfrm>
            <a:off x="455894" y="2411571"/>
            <a:ext cx="2766515" cy="140588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Podpora polytechnického vzdělávání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455894" y="4149080"/>
            <a:ext cx="2690221" cy="115212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Kariérové poradenství</a:t>
            </a:r>
            <a:endParaRPr lang="cs-CZ" sz="2400" b="1" dirty="0"/>
          </a:p>
        </p:txBody>
      </p:sp>
      <p:sp>
        <p:nvSpPr>
          <p:cNvPr id="9" name="Zaoblený obdélník 8"/>
          <p:cNvSpPr/>
          <p:nvPr/>
        </p:nvSpPr>
        <p:spPr>
          <a:xfrm>
            <a:off x="455894" y="5453714"/>
            <a:ext cx="2964695" cy="11993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Podnikavost a digitální kompetence</a:t>
            </a:r>
            <a:endParaRPr lang="cs-CZ" sz="2400" b="1" dirty="0"/>
          </a:p>
        </p:txBody>
      </p:sp>
      <p:sp>
        <p:nvSpPr>
          <p:cNvPr id="10" name="Zaoblený obdélník 9"/>
          <p:cNvSpPr/>
          <p:nvPr/>
        </p:nvSpPr>
        <p:spPr>
          <a:xfrm>
            <a:off x="3718966" y="5387317"/>
            <a:ext cx="2581226" cy="14011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Podpora odborných praxí budoucích učitelů MŠ</a:t>
            </a:r>
            <a:endParaRPr lang="cs-CZ" sz="2400" b="1" dirty="0"/>
          </a:p>
        </p:txBody>
      </p:sp>
      <p:sp>
        <p:nvSpPr>
          <p:cNvPr id="11" name="Zaoblený obdélník 10"/>
          <p:cNvSpPr/>
          <p:nvPr/>
        </p:nvSpPr>
        <p:spPr>
          <a:xfrm>
            <a:off x="5766647" y="2292350"/>
            <a:ext cx="2890664" cy="8125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Předčasné odchody ze vzdělávání</a:t>
            </a:r>
            <a:endParaRPr lang="cs-CZ" sz="2400" b="1" dirty="0"/>
          </a:p>
        </p:txBody>
      </p:sp>
      <p:cxnSp>
        <p:nvCxnSpPr>
          <p:cNvPr id="15" name="Přímá spojnice se šipkou 14"/>
          <p:cNvCxnSpPr/>
          <p:nvPr/>
        </p:nvCxnSpPr>
        <p:spPr>
          <a:xfrm flipH="1">
            <a:off x="3146115" y="2165533"/>
            <a:ext cx="802432" cy="5666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5346080" y="2150811"/>
            <a:ext cx="553784" cy="7186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>
            <a:off x="3072745" y="2089532"/>
            <a:ext cx="1070619" cy="25909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 flipH="1">
            <a:off x="4355976" y="2207038"/>
            <a:ext cx="141368" cy="34542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 flipH="1">
            <a:off x="3284074" y="2150811"/>
            <a:ext cx="983956" cy="35824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Zaoblený obdélník 29"/>
          <p:cNvSpPr/>
          <p:nvPr/>
        </p:nvSpPr>
        <p:spPr>
          <a:xfrm>
            <a:off x="4716017" y="4321217"/>
            <a:ext cx="3941293" cy="9799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Podpora škol a školských poradenských zařízení formou jednotkových nákladů</a:t>
            </a:r>
          </a:p>
        </p:txBody>
      </p:sp>
      <p:cxnSp>
        <p:nvCxnSpPr>
          <p:cNvPr id="35" name="Přímá spojnice se šipkou 34"/>
          <p:cNvCxnSpPr/>
          <p:nvPr/>
        </p:nvCxnSpPr>
        <p:spPr>
          <a:xfrm>
            <a:off x="4860032" y="2124473"/>
            <a:ext cx="486048" cy="24432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Zaoblený obdélník 4"/>
          <p:cNvSpPr/>
          <p:nvPr/>
        </p:nvSpPr>
        <p:spPr>
          <a:xfrm>
            <a:off x="6682355" y="5840985"/>
            <a:ext cx="2358425" cy="101964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mobility</a:t>
            </a:r>
            <a:endParaRPr lang="cs-CZ" sz="3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Šipka dolů 12"/>
          <p:cNvSpPr/>
          <p:nvPr/>
        </p:nvSpPr>
        <p:spPr>
          <a:xfrm>
            <a:off x="8120994" y="5068125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/>
          <p:cNvSpPr/>
          <p:nvPr/>
        </p:nvSpPr>
        <p:spPr>
          <a:xfrm>
            <a:off x="5346080" y="3231182"/>
            <a:ext cx="3694699" cy="8843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Podpora rovných příležitostí ve vzdělávání</a:t>
            </a:r>
            <a:endParaRPr lang="cs-CZ" sz="2400" b="1" dirty="0"/>
          </a:p>
        </p:txBody>
      </p:sp>
      <p:cxnSp>
        <p:nvCxnSpPr>
          <p:cNvPr id="24" name="Přímá spojnice se šipkou 23"/>
          <p:cNvCxnSpPr/>
          <p:nvPr/>
        </p:nvCxnSpPr>
        <p:spPr>
          <a:xfrm>
            <a:off x="5076056" y="2165533"/>
            <a:ext cx="504056" cy="1336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224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Polytechnické vzdělávání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C</a:t>
            </a:r>
            <a:r>
              <a:rPr lang="cs-CZ" dirty="0" smtClean="0"/>
              <a:t>entra </a:t>
            </a:r>
            <a:r>
              <a:rPr lang="cs-CZ" dirty="0" smtClean="0"/>
              <a:t>kolegiální podpory </a:t>
            </a:r>
            <a:r>
              <a:rPr lang="cs-CZ" dirty="0" smtClean="0"/>
              <a:t>na SŠ:</a:t>
            </a:r>
          </a:p>
          <a:p>
            <a:r>
              <a:rPr lang="cs-CZ" dirty="0"/>
              <a:t>S</a:t>
            </a:r>
            <a:r>
              <a:rPr lang="cs-CZ" dirty="0" smtClean="0"/>
              <a:t>ystematická </a:t>
            </a:r>
            <a:r>
              <a:rPr lang="cs-CZ" dirty="0" smtClean="0"/>
              <a:t>spolupráce s PP ze ZŠ, SVČ v regionu</a:t>
            </a:r>
          </a:p>
          <a:p>
            <a:r>
              <a:rPr lang="cs-CZ" dirty="0" smtClean="0"/>
              <a:t>Krajské metodické kabinety odborného zaměření</a:t>
            </a:r>
          </a:p>
          <a:p>
            <a:r>
              <a:rPr lang="cs-CZ" dirty="0" smtClean="0"/>
              <a:t>Krajské metodické kabinety gramotností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0036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Podpora rovných příležitostí </a:t>
            </a:r>
            <a:br>
              <a:rPr lang="cs-CZ" sz="3200" b="1" dirty="0" smtClean="0"/>
            </a:br>
            <a:r>
              <a:rPr lang="cs-CZ" sz="3200" b="1" dirty="0" smtClean="0"/>
              <a:t>ve vzdělávání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Regionální </a:t>
            </a:r>
            <a:r>
              <a:rPr lang="cs-CZ" b="1" dirty="0"/>
              <a:t>centrum APA </a:t>
            </a:r>
            <a:r>
              <a:rPr lang="cs-CZ" dirty="0"/>
              <a:t>- pokračování činnosti nastaveného systému ve spolupráci s FTK UP a PPP a SPC OK, rozšíření na další do projektu zapojené </a:t>
            </a:r>
            <a:r>
              <a:rPr lang="cs-CZ" dirty="0" smtClean="0"/>
              <a:t>školy </a:t>
            </a:r>
          </a:p>
          <a:p>
            <a:r>
              <a:rPr lang="cs-CZ" b="1" dirty="0" smtClean="0"/>
              <a:t>Krajské centrum </a:t>
            </a:r>
            <a:r>
              <a:rPr lang="cs-CZ" b="1" dirty="0"/>
              <a:t>podpory nadání </a:t>
            </a:r>
            <a:r>
              <a:rPr lang="cs-CZ" dirty="0"/>
              <a:t>- pokračování činnosti nastaveného systému podpory nadání, rozšíření na další do projektu zapojené </a:t>
            </a:r>
            <a:r>
              <a:rPr lang="cs-CZ" dirty="0" smtClean="0"/>
              <a:t>školy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1246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Kariérové poradenství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Krajské metodické centrum </a:t>
            </a:r>
            <a:r>
              <a:rPr lang="cs-CZ" dirty="0"/>
              <a:t>podpory kariérového poradenství poskytující metodickou podporu kariérovým poradcům na do projektu zapojených </a:t>
            </a:r>
            <a:r>
              <a:rPr lang="cs-CZ" dirty="0" smtClean="0"/>
              <a:t>školách (ZŠ, SŠ)</a:t>
            </a:r>
          </a:p>
          <a:p>
            <a:r>
              <a:rPr lang="cs-CZ" dirty="0" smtClean="0"/>
              <a:t>Pozice kariérového poradce na </a:t>
            </a:r>
            <a:r>
              <a:rPr lang="cs-CZ" dirty="0" smtClean="0"/>
              <a:t>škole </a:t>
            </a:r>
            <a:endParaRPr lang="cs-CZ" dirty="0" smtClean="0"/>
          </a:p>
          <a:p>
            <a:r>
              <a:rPr lang="cs-CZ" dirty="0" smtClean="0"/>
              <a:t>Vzdělávání</a:t>
            </a:r>
          </a:p>
          <a:p>
            <a:r>
              <a:rPr lang="cs-CZ" dirty="0" smtClean="0"/>
              <a:t>Software vybavení</a:t>
            </a:r>
          </a:p>
          <a:p>
            <a:r>
              <a:rPr lang="cs-CZ" dirty="0" smtClean="0"/>
              <a:t>Sdílení dobré praxe</a:t>
            </a:r>
          </a:p>
          <a:p>
            <a:endParaRPr lang="cs-CZ" dirty="0"/>
          </a:p>
        </p:txBody>
      </p:sp>
      <p:sp>
        <p:nvSpPr>
          <p:cNvPr id="5" name="Ovál 4"/>
          <p:cNvSpPr/>
          <p:nvPr/>
        </p:nvSpPr>
        <p:spPr>
          <a:xfrm>
            <a:off x="6228184" y="4581128"/>
            <a:ext cx="223224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Vazba na Šablony II</a:t>
            </a:r>
            <a:endParaRPr lang="cs-CZ" dirty="0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6876256" y="4057799"/>
            <a:ext cx="648072" cy="8113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568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Podnikavost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Krajské centrum podpory </a:t>
            </a:r>
            <a:r>
              <a:rPr lang="cs-CZ" dirty="0"/>
              <a:t>podnikavosti, kreativity a digitalizace poskytující metodickou podporu pedagogům na do projektu zapojených školách </a:t>
            </a:r>
            <a:endParaRPr lang="cs-CZ" dirty="0" smtClean="0"/>
          </a:p>
          <a:p>
            <a:r>
              <a:rPr lang="cs-CZ" dirty="0" smtClean="0"/>
              <a:t>Pozice koordinátora podnikavosti na škole</a:t>
            </a:r>
          </a:p>
          <a:p>
            <a:r>
              <a:rPr lang="cs-CZ" dirty="0" smtClean="0"/>
              <a:t>Vzdělávání</a:t>
            </a:r>
          </a:p>
          <a:p>
            <a:r>
              <a:rPr lang="cs-CZ" dirty="0" smtClean="0"/>
              <a:t>Inspirativní setkání</a:t>
            </a:r>
          </a:p>
          <a:p>
            <a:r>
              <a:rPr lang="cs-CZ" dirty="0" smtClean="0"/>
              <a:t>Sdílení dobré praxe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401745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3082</TotalTime>
  <Words>746</Words>
  <Application>Microsoft Office PowerPoint</Application>
  <PresentationFormat>Předvádění na obrazovce (4:3)</PresentationFormat>
  <Paragraphs>118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Motiv systému Office</vt:lpstr>
      <vt:lpstr>Aktivity k implementaci  KAP 2019-2021 </vt:lpstr>
      <vt:lpstr>Školská inkluzívní koncepce kraje</vt:lpstr>
      <vt:lpstr>Krajský projekt IKAP II</vt:lpstr>
      <vt:lpstr>Krajský projekt IKAP II</vt:lpstr>
      <vt:lpstr>Krajský projekt IKAP II (aktivity)</vt:lpstr>
      <vt:lpstr>Polytechnické vzdělávání</vt:lpstr>
      <vt:lpstr>Podpora rovných příležitostí  ve vzdělávání</vt:lpstr>
      <vt:lpstr>Kariérové poradenství</vt:lpstr>
      <vt:lpstr>Podnikavost </vt:lpstr>
      <vt:lpstr>Předčasné odchody  ze vzdělávání</vt:lpstr>
      <vt:lpstr>Odborné praxe  na střední pedagogické škole</vt:lpstr>
      <vt:lpstr>Mobility</vt:lpstr>
      <vt:lpstr>Šablony  k implementaci KAP 2019-2021</vt:lpstr>
      <vt:lpstr>Šablony  k implementaci KAP 2019-2021</vt:lpstr>
      <vt:lpstr>Šablony  k implementaci KAP 2019-2021</vt:lpstr>
      <vt:lpstr>Šablony  k implementaci KAP 2019-2021</vt:lpstr>
      <vt:lpstr>Rekapitulace k IKAP II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572</cp:revision>
  <dcterms:created xsi:type="dcterms:W3CDTF">2015-08-27T07:44:55Z</dcterms:created>
  <dcterms:modified xsi:type="dcterms:W3CDTF">2019-10-20T14:29:32Z</dcterms:modified>
</cp:coreProperties>
</file>